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0" r:id="rId3"/>
    <p:sldId id="258" r:id="rId4"/>
    <p:sldId id="261" r:id="rId5"/>
    <p:sldId id="265" r:id="rId6"/>
    <p:sldId id="275" r:id="rId7"/>
    <p:sldId id="267" r:id="rId8"/>
    <p:sldId id="268" r:id="rId9"/>
    <p:sldId id="269" r:id="rId10"/>
    <p:sldId id="262" r:id="rId11"/>
    <p:sldId id="263" r:id="rId12"/>
    <p:sldId id="264" r:id="rId13"/>
    <p:sldId id="273" r:id="rId14"/>
    <p:sldId id="271" r:id="rId15"/>
    <p:sldId id="274" r:id="rId16"/>
    <p:sldId id="272" r:id="rId17"/>
    <p:sldId id="260" r:id="rId18"/>
    <p:sldId id="276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756AC-65B4-4979-A656-E7DA2154490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0CC90-C3D4-4653-B576-A84C7EA8AB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32C95-452E-4C1D-A227-A8CE5AC54C4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02F55-B1AD-44A6-B3F8-4364F3197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DB38D6-6F1A-49F0-890B-973F830C6FD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C1F8C-B0F0-4EFF-8D49-C2DB9B6A8D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06305-E19E-4B77-A550-1880DC045C2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92CB8-E4ED-4108-914D-31D2BB55DE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C1E9F-D8DD-4C77-8151-4AFD5C5089C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5EE88-DDEF-42A9-80AF-E39067470F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6F5D1-9EBD-4B70-ABCD-9BC0614FFDB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D764E-A543-42D9-B6C8-D56CC4368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9DCB4-D43D-4024-8457-A10AC52A913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A1978-7320-4A80-836F-5DD78084AD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CDE82-7F65-49EA-A414-427C3C248F2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C442F-D8F8-4BD3-A9F2-36CA5DF98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40EE6-D45E-4BF9-8509-9DA44649C53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AA676-5738-41F1-B1F6-830D535016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676DF-5A94-4082-B267-50D3002BCF1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5813F-CD36-4CBB-8B2D-079358A34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490DF-F764-40B3-AD4E-C0426CD6485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7B4A1-3CF6-4C24-9EF3-FD886CCD66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BB269C-E2CE-4046-9B65-BBB4119A270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D264C5-B5BB-409D-9DA8-177D32E576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15" r:id="rId7"/>
    <p:sldLayoutId id="2147483722" r:id="rId8"/>
    <p:sldLayoutId id="2147483723" r:id="rId9"/>
    <p:sldLayoutId id="2147483714" r:id="rId10"/>
    <p:sldLayoutId id="2147483713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3%A9dia:Ru-Rossiyskaya_Federatsiya_Rossiya.og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Obdélník 2"/>
          <p:cNvSpPr>
            <a:spLocks noChangeArrowheads="1"/>
          </p:cNvSpPr>
          <p:nvPr/>
        </p:nvSpPr>
        <p:spPr bwMode="auto">
          <a:xfrm>
            <a:off x="1258888" y="1465263"/>
            <a:ext cx="722312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B050"/>
                </a:solidFill>
                <a:latin typeface="Tw Cen MT" pitchFamily="34" charset="-18"/>
              </a:rPr>
              <a:t>ZÁKLADNÍ ŠKOLA SLOVAN, KROMĚŘÍŽ, PŘÍSPĚVKOVÁ ORGANIZACE</a:t>
            </a:r>
          </a:p>
          <a:p>
            <a:pPr algn="ctr"/>
            <a:r>
              <a:rPr lang="cs-CZ" b="1">
                <a:solidFill>
                  <a:srgbClr val="00B050"/>
                </a:solidFill>
                <a:latin typeface="Tw Cen MT" pitchFamily="34" charset="-18"/>
              </a:rPr>
              <a:t>ZEYEROVA 3354, 767 01 KROMĚŘÍŽ</a:t>
            </a:r>
          </a:p>
          <a:p>
            <a:pPr algn="ctr"/>
            <a:endParaRPr lang="cs-CZ" b="1">
              <a:solidFill>
                <a:srgbClr val="00B050"/>
              </a:solidFill>
              <a:latin typeface="Tw Cen MT" pitchFamily="34" charset="-18"/>
            </a:endParaRPr>
          </a:p>
          <a:p>
            <a:pPr algn="ctr"/>
            <a:r>
              <a:rPr lang="cs-CZ">
                <a:latin typeface="Tw Cen MT" pitchFamily="34" charset="-18"/>
              </a:rPr>
              <a:t>projekt v rámci vzdělávacího programu</a:t>
            </a:r>
          </a:p>
          <a:p>
            <a:pPr algn="ctr"/>
            <a:r>
              <a:rPr lang="cs-CZ">
                <a:latin typeface="Tw Cen MT" pitchFamily="34" charset="-18"/>
              </a:rPr>
              <a:t>VZDĚLÁNÍ PRO KONKURENCESCHOPNOST</a:t>
            </a:r>
          </a:p>
          <a:p>
            <a:endParaRPr lang="cs-CZ">
              <a:latin typeface="Tw Cen MT" pitchFamily="34" charset="-18"/>
            </a:endParaRPr>
          </a:p>
          <a:p>
            <a:pPr algn="ctr"/>
            <a:r>
              <a:rPr lang="cs-CZ">
                <a:latin typeface="Tw Cen MT" pitchFamily="34" charset="-18"/>
              </a:rPr>
              <a:t>ŠABLONA ČÍSLO: III/2</a:t>
            </a:r>
          </a:p>
          <a:p>
            <a:pPr algn="ctr"/>
            <a:r>
              <a:rPr lang="cs-CZ">
                <a:latin typeface="Tw Cen MT" pitchFamily="34" charset="-18"/>
              </a:rPr>
              <a:t>NÁZEV:  INOVACE A ZKVALITNĚNÍ VÝUKY PROSTŘEDNICTVÍM ICT</a:t>
            </a:r>
          </a:p>
          <a:p>
            <a:endParaRPr lang="cs-CZ">
              <a:latin typeface="Tw Cen MT" pitchFamily="34" charset="-18"/>
            </a:endParaRPr>
          </a:p>
          <a:p>
            <a:endParaRPr lang="cs-CZ">
              <a:latin typeface="Tw Cen MT" pitchFamily="34" charset="-18"/>
            </a:endParaRPr>
          </a:p>
          <a:p>
            <a:r>
              <a:rPr lang="cs-CZ">
                <a:latin typeface="Tw Cen MT" pitchFamily="34" charset="-18"/>
              </a:rPr>
              <a:t>PŘEDMĚT: ZEMĚPIS</a:t>
            </a:r>
          </a:p>
          <a:p>
            <a:r>
              <a:rPr lang="cs-CZ">
                <a:latin typeface="Tw Cen MT" pitchFamily="34" charset="-18"/>
              </a:rPr>
              <a:t>ROČNÍK:8.</a:t>
            </a:r>
          </a:p>
          <a:p>
            <a:r>
              <a:rPr lang="cs-CZ">
                <a:latin typeface="Tw Cen MT" pitchFamily="34" charset="-18"/>
              </a:rPr>
              <a:t>TÉMA: RUSKO</a:t>
            </a:r>
          </a:p>
          <a:p>
            <a:r>
              <a:rPr lang="cs-CZ">
                <a:latin typeface="Tw Cen MT" pitchFamily="34" charset="-18"/>
              </a:rPr>
              <a:t>AUTOR: Mgr. Libuše Liplová</a:t>
            </a:r>
          </a:p>
          <a:p>
            <a:r>
              <a:rPr lang="cs-CZ">
                <a:latin typeface="Tw Cen MT" pitchFamily="34" charset="-18"/>
              </a:rPr>
              <a:t>DATUM VYTVOŘENÍ: 5.11.2012</a:t>
            </a:r>
          </a:p>
          <a:p>
            <a:endParaRPr lang="cs-CZ">
              <a:latin typeface="Tw Cen MT" pitchFamily="34" charset="-18"/>
            </a:endParaRPr>
          </a:p>
          <a:p>
            <a:endParaRPr lang="cs-CZ">
              <a:latin typeface="Tw Cen MT" pitchFamily="34" charset="-18"/>
            </a:endParaRPr>
          </a:p>
          <a:p>
            <a:pPr algn="ctr"/>
            <a:r>
              <a:rPr lang="cs-CZ" sz="2800" b="1">
                <a:solidFill>
                  <a:srgbClr val="C00000"/>
                </a:solidFill>
                <a:latin typeface="Tw Cen MT" pitchFamily="34" charset="-18"/>
              </a:rPr>
              <a:t>VY_32_INOVACE_ 43_LL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1"/>
          <p:cNvSpPr>
            <a:spLocks noChangeArrowheads="1"/>
          </p:cNvSpPr>
          <p:nvPr/>
        </p:nvSpPr>
        <p:spPr bwMode="auto">
          <a:xfrm>
            <a:off x="179388" y="58738"/>
            <a:ext cx="8964612" cy="531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Tw Cen MT" pitchFamily="34" charset="-18"/>
            </a:endParaRPr>
          </a:p>
          <a:p>
            <a:r>
              <a:rPr lang="cs-CZ" b="1">
                <a:latin typeface="Tw Cen MT" pitchFamily="34" charset="-18"/>
              </a:rPr>
              <a:t>ANOTACE</a:t>
            </a:r>
            <a:br>
              <a:rPr lang="cs-CZ" b="1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/>
            </a:r>
            <a:br>
              <a:rPr lang="cs-CZ" b="1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a) PRÁCE JE</a:t>
            </a:r>
            <a:r>
              <a:rPr lang="cs-CZ">
                <a:latin typeface="Tw Cen MT" pitchFamily="34" charset="-18"/>
              </a:rPr>
              <a:t> URČENA PRO ŽÁKY 8. ROČNÍKU</a:t>
            </a:r>
            <a:br>
              <a:rPr lang="cs-CZ">
                <a:latin typeface="Tw Cen MT" pitchFamily="34" charset="-18"/>
              </a:rPr>
            </a:b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B) TÉMA :</a:t>
            </a:r>
            <a:r>
              <a:rPr lang="cs-CZ">
                <a:latin typeface="Tw Cen MT" pitchFamily="34" charset="-18"/>
              </a:rPr>
              <a:t>  STÁTY VÝCHODNÍ EVROPY - RUSKO</a:t>
            </a:r>
            <a:br>
              <a:rPr lang="cs-CZ">
                <a:latin typeface="Tw Cen MT" pitchFamily="34" charset="-18"/>
              </a:rPr>
            </a:b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C) CÍL UČEBNÍHO MATERIÁLU :</a:t>
            </a:r>
            <a:r>
              <a:rPr lang="cs-CZ">
                <a:latin typeface="Tw Cen MT" pitchFamily="34" charset="-18"/>
              </a:rPr>
              <a:t> </a:t>
            </a:r>
          </a:p>
          <a:p>
            <a:r>
              <a:rPr lang="cs-CZ">
                <a:latin typeface="Tw Cen MT" pitchFamily="34" charset="-18"/>
              </a:rPr>
              <a:t>Žáci se seznámí s obyvatelstvem, rozlohou a administrativním členěním největšího státu světa.</a:t>
            </a:r>
          </a:p>
          <a:p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D) POMŮCKY :</a:t>
            </a:r>
            <a:r>
              <a:rPr lang="cs-CZ">
                <a:latin typeface="Tw Cen MT" pitchFamily="34" charset="-18"/>
              </a:rPr>
              <a:t> pracovní list, školní atlas světa , učebnice zeměpis 1.díl  Evropa,</a:t>
            </a:r>
          </a:p>
          <a:p>
            <a:r>
              <a:rPr lang="cs-CZ">
                <a:latin typeface="Tw Cen MT" pitchFamily="34" charset="-18"/>
              </a:rPr>
              <a:t>slepá mapa Ruska,  psací potřeby</a:t>
            </a:r>
            <a:br>
              <a:rPr lang="cs-CZ">
                <a:latin typeface="Tw Cen MT" pitchFamily="34" charset="-18"/>
              </a:rPr>
            </a:b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E) KLÍČOVÁ SLOVA : </a:t>
            </a:r>
            <a:r>
              <a:rPr lang="cs-CZ">
                <a:latin typeface="Tw Cen MT" pitchFamily="34" charset="-18"/>
              </a:rPr>
              <a:t>Ruská federace, Transsibiřská magistrála, Bajkal, Elbrus</a:t>
            </a:r>
            <a:br>
              <a:rPr lang="cs-CZ">
                <a:latin typeface="Tw Cen MT" pitchFamily="34" charset="-18"/>
              </a:rPr>
            </a:b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r>
              <a:rPr lang="cs-CZ" b="1">
                <a:latin typeface="Tw Cen MT" pitchFamily="34" charset="-18"/>
              </a:rPr>
              <a:t>F) PILOTÁŽ: </a:t>
            </a:r>
            <a:r>
              <a:rPr lang="cs-CZ">
                <a:latin typeface="Tw Cen MT" pitchFamily="34" charset="-18"/>
              </a:rPr>
              <a:t>pomocí školního atlasu (str. 75, 62-63) žáci vyhledávali a do slepé mapy a tabulky vyznačili nerostné suroviny,  které se těží v Rusku. Do slepé mapy dále doplnili  prezentované pojmy.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7400" y="1658938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Rectangle 1"/>
          <p:cNvSpPr>
            <a:spLocks noChangeArrowheads="1"/>
          </p:cNvSpPr>
          <p:nvPr/>
        </p:nvSpPr>
        <p:spPr bwMode="auto">
          <a:xfrm>
            <a:off x="61913" y="88900"/>
            <a:ext cx="88360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3200" b="1"/>
              <a:t> Ruská federace</a:t>
            </a:r>
            <a:r>
              <a:rPr lang="cs-CZ" sz="3200"/>
              <a:t>  je s rozlohou </a:t>
            </a:r>
            <a:r>
              <a:rPr lang="cs-CZ" sz="3200" b="1"/>
              <a:t>17 075 400 km²</a:t>
            </a:r>
          </a:p>
          <a:p>
            <a:r>
              <a:rPr lang="cs-CZ" sz="3200"/>
              <a:t> největší stát světa. Zahrnuje značnou část</a:t>
            </a:r>
          </a:p>
          <a:p>
            <a:r>
              <a:rPr lang="cs-CZ" sz="3200"/>
              <a:t> východní Evropy a téměř celou severní Asii. </a:t>
            </a:r>
          </a:p>
        </p:txBody>
      </p:sp>
      <p:pic>
        <p:nvPicPr>
          <p:cNvPr id="15363" name="Picture 2" descr="zvuk">
            <a:hlinkClick r:id="rId3" tooltip="zvuk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17575" y="-46038"/>
            <a:ext cx="114300" cy="114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Obdélník 2"/>
          <p:cNvSpPr>
            <a:spLocks noChangeArrowheads="1"/>
          </p:cNvSpPr>
          <p:nvPr/>
        </p:nvSpPr>
        <p:spPr bwMode="auto">
          <a:xfrm>
            <a:off x="787400" y="4456113"/>
            <a:ext cx="8177213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w Cen MT" pitchFamily="34" charset="-18"/>
              </a:rPr>
              <a:t>Území je rozděleno do 11 časových pásem a do 83 samosprávných celků.</a:t>
            </a:r>
          </a:p>
          <a:p>
            <a:r>
              <a:rPr lang="cs-CZ" sz="3600" b="1">
                <a:latin typeface="Tw Cen MT" pitchFamily="34" charset="-18"/>
              </a:rPr>
              <a:t>Délka od západu k východu je více než 9000 km.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39738" y="2852738"/>
          <a:ext cx="8229600" cy="3857625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Rusové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115 889 107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(79,83 %)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Tataři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5 554 601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(3,83 %)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Ukrajinci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2 942 961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(2,03 %)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Baškirové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1 673 389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(1,15 %)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Čuvaši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1 637 094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(1,13 %)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Čečenci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1 360 253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(0,94%)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Arméni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1 130 491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(0,78 %)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Mordvinci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843 350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(0,58 %)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 dirty="0"/>
                        <a:t>Avarové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814 473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(0,56 %)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8580">
                <a:tc>
                  <a:txBody>
                    <a:bodyPr/>
                    <a:lstStyle/>
                    <a:p>
                      <a:r>
                        <a:rPr lang="cs-CZ" sz="2000" dirty="0"/>
                        <a:t>Bělorusové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807 970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(0,56 %)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000"/>
                        <a:t>ostatní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(8,5 %)</a:t>
                      </a:r>
                    </a:p>
                  </a:txBody>
                  <a:tcPr marL="19050" marR="19050" marT="19050" marB="19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6419" name="Rectangle 1"/>
          <p:cNvSpPr>
            <a:spLocks noChangeArrowheads="1"/>
          </p:cNvSpPr>
          <p:nvPr/>
        </p:nvSpPr>
        <p:spPr bwMode="auto">
          <a:xfrm>
            <a:off x="176213" y="292100"/>
            <a:ext cx="8982075" cy="243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3200" b="1">
                <a:latin typeface="Tw Cen MT" pitchFamily="34" charset="-18"/>
              </a:rPr>
              <a:t>POČET OBYVATEL : 150mil.(evropská část 110 mil.)</a:t>
            </a:r>
          </a:p>
          <a:p>
            <a:r>
              <a:rPr lang="cs-CZ" sz="3200" b="1">
                <a:latin typeface="Tw Cen MT" pitchFamily="34" charset="-18"/>
              </a:rPr>
              <a:t>Rusko je devátým nejlidnatějším státem světa.</a:t>
            </a:r>
          </a:p>
          <a:p>
            <a:endParaRPr lang="cs-CZ" sz="3200" b="1"/>
          </a:p>
          <a:p>
            <a:r>
              <a:rPr lang="cs-CZ" sz="2800" b="1"/>
              <a:t>Národnostní složení obyvatelstva RF v roce 2002</a:t>
            </a:r>
          </a:p>
          <a:p>
            <a:r>
              <a:rPr lang="cs-CZ" sz="2800" b="1"/>
              <a:t>(mnohonárodnostní stát)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981075"/>
            <a:ext cx="45339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22863" y="981075"/>
            <a:ext cx="381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                              MOSKVA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sz="3100" dirty="0" smtClean="0">
                <a:solidFill>
                  <a:srgbClr val="FF0000"/>
                </a:solidFill>
              </a:rPr>
              <a:t>CHRÁM VASILA BLAŽENÉHO             KREML</a:t>
            </a:r>
            <a:endParaRPr lang="cs-CZ" sz="31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15963"/>
            <a:ext cx="9144000" cy="546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179388" y="476250"/>
            <a:ext cx="8856662" cy="618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Tw Cen MT" pitchFamily="34" charset="-18"/>
              </a:rPr>
              <a:t>Rusko se člení na 83 federálních subjektů různých druhů,                                  na 7 federálních okruhů či                        na 12 ekonomických rajónů.</a:t>
            </a:r>
          </a:p>
          <a:p>
            <a:endParaRPr lang="cs-CZ" sz="4000" b="1">
              <a:latin typeface="Tw Cen MT" pitchFamily="34" charset="-18"/>
            </a:endParaRPr>
          </a:p>
          <a:p>
            <a:r>
              <a:rPr lang="cs-CZ" sz="4000" b="1">
                <a:latin typeface="Tw Cen MT" pitchFamily="34" charset="-18"/>
              </a:rPr>
              <a:t>Federální subjekty v současnosti dělí Ruskou federaci na 21 republik,                      46 oblastí, 9 krajů, 4 autonomní okruhy, 1 autonomní oblast a dále na </a:t>
            </a:r>
          </a:p>
          <a:p>
            <a:r>
              <a:rPr lang="cs-CZ" sz="4000" b="1">
                <a:latin typeface="Tw Cen MT" pitchFamily="34" charset="-18"/>
              </a:rPr>
              <a:t>2 federální města.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115888" y="30163"/>
            <a:ext cx="8929687" cy="655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w Cen MT" pitchFamily="34" charset="-18"/>
              </a:rPr>
              <a:t>HOSPODÁŘSTVÍ</a:t>
            </a:r>
          </a:p>
          <a:p>
            <a:r>
              <a:rPr lang="cs-CZ" sz="2800">
                <a:latin typeface="Tw Cen MT" pitchFamily="34" charset="-18"/>
              </a:rPr>
              <a:t>Ruská ekonomika je v současnosti osmá nejsilnější na světě.</a:t>
            </a:r>
          </a:p>
          <a:p>
            <a:r>
              <a:rPr lang="cs-CZ" sz="2800" b="1" u="sng">
                <a:latin typeface="Tw Cen MT" pitchFamily="34" charset="-18"/>
              </a:rPr>
              <a:t>Hlavními těženými surovinami </a:t>
            </a:r>
            <a:r>
              <a:rPr lang="cs-CZ" sz="2800">
                <a:latin typeface="Tw Cen MT" pitchFamily="34" charset="-18"/>
              </a:rPr>
              <a:t>jsou ropa, zemní plyn, hnědé uhlí a černé uhlí. Rusko má ohromné zásoby ropy a titanu. V zemi existují velké společnosti, zaměřené na těžbu ropy (Jukos, Sibněft, Juganskněftěgaz). Ruský plynárenský gigant Gazprom je největší firmou na světě zabývající se těžbou plynu.</a:t>
            </a:r>
          </a:p>
          <a:p>
            <a:r>
              <a:rPr lang="cs-CZ" sz="2800">
                <a:latin typeface="Tw Cen MT" pitchFamily="34" charset="-18"/>
              </a:rPr>
              <a:t> V průmyslu si významný podíl drží velká města v evropské a jihovýchodní části státu. Severovýchod – Sibiř a Dálný východ  pak slouží především jako surovinová základna.</a:t>
            </a:r>
          </a:p>
          <a:p>
            <a:r>
              <a:rPr lang="cs-CZ" sz="2800" b="1" u="sng">
                <a:latin typeface="Tw Cen MT" pitchFamily="34" charset="-18"/>
              </a:rPr>
              <a:t>Většina orné půdy </a:t>
            </a:r>
            <a:r>
              <a:rPr lang="cs-CZ" sz="2800">
                <a:latin typeface="Tw Cen MT" pitchFamily="34" charset="-18"/>
              </a:rPr>
              <a:t>leží v evropské části Ruska. Pěstuje se: brambory, ječmen, pšenice, luštěniny, cukrová řepa; vepřové; významný je také chov drůbeže, skotu a rybolov. </a:t>
            </a:r>
          </a:p>
          <a:p>
            <a:r>
              <a:rPr lang="cs-CZ" sz="2800">
                <a:latin typeface="Tw Cen MT" pitchFamily="34" charset="-18"/>
              </a:rPr>
              <a:t>Těžba dřeva.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260350"/>
            <a:ext cx="7000875" cy="488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503590"/>
            <a:ext cx="77152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TRANSIBIŘSKÁ MAGISTRÁLA 9 288km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  spojuje Moskvu s Vladivostokem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červeně: TSM                     </a:t>
            </a:r>
            <a:r>
              <a:rPr lang="cs-CZ" dirty="0" smtClean="0">
                <a:solidFill>
                  <a:srgbClr val="00B050"/>
                </a:solidFill>
              </a:rPr>
              <a:t>zeleně: BAM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1857375"/>
            <a:ext cx="6473825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Obdélník 3"/>
          <p:cNvSpPr>
            <a:spLocks noChangeArrowheads="1"/>
          </p:cNvSpPr>
          <p:nvPr/>
        </p:nvSpPr>
        <p:spPr bwMode="auto">
          <a:xfrm>
            <a:off x="157163" y="103188"/>
            <a:ext cx="88566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w Cen MT" pitchFamily="34" charset="-18"/>
              </a:rPr>
              <a:t>Největší řekou Ruské federace je Jenisej, nejdelší Ob spolu s Irtyšem, které společně tvoří sedmou nejdelší řeku světa.</a:t>
            </a:r>
          </a:p>
        </p:txBody>
      </p:sp>
      <p:sp>
        <p:nvSpPr>
          <p:cNvPr id="22531" name="Obdélník 4"/>
          <p:cNvSpPr>
            <a:spLocks noChangeArrowheads="1"/>
          </p:cNvSpPr>
          <p:nvPr/>
        </p:nvSpPr>
        <p:spPr bwMode="auto">
          <a:xfrm>
            <a:off x="2606675" y="6161088"/>
            <a:ext cx="53435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Tw Cen MT" pitchFamily="34" charset="-18"/>
              </a:rPr>
              <a:t>Břeh řeky poblíž Krasnojarsku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8988" y="1781175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Obdélník 3"/>
          <p:cNvSpPr>
            <a:spLocks noChangeArrowheads="1"/>
          </p:cNvSpPr>
          <p:nvPr/>
        </p:nvSpPr>
        <p:spPr bwMode="auto">
          <a:xfrm>
            <a:off x="0" y="11113"/>
            <a:ext cx="91440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latin typeface="Tw Cen MT" pitchFamily="34" charset="-18"/>
              </a:rPr>
              <a:t>Bajkal</a:t>
            </a:r>
            <a:r>
              <a:rPr lang="cs-CZ" sz="2800" b="1">
                <a:latin typeface="Tw Cen MT" pitchFamily="34" charset="-18"/>
              </a:rPr>
              <a:t> je tvořen hlubokou příkopovou propadlinou na rozhraní dvou tektonických desek (eurasijské a amurské), které se každým rokem rozestupují o 2 cm. Jde o nejstarší jezero na </a:t>
            </a:r>
            <a:r>
              <a:rPr lang="cs-CZ" sz="2800" b="1" i="1">
                <a:latin typeface="Tw Cen MT" pitchFamily="34" charset="-18"/>
              </a:rPr>
              <a:t>Zemi</a:t>
            </a:r>
            <a:r>
              <a:rPr lang="cs-CZ" sz="2800" b="1">
                <a:latin typeface="Tw Cen MT" pitchFamily="34" charset="-18"/>
              </a:rPr>
              <a:t>. Je obklopený horskými hřbety vysokými až 2000 m nad jeho hladinou. Má rozlohu 31 500 km². </a:t>
            </a:r>
          </a:p>
          <a:p>
            <a:r>
              <a:rPr lang="cs-CZ" sz="2800" b="1">
                <a:latin typeface="Tw Cen MT" pitchFamily="34" charset="-18"/>
              </a:rPr>
              <a:t>Je 636 km dlouhé a šířka se pohybuje v rozmezí </a:t>
            </a:r>
          </a:p>
          <a:p>
            <a:r>
              <a:rPr lang="cs-CZ" sz="2800" b="1">
                <a:latin typeface="Tw Cen MT" pitchFamily="34" charset="-18"/>
              </a:rPr>
              <a:t>od 27 do 79,4 km. V Bajkalu je soustředěna jedna pětina světových zásob povrchové sladké vody.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6763" y="2492375"/>
            <a:ext cx="7620000" cy="414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    </a:t>
            </a:r>
            <a:r>
              <a:rPr lang="cs-CZ" sz="4000" dirty="0" smtClean="0">
                <a:solidFill>
                  <a:schemeClr val="accent6">
                    <a:tint val="1000"/>
                  </a:schemeClr>
                </a:solidFill>
              </a:rPr>
              <a:t>KAVKAZ - Elbrus </a:t>
            </a:r>
            <a:r>
              <a:rPr lang="cs-CZ" sz="4000" dirty="0">
                <a:solidFill>
                  <a:schemeClr val="accent6">
                    <a:tint val="1000"/>
                  </a:schemeClr>
                </a:solidFill>
              </a:rPr>
              <a:t>(5 633 m n. m.)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03350" y="2205038"/>
          <a:ext cx="6096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PRŮMYSL / TĚŽBA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PERM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UFA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SANKT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PETERBURG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ARCHANGELSK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JEKATERINBURG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NOVOSIBIRSK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KRASNOJARSK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OMSK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VLADIVOSTOK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PRACOVNÍ LIST Č.1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VYHLEDEJ V ATLASE (str.62) A VYZNAČ 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DO TABULKY A SLEPÉ MAPY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750" y="1844675"/>
          <a:ext cx="7967663" cy="35829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4104"/>
                <a:gridCol w="3984104"/>
              </a:tblGrid>
              <a:tr h="597151">
                <a:tc>
                  <a:txBody>
                    <a:bodyPr/>
                    <a:lstStyle/>
                    <a:p>
                      <a:r>
                        <a:rPr lang="cs-CZ" dirty="0" smtClean="0"/>
                        <a:t>NEROSTNÁ SUROVINA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OBLAST TĚŽBY</a:t>
                      </a:r>
                      <a:endParaRPr lang="cs-CZ" dirty="0"/>
                    </a:p>
                  </a:txBody>
                  <a:tcPr/>
                </a:tc>
              </a:tr>
              <a:tr h="5971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ROPA A ZEMNÍ PLYN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71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ČERNÉ UHLÍ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71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HNĚDÉ UHLÍ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71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ŽELEZNÁ RUDA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71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ZLATO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PRACOVNÍ LIST Č.2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POMOCÍ ATLASU (STR. 75, 62-63) DOPLŇ TABULKU A VYZNAČ DO SLEPÉ MAPY: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03350" y="2205038"/>
          <a:ext cx="72009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0"/>
                <a:gridCol w="36004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PRŮMYSL / TĚŽBA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PERM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CHEMICKÝ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UFA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CHEMICKÝ, DŘEVOZPRACUJÍCÍ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PETROHRAD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CHEMICKÝ,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STROJÍRENSKÝ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ARCHANGELSK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DŘEVOZPRACUJÍCÍ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JEKATERINBURG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CHEMICKÝ, STROJÍRENSKÝ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NOVOSIBIRSK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CHEMICKÝ, Č. </a:t>
                      </a:r>
                      <a:r>
                        <a:rPr lang="cs-CZ" b="1" smtClean="0">
                          <a:solidFill>
                            <a:srgbClr val="FF0000"/>
                          </a:solidFill>
                        </a:rPr>
                        <a:t>UHLÍ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KRASNOJARSK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CHEMICKÝ, HN.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UHLÍ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OMSK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CHEMICKÝ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VLADIVOSTOK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rgbClr val="FF0000"/>
                          </a:solidFill>
                        </a:rPr>
                        <a:t>STROJÍRENSKÝ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684" name="Obdélník 2"/>
          <p:cNvSpPr>
            <a:spLocks noChangeArrowheads="1"/>
          </p:cNvSpPr>
          <p:nvPr/>
        </p:nvSpPr>
        <p:spPr bwMode="auto">
          <a:xfrm>
            <a:off x="827088" y="692150"/>
            <a:ext cx="7345362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w Cen MT" pitchFamily="34" charset="-18"/>
              </a:rPr>
              <a:t>PRACOVNÍ LIST Č.1</a:t>
            </a:r>
          </a:p>
          <a:p>
            <a:r>
              <a:rPr lang="cs-CZ" sz="2800">
                <a:solidFill>
                  <a:srgbClr val="FF0000"/>
                </a:solidFill>
                <a:latin typeface="Tw Cen MT" pitchFamily="34" charset="-18"/>
              </a:rPr>
              <a:t>ŘEŠENÍ</a:t>
            </a:r>
            <a:r>
              <a:rPr lang="cs-CZ">
                <a:latin typeface="Tw Cen MT" pitchFamily="34" charset="-18"/>
              </a:rPr>
              <a:t/>
            </a:r>
            <a:br>
              <a:rPr lang="cs-CZ">
                <a:latin typeface="Tw Cen MT" pitchFamily="34" charset="-18"/>
              </a:rPr>
            </a:br>
            <a:endParaRPr lang="cs-CZ">
              <a:latin typeface="Tw Cen MT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57200" y="1600200"/>
          <a:ext cx="7967663" cy="36258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4104"/>
                <a:gridCol w="3984104"/>
              </a:tblGrid>
              <a:tr h="597151">
                <a:tc>
                  <a:txBody>
                    <a:bodyPr/>
                    <a:lstStyle/>
                    <a:p>
                      <a:r>
                        <a:rPr lang="cs-CZ" dirty="0" smtClean="0"/>
                        <a:t>NEROSTNÁ SUROVINA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OBLAST TĚŽBY</a:t>
                      </a:r>
                      <a:endParaRPr lang="cs-CZ" dirty="0"/>
                    </a:p>
                  </a:txBody>
                  <a:tcPr/>
                </a:tc>
              </a:tr>
              <a:tr h="5971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ROPA A ZEMNÍ PLYN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OKOLÍ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KASPICKÉHO MOŘE, URALU, OBU (ZÁPADOSIBIŘSKÁ ROVINA)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971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ČERNÉ UHLÍ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SIBIŘ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971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HNĚDÉ UHLÍ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SIBIŘ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971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ŽELEZNÁ RUDA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SIBIŘ, URAL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971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ZLATO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SIBIŘ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PRACOVNÍ LIST </a:t>
            </a:r>
            <a:br>
              <a:rPr lang="cs-CZ" dirty="0" smtClean="0">
                <a:solidFill>
                  <a:schemeClr val="accent6">
                    <a:tint val="1000"/>
                  </a:schemeClr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Obdélník 1"/>
          <p:cNvSpPr>
            <a:spLocks noChangeArrowheads="1"/>
          </p:cNvSpPr>
          <p:nvPr/>
        </p:nvSpPr>
        <p:spPr bwMode="auto">
          <a:xfrm>
            <a:off x="209550" y="311150"/>
            <a:ext cx="8934450" cy="646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w Cen MT" pitchFamily="34" charset="-18"/>
              </a:rPr>
              <a:t>CITACE ZDROJŮ:</a:t>
            </a:r>
          </a:p>
          <a:p>
            <a:r>
              <a:rPr lang="cs-CZ">
                <a:latin typeface="Tw Cen MT" pitchFamily="34" charset="-18"/>
              </a:rPr>
              <a:t>•AUTOR, Zscout370. Http://cs.wikipedia.org [online]. 12. 8. 2012, 01:15[cit. 2012-11-05]. Soubor:Flag of Russia.svg.Dostupné z WWW: &lt;http://cs.wikipedia.org/w/index.php?title=Soubor:Flag_of_Russia.svg&amp;page=1&gt;.</a:t>
            </a:r>
          </a:p>
          <a:p>
            <a:r>
              <a:rPr lang="cs-CZ">
                <a:latin typeface="Tw Cen MT" pitchFamily="34" charset="-18"/>
              </a:rPr>
              <a:t>•AUTOR,STS Chvojkovice-Brod. Http://cs.wikipedia.org [online]. 28. 4. 2009, 14:58[cit. 2012-11-05]. Soubor:Mapa Ruska.PNG.Dostupné z WWW: &lt;http://cs.wikipedia.org/wiki/Soubor:Mapa_Ruska.PNG&gt;.</a:t>
            </a:r>
          </a:p>
          <a:p>
            <a:r>
              <a:rPr lang="cs-CZ">
                <a:latin typeface="Tw Cen MT" pitchFamily="34" charset="-18"/>
              </a:rPr>
              <a:t>•AUTOR, Legnaw. Http://cs.wikipedia.org [online]. 17. 2. 2010, 07:27[cit. 2012-11-05]. Soubor:Trans siberian railroad large.png.</a:t>
            </a:r>
          </a:p>
          <a:p>
            <a:r>
              <a:rPr lang="cs-CZ">
                <a:latin typeface="Tw Cen MT" pitchFamily="34" charset="-18"/>
              </a:rPr>
              <a:t>Dostupné z WWW: &lt;http://cs.wikipedia.org/wiki/Soubor:Trans_siberian_railroad_large.png&gt;.</a:t>
            </a:r>
          </a:p>
          <a:p>
            <a:r>
              <a:rPr lang="cs-CZ">
                <a:latin typeface="Tw Cen MT" pitchFamily="34" charset="-18"/>
              </a:rPr>
              <a:t>•AUTOR, InvictaHOG. Http://cs.wikipedia.org [online]. 2. 9. 2006, 02:35[cit. 2012-11-05]. Soubor:Bank of Yenisei River.jpg. Dostupné z WWW: &lt;http://cs.wikipedia.org/wiki/Soubor:Bank_of_Yenisei_River.jpg&gt;.</a:t>
            </a:r>
          </a:p>
          <a:p>
            <a:r>
              <a:rPr lang="cs-CZ">
                <a:latin typeface="Tw Cen MT" pitchFamily="34" charset="-18"/>
              </a:rPr>
              <a:t>•AUTOR, Sansculotte. Http://cs.wikipedia.org [online]. 20. 7. 2005, 23:12[cit. 2012-11-05]. Soubor:-26 swiatoinos.JPG.JPG. Dostupné z WWW: &lt;http://cs.wikipedia.org/wiki/Soubor:-26_swiatoinos.JPG.JPG&gt;.</a:t>
            </a:r>
          </a:p>
          <a:p>
            <a:r>
              <a:rPr lang="cs-CZ">
                <a:latin typeface="Tw Cen MT" pitchFamily="34" charset="-18"/>
              </a:rPr>
              <a:t>•AUTOR, JialiangGao. Http://cs.wikipedia.org [online]. 29. 1. 2011, 07:02[cit. 2012-11-05]. Soubor:Mt Elbrus Caucasus.jpg.</a:t>
            </a:r>
          </a:p>
          <a:p>
            <a:r>
              <a:rPr lang="cs-CZ">
                <a:latin typeface="Tw Cen MT" pitchFamily="34" charset="-18"/>
              </a:rPr>
              <a:t>Dostupné z WWW: &lt;http://cs.wikipedia.org/wiki/Soubor:Mt_Elbrus_Caucasus.jpg&gt;.</a:t>
            </a:r>
          </a:p>
          <a:p>
            <a:r>
              <a:rPr lang="cs-CZ">
                <a:latin typeface="Tw Cen MT" pitchFamily="34" charset="-18"/>
              </a:rPr>
              <a:t>•AUTOR, JialiangGao. Http://cs.wikipedia.org [online]. 29. 1. 2011, 07:02[cit. 2012-11-05]. Soubor:Mt Elbrus Caucasus.jpg. Dostupné z WWW: &lt;http://cs.wikipedia.org/wiki/Soubor:Mt_Elbrus_Caucasus.jpg&gt;.</a:t>
            </a:r>
          </a:p>
          <a:p>
            <a:endParaRPr lang="cs-CZ">
              <a:latin typeface="Tw Cen MT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Obdélník 1"/>
          <p:cNvSpPr>
            <a:spLocks noChangeArrowheads="1"/>
          </p:cNvSpPr>
          <p:nvPr/>
        </p:nvSpPr>
        <p:spPr bwMode="auto">
          <a:xfrm>
            <a:off x="323850" y="188913"/>
            <a:ext cx="8496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Tw Cen MT" pitchFamily="34" charset="-18"/>
            </a:endParaRPr>
          </a:p>
        </p:txBody>
      </p:sp>
      <p:sp>
        <p:nvSpPr>
          <p:cNvPr id="30722" name="Obdélník 2"/>
          <p:cNvSpPr>
            <a:spLocks noChangeArrowheads="1"/>
          </p:cNvSpPr>
          <p:nvPr/>
        </p:nvSpPr>
        <p:spPr bwMode="auto">
          <a:xfrm>
            <a:off x="179388" y="188913"/>
            <a:ext cx="87852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>
                <a:latin typeface="Tw Cen MT" pitchFamily="34" charset="-18"/>
              </a:rPr>
              <a:t>ŠKOLNÍ ATLAS SVĚTA. Vydala Kartografie Praha, a.s. 1998. ISBN 80-7011-582-3. Strana 62-63, 75.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189</TotalTime>
  <Words>713</Words>
  <Application>Microsoft Office PowerPoint</Application>
  <PresentationFormat>On-screen Show (4:3)</PresentationFormat>
  <Paragraphs>141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18</vt:i4>
      </vt:variant>
    </vt:vector>
  </HeadingPairs>
  <TitlesOfParts>
    <vt:vector size="26" baseType="lpstr">
      <vt:lpstr>Tw Cen MT</vt:lpstr>
      <vt:lpstr>Arial</vt:lpstr>
      <vt:lpstr>Calibri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26</cp:revision>
  <dcterms:created xsi:type="dcterms:W3CDTF">2012-11-05T16:07:54Z</dcterms:created>
  <dcterms:modified xsi:type="dcterms:W3CDTF">2013-09-20T17:22:47Z</dcterms:modified>
</cp:coreProperties>
</file>