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65" r:id="rId5"/>
    <p:sldId id="260" r:id="rId6"/>
    <p:sldId id="261" r:id="rId7"/>
    <p:sldId id="262" r:id="rId8"/>
    <p:sldId id="263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16551-917B-4F24-A66C-D5D1DB735A7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63BB3-6BDE-4538-9637-44EDCE0599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A9ED0-8EEF-4317-96C2-CE92B752D6C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CC6CD-F266-4F61-89B1-3434618E5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6E561-F87D-4A52-A56D-C411DAEF89E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E6F06-4F9D-4464-85F8-881E429DA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D9AAF-41E6-4044-8851-0AAB3645A55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6CE84-8070-4A7C-BFEC-D5DCCDC83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CAA82-D0C3-433F-A41A-053950DF91C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0DE7C-BF0A-42F4-8873-6045A27DC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FCCAE-0C15-48A8-9D05-A4E6D0F993C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63EA5-40F1-4D3A-9A5E-18AC82C71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1EC88-CEDE-43DD-87B8-F3476F01F57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C325D-C129-4F39-826F-1D9527663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98CD12-2940-407A-9D4B-853024DCD78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4547E2-9E42-4C4D-AD82-B445720900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88947-5373-4D66-8E8D-C8FFA699A52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DF08C-6703-4219-AA5A-0A9CEBF9F3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4F956-C531-433F-B6A1-245CB9CEF5A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03405-4D56-4224-8CED-78B7EE152F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07836-9A09-48A5-8AA3-750C641F559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3CD16-0746-4931-8DD7-DF5CDCE2D1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EB1B59-54C7-4DAD-A1AD-C8C05DC9DA7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2EB73-254E-404C-9839-59FD51E24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52" name="Object 8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6152" name="Prezentace" r:id="rId3" imgW="3520283" imgH="2639403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0" y="0"/>
            <a:ext cx="9144000" cy="531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ANOTACE</a:t>
            </a: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</a:t>
            </a:r>
            <a:r>
              <a:rPr lang="cs-CZ">
                <a:latin typeface="Calibri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ČENA PRO ŽÁKY 8.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TÉMA:</a:t>
            </a:r>
            <a:r>
              <a:rPr lang="cs-CZ">
                <a:latin typeface="Calibri" pitchFamily="34" charset="0"/>
              </a:rPr>
              <a:t> SEVERNÍ EVROPA-NORSKO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UČEBNÍHO MATERIÁLU: </a:t>
            </a:r>
            <a:r>
              <a:rPr lang="cs-CZ">
                <a:latin typeface="Calibri" pitchFamily="34" charset="0"/>
              </a:rPr>
              <a:t> žáci se seznámí se státem severní Evropy- Norskem.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POMŮCKY:</a:t>
            </a:r>
            <a:r>
              <a:rPr lang="cs-CZ">
                <a:latin typeface="Calibri" pitchFamily="34" charset="0"/>
              </a:rPr>
              <a:t> školní atlas světa , učebnice zeměpis 1.díl  Evropa, psací potřeby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SLOVA: </a:t>
            </a:r>
            <a:r>
              <a:rPr lang="cs-CZ">
                <a:latin typeface="Calibri" pitchFamily="34" charset="0"/>
              </a:rPr>
              <a:t>Špicberky, Jan Mayen, Galdhøpiggen, Stockholm, Narvik, Hardangerfjord.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F) PILOTÁŽ: </a:t>
            </a:r>
            <a:r>
              <a:rPr lang="cs-CZ">
                <a:latin typeface="Calibri" pitchFamily="34" charset="0"/>
              </a:rPr>
              <a:t>pomocí školního atlasu (s. 82) žáci vyhledávali a na nástěnné mapě Evropy ukazovali prezentované pojmy. Nově získané informace si zapsali do sešitů.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21213" y="15875"/>
            <a:ext cx="4522787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5795963" cy="6583362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NORSKO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ROZLOHA</a:t>
            </a:r>
            <a:r>
              <a:rPr lang="cs-CZ" dirty="0" smtClean="0"/>
              <a:t>: 385 199 km² </a:t>
            </a:r>
            <a:r>
              <a:rPr lang="cs-CZ" sz="3600" dirty="0" smtClean="0"/>
              <a:t>z toho pevnina 323 802 km² (6,0 % vodní plochy)</a:t>
            </a:r>
            <a:br>
              <a:rPr lang="cs-CZ" sz="3600" dirty="0" smtClean="0"/>
            </a:br>
            <a:r>
              <a:rPr lang="cs-CZ" sz="4000" b="1" dirty="0" smtClean="0"/>
              <a:t>POČET OBYVATEL:</a:t>
            </a:r>
            <a:br>
              <a:rPr lang="cs-CZ" sz="4000" b="1" dirty="0" smtClean="0"/>
            </a:br>
            <a:r>
              <a:rPr lang="cs-CZ" sz="4000" dirty="0" smtClean="0"/>
              <a:t>4 691 849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Konstituční monarchie.  Současným panovníkem</a:t>
            </a:r>
            <a:br>
              <a:rPr lang="cs-CZ" sz="4000" dirty="0" smtClean="0"/>
            </a:br>
            <a:r>
              <a:rPr lang="cs-CZ" sz="4000" dirty="0" smtClean="0"/>
              <a:t>je od roku 1991 král Harald V.</a:t>
            </a:r>
            <a:br>
              <a:rPr lang="cs-CZ" sz="4000" dirty="0" smtClean="0"/>
            </a:br>
            <a:r>
              <a:rPr lang="pl-PL" sz="4000" dirty="0" smtClean="0"/>
              <a:t>Norsko je rozděleno </a:t>
            </a:r>
            <a:br>
              <a:rPr lang="pl-PL" sz="4000" dirty="0" smtClean="0"/>
            </a:br>
            <a:r>
              <a:rPr lang="pl-PL" sz="4000" dirty="0" smtClean="0"/>
              <a:t>na 19 krajů.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640763" y="3436938"/>
          <a:ext cx="417512" cy="609600"/>
        </p:xfrm>
        <a:graphic>
          <a:graphicData uri="http://schemas.openxmlformats.org/drawingml/2006/table">
            <a:tbl>
              <a:tblPr/>
              <a:tblGrid>
                <a:gridCol w="208280"/>
                <a:gridCol w="208280"/>
              </a:tblGrid>
              <a:tr h="609138"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1"/>
          <p:cNvSpPr>
            <a:spLocks noChangeArrowheads="1"/>
          </p:cNvSpPr>
          <p:nvPr/>
        </p:nvSpPr>
        <p:spPr bwMode="auto">
          <a:xfrm>
            <a:off x="0" y="188913"/>
            <a:ext cx="9144000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K Norsku  patří  arktické souostroví </a:t>
            </a:r>
            <a:r>
              <a:rPr lang="cs-CZ" sz="4000" b="1" u="sng">
                <a:latin typeface="Calibri" pitchFamily="34" charset="0"/>
              </a:rPr>
              <a:t>Špicberky</a:t>
            </a:r>
            <a:r>
              <a:rPr lang="cs-CZ" sz="4000">
                <a:latin typeface="Calibri" pitchFamily="34" charset="0"/>
              </a:rPr>
              <a:t> a ostrov </a:t>
            </a:r>
            <a:r>
              <a:rPr lang="cs-CZ" sz="4000" b="1" u="sng">
                <a:latin typeface="Calibri" pitchFamily="34" charset="0"/>
              </a:rPr>
              <a:t>Jan Mayen</a:t>
            </a:r>
            <a:r>
              <a:rPr lang="cs-CZ" sz="4000">
                <a:latin typeface="Calibri" pitchFamily="34" charset="0"/>
              </a:rPr>
              <a:t>. </a:t>
            </a:r>
            <a:br>
              <a:rPr lang="cs-CZ" sz="4000">
                <a:latin typeface="Calibri" pitchFamily="34" charset="0"/>
              </a:rPr>
            </a:br>
            <a:r>
              <a:rPr lang="cs-CZ" sz="4000">
                <a:latin typeface="Calibri" pitchFamily="34" charset="0"/>
              </a:rPr>
              <a:t/>
            </a:r>
            <a:br>
              <a:rPr lang="cs-CZ" sz="4000">
                <a:latin typeface="Calibri" pitchFamily="34" charset="0"/>
              </a:rPr>
            </a:br>
            <a:r>
              <a:rPr lang="cs-CZ" sz="4000">
                <a:latin typeface="Calibri" pitchFamily="34" charset="0"/>
              </a:rPr>
              <a:t>Norsko je převážně </a:t>
            </a:r>
            <a:r>
              <a:rPr lang="cs-CZ" sz="4000" b="1">
                <a:latin typeface="Calibri" pitchFamily="34" charset="0"/>
              </a:rPr>
              <a:t>hornatá země</a:t>
            </a:r>
            <a:r>
              <a:rPr lang="cs-CZ" sz="4000">
                <a:latin typeface="Calibri" pitchFamily="34" charset="0"/>
              </a:rPr>
              <a:t>,</a:t>
            </a:r>
            <a:br>
              <a:rPr lang="cs-CZ" sz="4000">
                <a:latin typeface="Calibri" pitchFamily="34" charset="0"/>
              </a:rPr>
            </a:br>
            <a:r>
              <a:rPr lang="cs-CZ" sz="4000">
                <a:latin typeface="Calibri" pitchFamily="34" charset="0"/>
              </a:rPr>
              <a:t>nejvyšší hora </a:t>
            </a:r>
            <a:r>
              <a:rPr lang="cs-CZ" sz="4000" b="1" u="sng">
                <a:latin typeface="Calibri" pitchFamily="34" charset="0"/>
              </a:rPr>
              <a:t>Galdhøpiggen</a:t>
            </a:r>
            <a:r>
              <a:rPr lang="cs-CZ" sz="4000">
                <a:latin typeface="Calibri" pitchFamily="34" charset="0"/>
              </a:rPr>
              <a:t> měří 2469 m. V její blízkosti také leží dva norské ledovce </a:t>
            </a:r>
            <a:r>
              <a:rPr lang="cs-CZ" sz="4000" u="sng">
                <a:latin typeface="Calibri" pitchFamily="34" charset="0"/>
              </a:rPr>
              <a:t>Jostedalsbreen</a:t>
            </a:r>
            <a:r>
              <a:rPr lang="cs-CZ" sz="4000">
                <a:latin typeface="Calibri" pitchFamily="34" charset="0"/>
              </a:rPr>
              <a:t> a </a:t>
            </a:r>
            <a:r>
              <a:rPr lang="cs-CZ" sz="4000" u="sng">
                <a:latin typeface="Calibri" pitchFamily="34" charset="0"/>
              </a:rPr>
              <a:t>Jotunheimen</a:t>
            </a:r>
            <a:r>
              <a:rPr lang="cs-CZ" sz="4000">
                <a:latin typeface="Calibri" pitchFamily="34" charset="0"/>
              </a:rPr>
              <a:t>, lákající každý rok tisíce turistů.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471613"/>
            <a:ext cx="7620000" cy="391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HLAVNÍ MĚSTO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563" y="1412875"/>
            <a:ext cx="7620000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KRÁLOVSKÝ PALÁC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628775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cs-CZ" b="1" smtClean="0"/>
              <a:t>NARVIK</a:t>
            </a:r>
            <a:r>
              <a:rPr lang="cs-CZ" smtClean="0"/>
              <a:t> – PŘEKLADIŠTĚ ŽELEZNÉ RUDY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565400"/>
            <a:ext cx="9144000" cy="213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z="4000" b="1" smtClean="0"/>
              <a:t>HARDANGERFJORD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/>
              <a:t>Norsko je rozvinutý průmyslový stát</a:t>
            </a:r>
            <a:r>
              <a:rPr lang="cs-CZ" dirty="0"/>
              <a:t>, významnou roli hraje </a:t>
            </a:r>
            <a:r>
              <a:rPr lang="cs-CZ" dirty="0" smtClean="0"/>
              <a:t>těžba </a:t>
            </a:r>
            <a:r>
              <a:rPr lang="cs-CZ" dirty="0"/>
              <a:t>dřeva, </a:t>
            </a:r>
            <a:r>
              <a:rPr lang="cs-CZ" dirty="0" smtClean="0"/>
              <a:t>ropy </a:t>
            </a:r>
            <a:r>
              <a:rPr lang="cs-CZ" dirty="0"/>
              <a:t>a </a:t>
            </a:r>
            <a:r>
              <a:rPr lang="cs-CZ" dirty="0" smtClean="0"/>
              <a:t>zemního plynu</a:t>
            </a:r>
            <a:r>
              <a:rPr lang="cs-CZ" dirty="0"/>
              <a:t>, a dalších nerostných surovin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Důležitý je rybolov.</a:t>
            </a:r>
            <a:br>
              <a:rPr lang="cs-CZ" dirty="0" smtClean="0"/>
            </a:br>
            <a:r>
              <a:rPr lang="cs-CZ" dirty="0" smtClean="0"/>
              <a:t>Především </a:t>
            </a:r>
            <a:r>
              <a:rPr lang="cs-CZ" dirty="0"/>
              <a:t>kvůli případnému omezení těžby ropy a rybolovu Norsko opakovaně odmítlo vstup do EU. Norsko je velkým výrobcem poměrně čisté elektrické energie, která se z více než </a:t>
            </a:r>
            <a:r>
              <a:rPr lang="cs-CZ" u="sng" dirty="0"/>
              <a:t>99 % vyrábí v hydroelektrárnách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46271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latin typeface="+mn-lt"/>
                <a:cs typeface="+mn-cs"/>
              </a:rPr>
              <a:t>Zdroj informací: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Hayden120.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30. 7. 2010, 06:36[cit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2012-11-21]. </a:t>
            </a:r>
            <a:r>
              <a:rPr lang="cs-CZ" dirty="0" err="1">
                <a:latin typeface="+mn-lt"/>
                <a:cs typeface="+mn-cs"/>
              </a:rPr>
              <a:t>Soubor:Map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Norway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political-geo.png.Dostupné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z WWW: </a:t>
            </a:r>
            <a:r>
              <a:rPr lang="cs-CZ" dirty="0">
                <a:latin typeface="+mn-lt"/>
                <a:cs typeface="+mn-cs"/>
              </a:rPr>
              <a:t>&lt;http://cs.wikipedia.org/wiki/</a:t>
            </a:r>
            <a:r>
              <a:rPr lang="cs-CZ" dirty="0" err="1">
                <a:latin typeface="+mn-lt"/>
                <a:cs typeface="+mn-cs"/>
              </a:rPr>
              <a:t>Soubor:Map_Norway_political-geo.png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Tasca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14. 4. 2005, 13:35[cit. 2012-11-21]. Soubor:OSLO-NO-02 05 </a:t>
            </a:r>
            <a:r>
              <a:rPr lang="cs-CZ" dirty="0" err="1">
                <a:latin typeface="+mn-lt"/>
                <a:cs typeface="+mn-cs"/>
              </a:rPr>
              <a:t>ubt.jpeg.Dostupné</a:t>
            </a:r>
            <a:r>
              <a:rPr lang="cs-CZ" dirty="0">
                <a:latin typeface="+mn-lt"/>
                <a:cs typeface="+mn-cs"/>
              </a:rPr>
              <a:t> z WWW: &lt;http://cs.wikipedia.org/wiki/Soubor:OSLO-NO-02_05_ubt.jpeg&gt;.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Li-sung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20. 3. 2005, 19:54[cit. 2012-11-21]. </a:t>
            </a:r>
            <a:r>
              <a:rPr lang="cs-CZ" dirty="0" err="1">
                <a:latin typeface="+mn-lt"/>
                <a:cs typeface="+mn-cs"/>
              </a:rPr>
              <a:t>Soubor:Oslo</a:t>
            </a:r>
            <a:r>
              <a:rPr lang="cs-CZ" dirty="0">
                <a:latin typeface="+mn-lt"/>
                <a:cs typeface="+mn-cs"/>
              </a:rPr>
              <a:t> palace1.jpg.Dostupné z WWW: &lt;http://cs.wikipedia.org/wiki/Soubor:Oslo_palace1.jpg&gt;.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Lapplänning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31. 7. 2008, 22:04[cit. 2012-11-21]. </a:t>
            </a:r>
            <a:r>
              <a:rPr lang="cs-CZ" dirty="0" err="1">
                <a:latin typeface="+mn-lt"/>
                <a:cs typeface="+mn-cs"/>
              </a:rPr>
              <a:t>Soubor:Narvik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malmhamn.jpg.Dostupné</a:t>
            </a:r>
            <a:r>
              <a:rPr lang="cs-CZ" dirty="0">
                <a:latin typeface="+mn-lt"/>
                <a:cs typeface="+mn-cs"/>
              </a:rPr>
              <a:t> z WWW: &lt;http://cs.wikipedia.org/wiki/</a:t>
            </a:r>
            <a:r>
              <a:rPr lang="cs-CZ" dirty="0" err="1">
                <a:latin typeface="+mn-lt"/>
                <a:cs typeface="+mn-cs"/>
              </a:rPr>
              <a:t>Soubor:Narvik_malmhamn.jpg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Aqwis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12. 10. 2008, 19:12[cit. 2012-11-21]. Soubor:PanoHardangerfjorden1.jpg.Dostupné z WWW: &lt;http://cs.wikipedia.org/wiki/Soubor:PanoHardangerfjorden1.jpg&gt;.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ŠKOLNÍ ATLAS SVĚTA. Vydala Kartografie Praha, a.s. 1998. ISBN 80-7011-582-3. Strana </a:t>
            </a:r>
            <a:r>
              <a:rPr lang="cs-CZ" dirty="0">
                <a:latin typeface="+mn-lt"/>
                <a:cs typeface="+mn-cs"/>
              </a:rPr>
              <a:t>82.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299</Words>
  <Application>Microsoft Office PowerPoint</Application>
  <PresentationFormat>On-screen Show (4:3)</PresentationFormat>
  <Paragraphs>26</Paragraphs>
  <Slides>10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Motiv systému Office</vt:lpstr>
      <vt:lpstr>Prezentace</vt:lpstr>
      <vt:lpstr>Snímek 1</vt:lpstr>
      <vt:lpstr>Snímek 2</vt:lpstr>
      <vt:lpstr>NORSKO ROZLOHA: 385 199 km² z toho pevnina 323 802 km² (6,0 % vodní plochy) POČET OBYVATEL: 4 691 849  Konstituční monarchie.  Současným panovníkem je od roku 1991 král Harald V. Norsko je rozděleno  na 19 krajů.</vt:lpstr>
      <vt:lpstr>Snímek 4</vt:lpstr>
      <vt:lpstr>HLAVNÍ MĚSTO</vt:lpstr>
      <vt:lpstr>KRÁLOVSKÝ PALÁC</vt:lpstr>
      <vt:lpstr>NARVIK – PŘEKLADIŠTĚ ŽELEZNÉ RUDY</vt:lpstr>
      <vt:lpstr>HARDANGERFJORD</vt:lpstr>
      <vt:lpstr>Norsko je rozvinutý průmyslový stát, významnou roli hraje těžba dřeva, ropy a zemního plynu, a dalších nerostných surovin. Důležitý je rybolov. Především kvůli případnému omezení těžby ropy a rybolovu Norsko opakovaně odmítlo vstup do EU. Norsko je velkým výrobcem poměrně čisté elektrické energie, která se z více než 99 % vyrábí v hydroelektrárnách.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12</cp:revision>
  <dcterms:created xsi:type="dcterms:W3CDTF">2012-11-21T19:27:42Z</dcterms:created>
  <dcterms:modified xsi:type="dcterms:W3CDTF">2013-09-20T17:30:25Z</dcterms:modified>
</cp:coreProperties>
</file>