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9" r:id="rId5"/>
    <p:sldId id="260" r:id="rId6"/>
    <p:sldId id="261" r:id="rId7"/>
    <p:sldId id="262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14958-4362-4D4B-93C9-F227EB15916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B5AF4-2CD9-428A-A60D-30C20478F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56C38-07B1-47A3-BF43-598CC21544C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F0B74-072B-4F05-AFDA-E45AB335F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FF352-09DB-4DEF-909D-C35BE1819EF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BA684-54F9-4EA7-A0E1-45E7790EC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4F323-B949-4228-8609-BA411E2DF8F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9B3DC-64E0-473C-8C18-A7B8A49E6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374DB-3BE9-47BA-AB8D-9C778DDD4E1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A15CE-9499-4713-8D00-E97F49448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E650E-A9E1-478D-80D1-7185CDA6402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F73A9-2A5D-4B4A-91EC-36880E89B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8C5FC-9C5D-4511-89CE-415E69DECE3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369C6-6AFB-4E8D-A7F5-D1418EB29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0B097-63EB-4582-87E3-791E0538D59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A85C0-22B1-4171-A8E2-9789D3BE1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2399E-8B86-4A1E-9BA0-6AB801FD059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7AB80-16B0-458D-A139-8341A7029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E504F-15AC-4A36-AC3D-74F82BD7272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E86DC-2E78-4575-8FA1-F4DDD4184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CC8A1-6EC8-4536-896C-A0FCB1A7D6B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B2353-177A-417E-B25C-878D650CC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3E9183-74B4-4CB0-81C9-12CEF2E22E5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13CC83-A592-4D1B-BBE7-3A27D02CA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0" y="30163"/>
          <a:ext cx="8975725" cy="6735762"/>
        </p:xfrm>
        <a:graphic>
          <a:graphicData uri="http://schemas.openxmlformats.org/presentationml/2006/ole">
            <p:oleObj spid="_x0000_s1031" name="Prezentace" r:id="rId3" imgW="6807703" imgH="510537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ANOTACE</a:t>
            </a: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8.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TÉMA:</a:t>
            </a:r>
            <a:r>
              <a:rPr lang="cs-CZ">
                <a:latin typeface="Calibri" pitchFamily="34" charset="0"/>
              </a:rPr>
              <a:t> SEVERNÍ EVROPA-FINSKO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MATERIÁLU: </a:t>
            </a:r>
            <a:r>
              <a:rPr lang="cs-CZ">
                <a:latin typeface="Calibri" pitchFamily="34" charset="0"/>
              </a:rPr>
              <a:t> žáci se seznámí se státem severní Evropy- Finskem.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POMŮCKY:</a:t>
            </a:r>
            <a:r>
              <a:rPr lang="cs-CZ">
                <a:latin typeface="Calibri" pitchFamily="34" charset="0"/>
              </a:rPr>
              <a:t> školní atlas světa , učebnice zeměpis 1.díl  Evropa, psací potřeby, sešit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SLOVA: </a:t>
            </a:r>
            <a:r>
              <a:rPr lang="cs-CZ">
                <a:latin typeface="Calibri" pitchFamily="34" charset="0"/>
              </a:rPr>
              <a:t>Helsinky, Turku, Muminci, makkara a hernekeito 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(s. 82) žáci vyhledávali a na nástěnné mapě Evropy ukazovali prezentované pojmy. Nově získané informace si zapsali do sešitů.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38813" y="-173038"/>
            <a:ext cx="3384550" cy="7261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3813" y="0"/>
            <a:ext cx="5715000" cy="6858000"/>
          </a:xfrm>
        </p:spPr>
        <p:txBody>
          <a:bodyPr/>
          <a:lstStyle/>
          <a:p>
            <a:pPr algn="l"/>
            <a:r>
              <a:rPr lang="cs-CZ" sz="4800" b="1" smtClean="0"/>
              <a:t>FINSKO</a:t>
            </a: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4000" b="1" smtClean="0"/>
              <a:t>ROZLOHA: 338 000km</a:t>
            </a:r>
            <a:r>
              <a:rPr lang="cs-CZ" sz="4000" b="1" baseline="30000" smtClean="0"/>
              <a:t>2</a:t>
            </a:r>
            <a:br>
              <a:rPr lang="cs-CZ" sz="4000" b="1" baseline="30000" smtClean="0"/>
            </a:br>
            <a:r>
              <a:rPr lang="cs-CZ" sz="4000" b="1" smtClean="0"/>
              <a:t>POČET OBYVATEL: 5,2 mil.</a:t>
            </a: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>Země tisíců jezer (187 888)</a:t>
            </a:r>
            <a:br>
              <a:rPr lang="cs-CZ" sz="3600" smtClean="0"/>
            </a:br>
            <a:r>
              <a:rPr lang="cs-CZ" sz="3600" smtClean="0"/>
              <a:t>a ostrovů (179 584) , necelých 10 % jeho plochy pokrývají jezera.</a:t>
            </a:r>
            <a:br>
              <a:rPr lang="cs-CZ" sz="3600" smtClean="0"/>
            </a:br>
            <a:r>
              <a:rPr lang="cs-CZ" sz="3600" smtClean="0"/>
              <a:t>Finská krajina je převážně rovinatá s nízkými kopci.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753600" cy="137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914400" y="2781300"/>
            <a:ext cx="8229600" cy="1143000"/>
          </a:xfrm>
        </p:spPr>
        <p:txBody>
          <a:bodyPr/>
          <a:lstStyle/>
          <a:p>
            <a:r>
              <a:rPr lang="cs-CZ" sz="8000" b="1" smtClean="0">
                <a:solidFill>
                  <a:srgbClr val="FFC000"/>
                </a:solidFill>
              </a:rPr>
              <a:t>HELSINKY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5400" y="-8702675"/>
            <a:ext cx="9229725" cy="1555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763" y="0"/>
            <a:ext cx="9144001" cy="7100888"/>
          </a:xfrm>
        </p:spPr>
        <p:txBody>
          <a:bodyPr>
            <a:normAutofit/>
          </a:bodyPr>
          <a:lstStyle/>
          <a:p>
            <a:pPr algn="l"/>
            <a:r>
              <a:rPr lang="cs-CZ" sz="3200" b="1" smtClean="0"/>
              <a:t>Finsko</a:t>
            </a:r>
            <a:r>
              <a:rPr lang="cs-CZ" sz="3200" smtClean="0"/>
              <a:t> patří mezi vysoce industrializované ekonomiky s volným trhem.</a:t>
            </a:r>
            <a:br>
              <a:rPr lang="cs-CZ" sz="3200" smtClean="0"/>
            </a:b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b="1" smtClean="0"/>
              <a:t>Průmysl: </a:t>
            </a:r>
            <a:r>
              <a:rPr lang="cs-CZ" sz="3200" smtClean="0"/>
              <a:t>zpracování dřeva (výroba papíru) a kovů, strojírenství a odvětví telekomunikací (Nokia) a elektroniky. </a:t>
            </a:r>
            <a:br>
              <a:rPr lang="cs-CZ" sz="3200" smtClean="0"/>
            </a:br>
            <a:r>
              <a:rPr lang="cs-CZ" sz="3200" b="1" smtClean="0"/>
              <a:t>Těžba</a:t>
            </a:r>
            <a:r>
              <a:rPr lang="cs-CZ" sz="3200" smtClean="0"/>
              <a:t> železné rudy, dřeva (největší vývozce na světě).</a:t>
            </a:r>
            <a:br>
              <a:rPr lang="cs-CZ" sz="3200" smtClean="0"/>
            </a:br>
            <a:r>
              <a:rPr lang="cs-CZ" sz="3200" b="1" smtClean="0"/>
              <a:t>Zemědělství</a:t>
            </a:r>
            <a:r>
              <a:rPr lang="cs-CZ" sz="3200" smtClean="0"/>
              <a:t> je soběstačné v základních produktech, přestože ho omezuje podnebí. Značná část venkovského obyvatelstva pracuje v lesnictví </a:t>
            </a:r>
            <a:r>
              <a:rPr lang="cs-CZ" sz="3200" smtClean="0">
                <a:latin typeface="Arial" charset="0"/>
              </a:rPr>
              <a:t>                    </a:t>
            </a:r>
            <a:r>
              <a:rPr lang="cs-CZ" sz="3200" smtClean="0"/>
              <a:t>(2/3</a:t>
            </a:r>
            <a:r>
              <a:rPr lang="cs-CZ" sz="3200" smtClean="0">
                <a:latin typeface="Arial" charset="0"/>
              </a:rPr>
              <a:t> </a:t>
            </a:r>
            <a:r>
              <a:rPr lang="cs-CZ" sz="3200" smtClean="0"/>
              <a:t>území – lesy) .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8" y="1241425"/>
            <a:ext cx="9129712" cy="513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TURKU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1"/>
          <p:cNvSpPr>
            <a:spLocks noChangeArrowheads="1"/>
          </p:cNvSpPr>
          <p:nvPr/>
        </p:nvSpPr>
        <p:spPr bwMode="auto">
          <a:xfrm>
            <a:off x="-15875" y="-14288"/>
            <a:ext cx="9144000" cy="735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ZAJÍMAVOSTI:</a:t>
            </a:r>
          </a:p>
          <a:p>
            <a:r>
              <a:rPr lang="cs-CZ" sz="2800" b="1">
                <a:latin typeface="Calibri" pitchFamily="34" charset="0"/>
              </a:rPr>
              <a:t>Helsinki </a:t>
            </a:r>
            <a:r>
              <a:rPr lang="cs-CZ" sz="2800">
                <a:latin typeface="Calibri" pitchFamily="34" charset="0"/>
              </a:rPr>
              <a:t>byly založeny v roce 1550.</a:t>
            </a:r>
          </a:p>
          <a:p>
            <a:r>
              <a:rPr lang="cs-CZ" sz="2800">
                <a:latin typeface="Calibri" pitchFamily="34" charset="0"/>
              </a:rPr>
              <a:t>v roce 1952 byla v Helsinkách Olympiáda </a:t>
            </a:r>
          </a:p>
          <a:p>
            <a:r>
              <a:rPr lang="cs-CZ" sz="2800">
                <a:latin typeface="Calibri" pitchFamily="34" charset="0"/>
              </a:rPr>
              <a:t>ve Finsku není žádné miliónové město</a:t>
            </a:r>
          </a:p>
          <a:p>
            <a:r>
              <a:rPr lang="cs-CZ" sz="2800">
                <a:latin typeface="Calibri" pitchFamily="34" charset="0"/>
              </a:rPr>
              <a:t>Finové jsou </a:t>
            </a:r>
            <a:r>
              <a:rPr lang="cs-CZ" sz="2800" b="1">
                <a:latin typeface="Calibri" pitchFamily="34" charset="0"/>
              </a:rPr>
              <a:t>největší čtenáři novin </a:t>
            </a:r>
            <a:r>
              <a:rPr lang="cs-CZ" sz="2800">
                <a:latin typeface="Calibri" pitchFamily="34" charset="0"/>
              </a:rPr>
              <a:t>na světě, předběhli dokonce i Japonce.</a:t>
            </a:r>
          </a:p>
          <a:p>
            <a:r>
              <a:rPr lang="cs-CZ" sz="2800" b="1">
                <a:latin typeface="Calibri" pitchFamily="34" charset="0"/>
              </a:rPr>
              <a:t>Nokia</a:t>
            </a:r>
            <a:r>
              <a:rPr lang="cs-CZ" sz="2800">
                <a:latin typeface="Calibri" pitchFamily="34" charset="0"/>
              </a:rPr>
              <a:t> je finská firma, která byla založena před více než sto lety a vyráběla gumové věci (holínky a tak).</a:t>
            </a:r>
          </a:p>
          <a:p>
            <a:r>
              <a:rPr lang="cs-CZ" sz="2800" b="1">
                <a:latin typeface="Calibri" pitchFamily="34" charset="0"/>
              </a:rPr>
              <a:t>Mum</a:t>
            </a:r>
            <a:r>
              <a:rPr lang="cs-CZ" sz="2800" b="1"/>
              <a:t>í</a:t>
            </a:r>
            <a:r>
              <a:rPr lang="cs-CZ" sz="2800" b="1">
                <a:latin typeface="Calibri" pitchFamily="34" charset="0"/>
              </a:rPr>
              <a:t>nci</a:t>
            </a:r>
            <a:r>
              <a:rPr lang="cs-CZ" sz="2800">
                <a:latin typeface="Calibri" pitchFamily="34" charset="0"/>
              </a:rPr>
              <a:t>, tyto kreslené pohádkové postavičky vznikly ve Finsku.</a:t>
            </a:r>
          </a:p>
          <a:p>
            <a:r>
              <a:rPr lang="cs-CZ" sz="2800">
                <a:latin typeface="Calibri" pitchFamily="34" charset="0"/>
              </a:rPr>
              <a:t>I kdybyste se snažili sebevíc, ve Finsku </a:t>
            </a:r>
            <a:r>
              <a:rPr lang="cs-CZ" sz="2800" b="1">
                <a:latin typeface="Calibri" pitchFamily="34" charset="0"/>
              </a:rPr>
              <a:t>nekoupíte</a:t>
            </a:r>
            <a:r>
              <a:rPr lang="cs-CZ" sz="2800">
                <a:latin typeface="Calibri" pitchFamily="34" charset="0"/>
              </a:rPr>
              <a:t> pálivou papriku a puding.</a:t>
            </a:r>
          </a:p>
          <a:p>
            <a:r>
              <a:rPr lang="cs-CZ" sz="2800" b="1">
                <a:latin typeface="Calibri" pitchFamily="34" charset="0"/>
              </a:rPr>
              <a:t>Hana</a:t>
            </a:r>
            <a:r>
              <a:rPr lang="cs-CZ" sz="2800">
                <a:latin typeface="Calibri" pitchFamily="34" charset="0"/>
              </a:rPr>
              <a:t> znamená ve finštině vodovodní kohoutek, no comment.</a:t>
            </a:r>
          </a:p>
          <a:p>
            <a:r>
              <a:rPr lang="cs-CZ" sz="2800">
                <a:latin typeface="Calibri" pitchFamily="34" charset="0"/>
              </a:rPr>
              <a:t>Pokud se vám cokoli stane, volejte 112 (pohotovost, policie...).</a:t>
            </a:r>
          </a:p>
          <a:p>
            <a:r>
              <a:rPr lang="cs-CZ" sz="2800">
                <a:latin typeface="Calibri" pitchFamily="34" charset="0"/>
              </a:rPr>
              <a:t>Za finské národní jídlo se dá považovat </a:t>
            </a:r>
            <a:r>
              <a:rPr lang="cs-CZ" sz="2800" b="1">
                <a:latin typeface="Calibri" pitchFamily="34" charset="0"/>
              </a:rPr>
              <a:t>makkara a hernekeito </a:t>
            </a:r>
            <a:r>
              <a:rPr lang="cs-CZ" sz="2800">
                <a:latin typeface="Calibri" pitchFamily="34" charset="0"/>
              </a:rPr>
              <a:t>(buřt a hrachovka).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5243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	</a:t>
            </a:r>
            <a:r>
              <a:rPr lang="cs-CZ" b="1" dirty="0">
                <a:latin typeface="+mn-lt"/>
                <a:cs typeface="+mn-cs"/>
              </a:rPr>
              <a:t>ZDROJ INFORMACÍ: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Timichal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22. 12. 2007, 12:02[cit. 2012-11-21]. </a:t>
            </a:r>
            <a:r>
              <a:rPr lang="cs-CZ" dirty="0" err="1">
                <a:latin typeface="+mn-lt"/>
                <a:cs typeface="+mn-cs"/>
              </a:rPr>
              <a:t>Soubor:Finsko-mapa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cs.png.Dostupné</a:t>
            </a:r>
            <a:r>
              <a:rPr lang="cs-CZ" dirty="0">
                <a:latin typeface="+mn-lt"/>
                <a:cs typeface="+mn-cs"/>
              </a:rPr>
              <a:t> z WWW: &lt;http://cs.wikipedia.org/wiki/</a:t>
            </a:r>
            <a:r>
              <a:rPr lang="cs-CZ" dirty="0" err="1">
                <a:latin typeface="+mn-lt"/>
                <a:cs typeface="+mn-cs"/>
              </a:rPr>
              <a:t>Soubor:Finsko-mapa_cs.png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Acdx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19. 12. 2010, 07:41 [cit. 2012-11-21]. </a:t>
            </a:r>
            <a:r>
              <a:rPr lang="cs-CZ" dirty="0" err="1">
                <a:latin typeface="+mn-lt"/>
                <a:cs typeface="+mn-cs"/>
              </a:rPr>
              <a:t>Soubor:HelsinkiMontage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NoEffects.jpg.Dostupné</a:t>
            </a:r>
            <a:r>
              <a:rPr lang="cs-CZ" dirty="0">
                <a:latin typeface="+mn-lt"/>
                <a:cs typeface="+mn-cs"/>
              </a:rPr>
              <a:t> z WWW: &lt; http://cs.wikipedia.org/wiki/Soubor:HelsinkiMontage_NoEffects.jpg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MattiPaavola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10:57, 22 </a:t>
            </a:r>
            <a:r>
              <a:rPr lang="cs-CZ" dirty="0" err="1">
                <a:latin typeface="+mn-lt"/>
                <a:cs typeface="+mn-cs"/>
              </a:rPr>
              <a:t>October</a:t>
            </a:r>
            <a:r>
              <a:rPr lang="cs-CZ" dirty="0">
                <a:latin typeface="+mn-lt"/>
                <a:cs typeface="+mn-cs"/>
              </a:rPr>
              <a:t> 2009 [cit. 2012-11-21]. </a:t>
            </a:r>
            <a:r>
              <a:rPr lang="en-US" dirty="0">
                <a:latin typeface="+mn-lt"/>
                <a:cs typeface="+mn-cs"/>
              </a:rPr>
              <a:t>File:Oasis of the Seas 2009-10-18.jpg</a:t>
            </a:r>
            <a:r>
              <a:rPr lang="cs-CZ" dirty="0">
                <a:latin typeface="+mn-lt"/>
                <a:cs typeface="+mn-cs"/>
              </a:rPr>
              <a:t>.Dostupné z WWW: &lt; http://en.wikipedia.org/wiki/File:Oasis_of_the_Seas_2009-10-18.jpg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80-7011-582-3. Strana 82.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322</Words>
  <Application>Microsoft Office PowerPoint</Application>
  <PresentationFormat>On-screen Show (4:3)</PresentationFormat>
  <Paragraphs>29</Paragraphs>
  <Slides>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Motiv systému Office</vt:lpstr>
      <vt:lpstr>Prezentace</vt:lpstr>
      <vt:lpstr>Snímek 1</vt:lpstr>
      <vt:lpstr>Snímek 2</vt:lpstr>
      <vt:lpstr>FINSKO ROZLOHA: 338 000km2 POČET OBYVATEL: 5,2 mil.  Země tisíců jezer (187 888) a ostrovů (179 584) , necelých 10 % jeho plochy pokrývají jezera. Finská krajina je převážně rovinatá s nízkými kopci. </vt:lpstr>
      <vt:lpstr>HELSINKY</vt:lpstr>
      <vt:lpstr>Snímek 5</vt:lpstr>
      <vt:lpstr>Finsko patří mezi vysoce industrializované ekonomiky s volným trhem.  Průmysl: zpracování dřeva (výroba papíru) a kovů, strojírenství a odvětví telekomunikací (Nokia) a elektroniky.  Těžba železné rudy, dřeva (největší vývozce na světě). Zemědělství je soběstačné v základních produktech, přestože ho omezuje podnebí. Značná část venkovského obyvatelstva pracuje v lesnictví                     (2/3 území – lesy) . </vt:lpstr>
      <vt:lpstr>TURKU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10</cp:revision>
  <dcterms:created xsi:type="dcterms:W3CDTF">2012-11-22T18:04:17Z</dcterms:created>
  <dcterms:modified xsi:type="dcterms:W3CDTF">2013-09-20T17:34:06Z</dcterms:modified>
</cp:coreProperties>
</file>