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8" r:id="rId3"/>
    <p:sldId id="289" r:id="rId4"/>
    <p:sldId id="257" r:id="rId5"/>
    <p:sldId id="267" r:id="rId6"/>
    <p:sldId id="259" r:id="rId7"/>
    <p:sldId id="266" r:id="rId8"/>
    <p:sldId id="260" r:id="rId9"/>
    <p:sldId id="271" r:id="rId10"/>
    <p:sldId id="269" r:id="rId11"/>
    <p:sldId id="270" r:id="rId12"/>
    <p:sldId id="272" r:id="rId13"/>
    <p:sldId id="273" r:id="rId14"/>
    <p:sldId id="275" r:id="rId15"/>
    <p:sldId id="276" r:id="rId16"/>
    <p:sldId id="274" r:id="rId17"/>
    <p:sldId id="277" r:id="rId18"/>
    <p:sldId id="278" r:id="rId19"/>
    <p:sldId id="279" r:id="rId20"/>
    <p:sldId id="280" r:id="rId21"/>
    <p:sldId id="261" r:id="rId22"/>
    <p:sldId id="281" r:id="rId23"/>
    <p:sldId id="282" r:id="rId24"/>
    <p:sldId id="283" r:id="rId25"/>
    <p:sldId id="284" r:id="rId26"/>
    <p:sldId id="285" r:id="rId27"/>
    <p:sldId id="286" r:id="rId28"/>
    <p:sldId id="287" r:id="rId29"/>
    <p:sldId id="263" r:id="rId30"/>
    <p:sldId id="265" r:id="rId31"/>
    <p:sldId id="264" r:id="rId3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9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F3839-A5F4-4D89-920B-0612F7AA0150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4D8038-3A55-4AFC-AD52-D543819CD2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DAEC32-F5F8-4CC0-A16C-8312662D963C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2D12AA-DD75-411D-96A8-A2A67CE735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46E835-C372-4B7E-8980-C261FF4F5F6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7C44A-1085-4E58-8162-FF4AFD29B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67C9F4-7551-4ECF-98A7-80C9C2AFC087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6432A2-8B4B-4F31-92B1-07E0708448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A8B2E-9821-437F-98EF-4EB9E0805818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25BE79-CF63-4A81-AD9B-03742F2667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E2AF1D-21EA-4649-A758-F135BF08654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02740E-31BD-4726-BCFC-78681E1973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A40BD-B448-45C2-BF20-26ED7F1FA83E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BEEA4-C48A-435B-9A65-D4C15E831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4BB45-35B0-49CB-9A08-CD401EEC0096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B92CC-7C91-41CE-AFFE-F0FC0BEEA2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145BF-8672-45E5-90C7-D9D3C1E394F4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9DA255-CC68-4DF7-BD18-032E20A8B7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0AB4D9-9EFC-4404-92A2-073017B2FEA5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83FDEE-4553-4B07-B23C-702B4893C9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7BD85-07C7-4C5B-8C01-7E9898A25131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48B7B-D858-4F20-B5D5-849DA52C46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341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3B6812D-414E-4332-B59B-EB1A7DA5D8CA}" type="datetimeFigureOut">
              <a:rPr lang="cs-CZ"/>
              <a:pPr>
                <a:defRPr/>
              </a:pPr>
              <a:t>20.9.2013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DFF9CB1-6513-4572-8F4F-C8D85B184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1.ppt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716463" y="2852738"/>
            <a:ext cx="46037" cy="4603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graphicFrame>
        <p:nvGraphicFramePr>
          <p:cNvPr id="1029" name="Object 5"/>
          <p:cNvGraphicFramePr>
            <a:graphicFrameLocks noChangeAspect="1"/>
          </p:cNvGraphicFramePr>
          <p:nvPr/>
        </p:nvGraphicFramePr>
        <p:xfrm>
          <a:off x="0" y="0"/>
          <a:ext cx="9144000" cy="6858000"/>
        </p:xfrm>
        <a:graphic>
          <a:graphicData uri="http://schemas.openxmlformats.org/presentationml/2006/ole">
            <p:oleObj spid="_x0000_s1029" name="Prezentace" r:id="rId3" imgW="3147056" imgH="2359237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1"/>
          <p:cNvSpPr>
            <a:spLocks noChangeArrowheads="1"/>
          </p:cNvSpPr>
          <p:nvPr/>
        </p:nvSpPr>
        <p:spPr bwMode="auto">
          <a:xfrm>
            <a:off x="0" y="336550"/>
            <a:ext cx="9144000" cy="503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Franklin Gothic Book" pitchFamily="34" charset="0"/>
              </a:rPr>
              <a:t>ANOTACE</a:t>
            </a:r>
          </a:p>
          <a:p>
            <a:endParaRPr lang="cs-CZ" b="1">
              <a:latin typeface="Franklin Gothic Book" pitchFamily="34" charset="0"/>
            </a:endParaRPr>
          </a:p>
          <a:p>
            <a:endParaRPr lang="cs-CZ" b="1">
              <a:latin typeface="Franklin Gothic Book" pitchFamily="34" charset="0"/>
            </a:endParaRPr>
          </a:p>
          <a:p>
            <a:r>
              <a:rPr lang="cs-CZ" b="1">
                <a:latin typeface="Franklin Gothic Book" pitchFamily="34" charset="0"/>
              </a:rPr>
              <a:t/>
            </a:r>
            <a:br>
              <a:rPr lang="cs-CZ" b="1">
                <a:latin typeface="Franklin Gothic Book" pitchFamily="34" charset="0"/>
              </a:rPr>
            </a:br>
            <a:r>
              <a:rPr lang="cs-CZ" b="1">
                <a:latin typeface="Franklin Gothic Book" pitchFamily="34" charset="0"/>
              </a:rPr>
              <a:t/>
            </a:r>
            <a:br>
              <a:rPr lang="cs-CZ" b="1">
                <a:latin typeface="Franklin Gothic Book" pitchFamily="34" charset="0"/>
              </a:rPr>
            </a:br>
            <a:r>
              <a:rPr lang="cs-CZ" b="1">
                <a:latin typeface="Franklin Gothic Book" pitchFamily="34" charset="0"/>
              </a:rPr>
              <a:t>a) PRÁCE JE</a:t>
            </a:r>
            <a:r>
              <a:rPr lang="cs-CZ">
                <a:latin typeface="Franklin Gothic Book" pitchFamily="34" charset="0"/>
              </a:rPr>
              <a:t> U</a:t>
            </a:r>
            <a:r>
              <a:rPr lang="cs-CZ"/>
              <a:t>R</a:t>
            </a:r>
            <a:r>
              <a:rPr lang="cs-CZ">
                <a:latin typeface="Franklin Gothic Book" pitchFamily="34" charset="0"/>
              </a:rPr>
              <a:t>ČENA PRO ŽÁKY 8. ROČNÍKU</a:t>
            </a:r>
            <a:br>
              <a:rPr lang="cs-CZ">
                <a:latin typeface="Franklin Gothic Book" pitchFamily="34" charset="0"/>
              </a:rPr>
            </a:br>
            <a:r>
              <a:rPr lang="cs-CZ">
                <a:latin typeface="Franklin Gothic Book" pitchFamily="34" charset="0"/>
              </a:rPr>
              <a:t/>
            </a:r>
            <a:br>
              <a:rPr lang="cs-CZ">
                <a:latin typeface="Franklin Gothic Book" pitchFamily="34" charset="0"/>
              </a:rPr>
            </a:br>
            <a:r>
              <a:rPr lang="cs-CZ" b="1">
                <a:latin typeface="Franklin Gothic Book" pitchFamily="34" charset="0"/>
              </a:rPr>
              <a:t>B) TÉMA:</a:t>
            </a:r>
            <a:r>
              <a:rPr lang="cs-CZ">
                <a:latin typeface="Franklin Gothic Book" pitchFamily="34" charset="0"/>
              </a:rPr>
              <a:t> JIŽNÍ EVROPA</a:t>
            </a:r>
            <a:br>
              <a:rPr lang="cs-CZ">
                <a:latin typeface="Franklin Gothic Book" pitchFamily="34" charset="0"/>
              </a:rPr>
            </a:br>
            <a:r>
              <a:rPr lang="cs-CZ">
                <a:latin typeface="Franklin Gothic Book" pitchFamily="34" charset="0"/>
              </a:rPr>
              <a:t/>
            </a:r>
            <a:br>
              <a:rPr lang="cs-CZ">
                <a:latin typeface="Franklin Gothic Book" pitchFamily="34" charset="0"/>
              </a:rPr>
            </a:br>
            <a:r>
              <a:rPr lang="cs-CZ" b="1">
                <a:latin typeface="Franklin Gothic Book" pitchFamily="34" charset="0"/>
              </a:rPr>
              <a:t>C) CÍL UČEBNÍHO MATERIÁLU: </a:t>
            </a:r>
            <a:r>
              <a:rPr lang="cs-CZ">
                <a:latin typeface="Franklin Gothic Book" pitchFamily="34" charset="0"/>
              </a:rPr>
              <a:t> žáci se seznámí se státy Jižní  Evropy.</a:t>
            </a:r>
            <a:br>
              <a:rPr lang="cs-CZ">
                <a:latin typeface="Franklin Gothic Book" pitchFamily="34" charset="0"/>
              </a:rPr>
            </a:br>
            <a:r>
              <a:rPr lang="cs-CZ">
                <a:latin typeface="Franklin Gothic Book" pitchFamily="34" charset="0"/>
              </a:rPr>
              <a:t/>
            </a:r>
            <a:br>
              <a:rPr lang="cs-CZ">
                <a:latin typeface="Franklin Gothic Book" pitchFamily="34" charset="0"/>
              </a:rPr>
            </a:br>
            <a:r>
              <a:rPr lang="cs-CZ" b="1">
                <a:latin typeface="Franklin Gothic Book" pitchFamily="34" charset="0"/>
              </a:rPr>
              <a:t>D) POMŮCKY:</a:t>
            </a:r>
            <a:r>
              <a:rPr lang="cs-CZ">
                <a:latin typeface="Franklin Gothic Book" pitchFamily="34" charset="0"/>
              </a:rPr>
              <a:t> školní atlas světa , učebnice zeměpis 1.díl  Evropa, psací potřeby, sešit</a:t>
            </a:r>
            <a:br>
              <a:rPr lang="cs-CZ">
                <a:latin typeface="Franklin Gothic Book" pitchFamily="34" charset="0"/>
              </a:rPr>
            </a:br>
            <a:r>
              <a:rPr lang="cs-CZ">
                <a:latin typeface="Franklin Gothic Book" pitchFamily="34" charset="0"/>
              </a:rPr>
              <a:t/>
            </a:r>
            <a:br>
              <a:rPr lang="cs-CZ">
                <a:latin typeface="Franklin Gothic Book" pitchFamily="34" charset="0"/>
              </a:rPr>
            </a:br>
            <a:r>
              <a:rPr lang="cs-CZ" b="1">
                <a:latin typeface="Franklin Gothic Book" pitchFamily="34" charset="0"/>
              </a:rPr>
              <a:t>E) KLÍČOVÁ SLOVA: </a:t>
            </a:r>
            <a:r>
              <a:rPr lang="cs-CZ">
                <a:latin typeface="Franklin Gothic Book" pitchFamily="34" charset="0"/>
              </a:rPr>
              <a:t>Portugalsko, Lisabon, Španělsko, Sevilla, Granada, Alhambra, Madrid, Itálie, Řím, Řecko, Athene.</a:t>
            </a:r>
          </a:p>
          <a:p>
            <a:endParaRPr lang="cs-CZ">
              <a:latin typeface="Franklin Gothic Book" pitchFamily="34" charset="0"/>
            </a:endParaRPr>
          </a:p>
          <a:p>
            <a:r>
              <a:rPr lang="cs-CZ" b="1">
                <a:latin typeface="Franklin Gothic Book" pitchFamily="34" charset="0"/>
              </a:rPr>
              <a:t>F) PILOTÁŽ: </a:t>
            </a:r>
            <a:r>
              <a:rPr lang="cs-CZ">
                <a:latin typeface="Franklin Gothic Book" pitchFamily="34" charset="0"/>
              </a:rPr>
              <a:t>pomocí školního atlasu (s. 88-89) žáci vyhledávali a na nástěnné mapě Evropy ukazovali prezentované pojmy. Nově získané informace si zapsali do sešitů.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573016"/>
            <a:ext cx="8686800" cy="84124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JIŽNÍ EVROPA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-201613" y="0"/>
            <a:ext cx="9372601" cy="7042150"/>
          </a:xfrm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413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	</a:t>
            </a:r>
            <a:r>
              <a:rPr lang="cs-CZ" b="1" dirty="0" smtClean="0"/>
              <a:t>PORTUGALSKO - LISABON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2"/>
          <p:cNvSpPr>
            <a:spLocks noChangeArrowheads="1"/>
          </p:cNvSpPr>
          <p:nvPr/>
        </p:nvSpPr>
        <p:spPr bwMode="auto">
          <a:xfrm>
            <a:off x="0" y="333375"/>
            <a:ext cx="9144000" cy="4030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 pitchFamily="34" charset="0"/>
              </a:rPr>
              <a:t>	HOSPODÁŘSTVÍ</a:t>
            </a: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>	hospodářsky málo rozvinutá země.</a:t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> 	</a:t>
            </a:r>
            <a:r>
              <a:rPr lang="cs-CZ" sz="3200" b="1">
                <a:latin typeface="Franklin Gothic Book" pitchFamily="34" charset="0"/>
              </a:rPr>
              <a:t>PŘEVAŽUJE ZEMĚDĚLSTVÍ</a:t>
            </a: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>	korkový dub (nejvíce na světě), olivy, 	pomeranče, vinná réva. Rybolov.</a:t>
            </a:r>
            <a:br>
              <a:rPr lang="cs-CZ" sz="3200">
                <a:latin typeface="Franklin Gothic Book" pitchFamily="34" charset="0"/>
              </a:rPr>
            </a:br>
            <a:endParaRPr lang="cs-CZ" sz="3200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 idx="4294967295"/>
          </p:nvPr>
        </p:nvSpPr>
        <p:spPr>
          <a:xfrm>
            <a:off x="0" y="457200"/>
            <a:ext cx="8988425" cy="8413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ŠPANĚLSKO - MADRID</a:t>
            </a:r>
            <a:endParaRPr lang="cs-CZ" dirty="0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60325" y="1952625"/>
            <a:ext cx="4776788" cy="358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2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/>
          <a:srcRect/>
          <a:stretch>
            <a:fillRect/>
          </a:stretch>
        </p:blipFill>
        <p:spPr>
          <a:xfrm>
            <a:off x="4572000" y="0"/>
            <a:ext cx="45720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5708104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TĚŽBA </a:t>
            </a:r>
            <a:r>
              <a:rPr lang="cs-CZ" cap="none" dirty="0" smtClean="0"/>
              <a:t>železné rudy, olova, mědi, rtuti.</a:t>
            </a:r>
            <a:br>
              <a:rPr lang="cs-CZ" cap="none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průmysl </a:t>
            </a:r>
            <a:br>
              <a:rPr lang="cs-CZ" dirty="0"/>
            </a:br>
            <a:r>
              <a:rPr lang="cs-CZ" cap="none" dirty="0"/>
              <a:t>strojírenství </a:t>
            </a:r>
            <a:r>
              <a:rPr lang="cs-CZ" cap="none" dirty="0" smtClean="0"/>
              <a:t>(auta –Seat, lodě). </a:t>
            </a:r>
            <a:r>
              <a:rPr lang="cs-CZ" cap="none" dirty="0"/>
              <a:t/>
            </a:r>
            <a:br>
              <a:rPr lang="cs-CZ" cap="none" dirty="0"/>
            </a:br>
            <a:r>
              <a:rPr lang="cs-CZ" cap="none" dirty="0"/>
              <a:t/>
            </a:r>
            <a:br>
              <a:rPr lang="cs-CZ" cap="none" dirty="0"/>
            </a:br>
            <a:r>
              <a:rPr lang="cs-CZ" cap="none" dirty="0"/>
              <a:t>ZEMĚDĚLSTVÍ</a:t>
            </a:r>
            <a:br>
              <a:rPr lang="cs-CZ" cap="none" dirty="0"/>
            </a:br>
            <a:r>
              <a:rPr lang="cs-CZ" cap="none" dirty="0"/>
              <a:t>převažuje rostlinná výroba: </a:t>
            </a:r>
            <a:r>
              <a:rPr lang="cs-CZ" cap="none" dirty="0" smtClean="0"/>
              <a:t>tabák</a:t>
            </a:r>
            <a:r>
              <a:rPr lang="cs-CZ" cap="none" dirty="0"/>
              <a:t>,</a:t>
            </a:r>
            <a:br>
              <a:rPr lang="cs-CZ" cap="none" dirty="0"/>
            </a:br>
            <a:r>
              <a:rPr lang="cs-CZ" cap="none" dirty="0" smtClean="0"/>
              <a:t>olivy(nejvíce na světě), nejvíce v </a:t>
            </a:r>
            <a:r>
              <a:rPr lang="cs-CZ" cap="none" dirty="0"/>
              <a:t>E</a:t>
            </a:r>
            <a:r>
              <a:rPr lang="cs-CZ" cap="none" dirty="0" smtClean="0"/>
              <a:t>vropě ovoce (pomeranče,</a:t>
            </a:r>
            <a:r>
              <a:rPr lang="cs-CZ" cap="none" dirty="0"/>
              <a:t> vinná </a:t>
            </a:r>
            <a:r>
              <a:rPr lang="cs-CZ" cap="none" dirty="0" smtClean="0"/>
              <a:t>réva).Rybolov</a:t>
            </a:r>
            <a:r>
              <a:rPr lang="cs-CZ" cap="none" dirty="0"/>
              <a:t>.</a:t>
            </a:r>
            <a:br>
              <a:rPr lang="cs-CZ" cap="none" dirty="0"/>
            </a:br>
            <a:r>
              <a:rPr lang="cs-CZ" cap="none" dirty="0"/>
              <a:t>Velký význam má cestovní </a:t>
            </a:r>
            <a:r>
              <a:rPr lang="cs-CZ" cap="none" dirty="0" smtClean="0"/>
              <a:t>ruch.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98663" y="0"/>
            <a:ext cx="5145087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998663" y="260648"/>
            <a:ext cx="4733577" cy="79208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	ATLANTSKÝ OCEÁN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2" descr="C:\Users\ZS SLOVAN\Pictures\2008_07_xx_spanelsko\digi\all\IMG_630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549275"/>
            <a:ext cx="8351837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 descr="C:\Users\ZS SLOVAN\Pictures\2008_07_xx_spanelsko\digi\all\IMG_627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0"/>
            <a:ext cx="5256212" cy="700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5985349"/>
            <a:ext cx="6598568" cy="84124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	     </a:t>
            </a:r>
            <a:r>
              <a:rPr lang="cs-CZ" dirty="0" smtClean="0">
                <a:solidFill>
                  <a:schemeClr val="tx1"/>
                </a:solidFill>
              </a:rPr>
              <a:t>SEVILLA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 descr="C:\Users\ZS SLOVAN\Pictures\2008_07_xx_spanelsko\digi\all\IMG_629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-111125"/>
            <a:ext cx="5227637" cy="696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2" descr="C:\Users\ZS SLOVAN\Pictures\2008_07_xx_spanelsko\digi\all\IMG_637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2700" y="-9525"/>
            <a:ext cx="9156700" cy="686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2312" y="19472"/>
            <a:ext cx="8686800" cy="84124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GRANADA                                  ALHAMBRA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 descr="C:\Users\ZS SLOVAN\Pictures\2008_07_xx_spanelsko\digi\all\IMG_649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0638" y="0"/>
            <a:ext cx="9164638" cy="687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C:\Users\ZS SLOVAN\Pictures\2008_07_xx_spanelsko\digi\all\IMG_654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700" y="-9525"/>
            <a:ext cx="9131300" cy="6850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 descr="C:\Users\ZS SLOVAN\Pictures\2008_07_xx_spanelsko\digi\all\IMG_650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3" y="-36513"/>
            <a:ext cx="9191625" cy="6894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6914" y="0"/>
            <a:ext cx="8686800" cy="84124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RONDA</a:t>
            </a:r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 descr="C:\Users\ZS SLOVAN\Pictures\2008_07_xx_spanelsko\digi\all\IMG_652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12700" y="-22225"/>
            <a:ext cx="5160963" cy="688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Obdélník 2"/>
          <p:cNvSpPr>
            <a:spLocks noChangeArrowheads="1"/>
          </p:cNvSpPr>
          <p:nvPr/>
        </p:nvSpPr>
        <p:spPr bwMode="auto">
          <a:xfrm>
            <a:off x="5148263" y="0"/>
            <a:ext cx="3995737" cy="584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Franklin Gothic Book" pitchFamily="34" charset="0"/>
            </a:endParaRPr>
          </a:p>
          <a:p>
            <a:r>
              <a:rPr lang="cs-CZ" sz="3600" b="1">
                <a:latin typeface="Franklin Gothic Book" pitchFamily="34" charset="0"/>
              </a:rPr>
              <a:t>Ronda</a:t>
            </a:r>
            <a:r>
              <a:rPr lang="cs-CZ" sz="3600">
                <a:latin typeface="Franklin Gothic Book" pitchFamily="34" charset="0"/>
              </a:rPr>
              <a:t> </a:t>
            </a:r>
          </a:p>
          <a:p>
            <a:r>
              <a:rPr lang="cs-CZ" sz="3200">
                <a:latin typeface="Franklin Gothic Book" pitchFamily="34" charset="0"/>
              </a:rPr>
              <a:t>se nachází na strategickém místě</a:t>
            </a:r>
          </a:p>
          <a:p>
            <a:r>
              <a:rPr lang="cs-CZ" sz="3200">
                <a:latin typeface="Franklin Gothic Book" pitchFamily="34" charset="0"/>
              </a:rPr>
              <a:t>v mírných horách  a  sloužila v minulosti především jako obranné město, zejména v době přítomnosti Arabů. Důkazem je množství bran a hradeb.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1" name="Picture 2" descr="C:\Users\ZS SLOVAN\Pictures\2008_07_xx_spanelsko\digi\all\IMG_657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-130175"/>
            <a:ext cx="5241925" cy="698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 descr="C:\Users\ZS SLOVAN\Pictures\2008_07_xx_spanelsko\digi\all\IMG_661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875" y="-82550"/>
            <a:ext cx="9253538" cy="694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GIBRALTAR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 descr="C:\Users\ZS SLOVAN\Pictures\2008_07_xx_spanelsko\digi\all\IMG_665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-50800"/>
            <a:ext cx="5184775" cy="6911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90264" y="5996214"/>
            <a:ext cx="9324528" cy="84124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1"/>
                </a:solidFill>
              </a:rPr>
              <a:t> POHLED NA PRŮLIV Z BÝVALÉ VOJENSKÉ PEVNOSTI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2" descr="C:\Users\ZS SLOVAN\Pictures\2008_07_xx_spanelsko\digi\all\IMG_664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9388" y="0"/>
            <a:ext cx="5154612" cy="687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Obdélník 1"/>
          <p:cNvSpPr>
            <a:spLocks noChangeArrowheads="1"/>
          </p:cNvSpPr>
          <p:nvPr/>
        </p:nvSpPr>
        <p:spPr bwMode="auto">
          <a:xfrm>
            <a:off x="0" y="0"/>
            <a:ext cx="3989388" cy="691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 pitchFamily="34" charset="0"/>
              </a:rPr>
              <a:t>Na Gibraltaru se nachází jediná evropská kolonie opic. </a:t>
            </a:r>
          </a:p>
          <a:p>
            <a:r>
              <a:rPr lang="cs-CZ" sz="3200" b="1">
                <a:latin typeface="Franklin Gothic Book" pitchFamily="34" charset="0"/>
              </a:rPr>
              <a:t>Tyto opice</a:t>
            </a:r>
            <a:r>
              <a:rPr lang="cs-CZ" sz="3200" b="1"/>
              <a:t> </a:t>
            </a:r>
            <a:r>
              <a:rPr lang="cs-CZ" sz="3200" b="1">
                <a:latin typeface="Franklin Gothic Book" pitchFamily="34" charset="0"/>
              </a:rPr>
              <a:t>náleží </a:t>
            </a:r>
            <a:r>
              <a:rPr lang="cs-CZ" sz="3200" b="1"/>
              <a:t>               </a:t>
            </a:r>
            <a:r>
              <a:rPr lang="cs-CZ" sz="3200" b="1">
                <a:latin typeface="Franklin Gothic Book" pitchFamily="34" charset="0"/>
              </a:rPr>
              <a:t>k druhu magot bezocasý (Macaca sylvanus). Místní obyvatelé si je velmi hýčkají, mimo jiné </a:t>
            </a:r>
          </a:p>
          <a:p>
            <a:r>
              <a:rPr lang="cs-CZ" sz="3200" b="1">
                <a:latin typeface="Franklin Gothic Book" pitchFamily="34" charset="0"/>
              </a:rPr>
              <a:t>i kvůli legendě, která tvrdí, že Gibraltar bude britský, dokud zde opice budou žít.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2843808" y="116632"/>
            <a:ext cx="6300192" cy="72008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ITÁLIE - ŘÍM</a:t>
            </a:r>
            <a:endParaRPr lang="cs-CZ" dirty="0"/>
          </a:p>
        </p:txBody>
      </p:sp>
      <p:sp>
        <p:nvSpPr>
          <p:cNvPr id="34818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0" y="6237288"/>
            <a:ext cx="9144000" cy="447675"/>
          </a:xfrm>
        </p:spPr>
        <p:txBody>
          <a:bodyPr/>
          <a:lstStyle/>
          <a:p>
            <a:pPr marL="1828800" lvl="4" indent="0">
              <a:buFont typeface="Wingdings 2" pitchFamily="18" charset="2"/>
              <a:buNone/>
            </a:pPr>
            <a:r>
              <a:rPr lang="cs-CZ" sz="2000" smtClean="0"/>
              <a:t> </a:t>
            </a:r>
          </a:p>
        </p:txBody>
      </p:sp>
      <p:pic>
        <p:nvPicPr>
          <p:cNvPr id="3481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765175"/>
            <a:ext cx="7616825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Obdélník 1"/>
          <p:cNvSpPr>
            <a:spLocks noChangeArrowheads="1"/>
          </p:cNvSpPr>
          <p:nvPr/>
        </p:nvSpPr>
        <p:spPr bwMode="auto">
          <a:xfrm>
            <a:off x="0" y="0"/>
            <a:ext cx="9144000" cy="545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Franklin Gothic Book" pitchFamily="34" charset="0"/>
              </a:rPr>
              <a:t>HOSPODÁŘSTVÍ</a:t>
            </a: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 b="1">
                <a:latin typeface="Franklin Gothic Book" pitchFamily="34" charset="0"/>
              </a:rPr>
              <a:t>PRŮMYSL </a:t>
            </a: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>strojírenství (auta Fiat, Lancia, Alfa Romeo, Ferrari), elektrotechnický, kožedělný</a:t>
            </a:r>
            <a:r>
              <a:rPr lang="cs-CZ" sz="3200"/>
              <a:t> </a:t>
            </a:r>
            <a:r>
              <a:rPr lang="cs-CZ" sz="3200">
                <a:latin typeface="Franklin Gothic Book" pitchFamily="34" charset="0"/>
              </a:rPr>
              <a:t>(obuv), textilní, potravinářský (víno, těstoviny, sýry).</a:t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/>
            </a:r>
            <a:br>
              <a:rPr lang="cs-CZ" sz="3200">
                <a:latin typeface="Franklin Gothic Book" pitchFamily="34" charset="0"/>
              </a:rPr>
            </a:br>
            <a:r>
              <a:rPr lang="cs-CZ" sz="3200" b="1">
                <a:latin typeface="Franklin Gothic Book" pitchFamily="34" charset="0"/>
              </a:rPr>
              <a:t>ZEMĚDĚLSTVÍ</a:t>
            </a:r>
            <a:r>
              <a:rPr lang="cs-CZ" sz="3200">
                <a:latin typeface="Franklin Gothic Book" pitchFamily="34" charset="0"/>
              </a:rPr>
              <a:t> (Pádská nížina)</a:t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>převažuje rostlinná výroba: vinná réva, tabák,</a:t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>olivy, rýže, ovoce. Rybolov.</a:t>
            </a:r>
            <a:br>
              <a:rPr lang="cs-CZ" sz="3200">
                <a:latin typeface="Franklin Gothic Book" pitchFamily="34" charset="0"/>
              </a:rPr>
            </a:br>
            <a:r>
              <a:rPr lang="cs-CZ" sz="3200">
                <a:latin typeface="Franklin Gothic Book" pitchFamily="34" charset="0"/>
              </a:rPr>
              <a:t>Velký význam má cestovní ruch.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2" descr="D:\Italy_damska_jizda_07_2005\P101005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938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 descr="D:\Italy_damska_jizda_07_2005\P101007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348038" y="-15875"/>
            <a:ext cx="5130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verona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Picture 2" descr="D:\Italy_damska_jizda_07_2005\P1010020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938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7" name="Picture 2" descr="D:\Italy_damska_jizda_07_2005\P101002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6600" y="0"/>
            <a:ext cx="5130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1" name="Picture 2" descr="D:\Italy_damska_jizda_07_2005\P101003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06600" y="0"/>
            <a:ext cx="51308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5" name="Picture 2" descr="D:\Italy_damska_jizda_07_2005\P101005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938"/>
            <a:ext cx="9144000" cy="684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ŘECKO   </a:t>
            </a:r>
            <a:r>
              <a:rPr lang="cs-CZ" dirty="0" err="1" smtClean="0"/>
              <a:t>athene</a:t>
            </a:r>
            <a:r>
              <a:rPr lang="cs-CZ" dirty="0" smtClean="0"/>
              <a:t> 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301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75" y="2420938"/>
            <a:ext cx="5453063" cy="3635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011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00663" y="0"/>
            <a:ext cx="381317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57200"/>
            <a:ext cx="9144000" cy="4123928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průmysl </a:t>
            </a:r>
            <a:br>
              <a:rPr lang="cs-CZ" dirty="0" smtClean="0"/>
            </a:br>
            <a:r>
              <a:rPr lang="cs-CZ" cap="none" dirty="0" smtClean="0"/>
              <a:t>strojírenství ( stavba lodí), </a:t>
            </a:r>
            <a:r>
              <a:rPr lang="cs-CZ" cap="none" dirty="0"/>
              <a:t>kožedělný(obuv</a:t>
            </a:r>
            <a:r>
              <a:rPr lang="cs-CZ" cap="none" dirty="0" smtClean="0"/>
              <a:t>), </a:t>
            </a:r>
            <a:r>
              <a:rPr lang="cs-CZ" cap="none" dirty="0"/>
              <a:t>t</a:t>
            </a:r>
            <a:r>
              <a:rPr lang="cs-CZ" cap="none" dirty="0" smtClean="0"/>
              <a:t>extilní, potravinářský(rozinky, víno).</a:t>
            </a:r>
            <a:br>
              <a:rPr lang="cs-CZ" cap="none" dirty="0" smtClean="0"/>
            </a:br>
            <a:r>
              <a:rPr lang="cs-CZ" cap="none" dirty="0" smtClean="0"/>
              <a:t/>
            </a:r>
            <a:br>
              <a:rPr lang="cs-CZ" cap="none" dirty="0" smtClean="0"/>
            </a:br>
            <a:r>
              <a:rPr lang="cs-CZ" cap="none" dirty="0" smtClean="0"/>
              <a:t>ZEMĚDĚLSTVÍ</a:t>
            </a:r>
            <a:br>
              <a:rPr lang="cs-CZ" cap="none" dirty="0" smtClean="0"/>
            </a:br>
            <a:r>
              <a:rPr lang="cs-CZ" cap="none" dirty="0" smtClean="0"/>
              <a:t>převažuje rostlinná výroba: vinná réva, tabák,</a:t>
            </a:r>
            <a:br>
              <a:rPr lang="cs-CZ" cap="none" dirty="0" smtClean="0"/>
            </a:br>
            <a:r>
              <a:rPr lang="cs-CZ" cap="none" dirty="0" smtClean="0"/>
              <a:t>olivy, pomeranče, bavlna. Rybolov.</a:t>
            </a:r>
            <a:br>
              <a:rPr lang="cs-CZ" cap="none" dirty="0" smtClean="0"/>
            </a:br>
            <a:r>
              <a:rPr lang="cs-CZ" cap="none" dirty="0" smtClean="0"/>
              <a:t>Velký význam má cestovní ruch (polovina příjmů) </a:t>
            </a:r>
            <a:endParaRPr lang="cs-CZ" cap="none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15888"/>
            <a:ext cx="9144000" cy="7294562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>
                <a:latin typeface="+mn-lt"/>
                <a:cs typeface="+mn-cs"/>
              </a:rPr>
              <a:t>ZDROJ INFORMACÍ: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>
                <a:latin typeface="+mn-lt"/>
                <a:cs typeface="+mn-cs"/>
              </a:rPr>
              <a:t>uživatel </a:t>
            </a:r>
            <a:r>
              <a:rPr lang="cs-CZ" dirty="0" err="1">
                <a:latin typeface="+mn-lt"/>
                <a:cs typeface="+mn-cs"/>
              </a:rPr>
              <a:t>CorreiaPM.Http</a:t>
            </a:r>
            <a:r>
              <a:rPr lang="cs-CZ" dirty="0">
                <a:latin typeface="+mn-lt"/>
                <a:cs typeface="+mn-cs"/>
              </a:rPr>
              <a:t>://cs.wikipedia.org [online</a:t>
            </a:r>
            <a:r>
              <a:rPr lang="cs-CZ" dirty="0">
                <a:latin typeface="+mn-lt"/>
                <a:cs typeface="+mn-cs"/>
              </a:rPr>
              <a:t>].</a:t>
            </a:r>
            <a:r>
              <a:rPr lang="cs-CZ" dirty="0">
                <a:latin typeface="+mn-lt"/>
                <a:cs typeface="+mn-cs"/>
              </a:rPr>
              <a:t> 5. 7. 2008, </a:t>
            </a:r>
            <a:r>
              <a:rPr lang="cs-CZ" dirty="0">
                <a:latin typeface="+mn-lt"/>
                <a:cs typeface="+mn-cs"/>
              </a:rPr>
              <a:t>11:22[cit.2012-12-02]. </a:t>
            </a:r>
            <a:r>
              <a:rPr lang="cs-CZ" dirty="0" err="1">
                <a:latin typeface="+mn-lt"/>
                <a:cs typeface="+mn-cs"/>
              </a:rPr>
              <a:t>Soubor:VistaFreguesiaSantaJusta.JPG</a:t>
            </a:r>
            <a:r>
              <a:rPr lang="cs-CZ" dirty="0">
                <a:latin typeface="+mn-lt"/>
                <a:cs typeface="+mn-cs"/>
              </a:rPr>
              <a:t>.  Dostupné </a:t>
            </a:r>
            <a:r>
              <a:rPr lang="cs-CZ" dirty="0">
                <a:latin typeface="+mn-lt"/>
                <a:cs typeface="+mn-cs"/>
              </a:rPr>
              <a:t>z WWW</a:t>
            </a:r>
            <a:r>
              <a:rPr lang="cs-CZ" dirty="0">
                <a:latin typeface="+mn-lt"/>
                <a:cs typeface="+mn-cs"/>
              </a:rPr>
              <a:t>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   </a:t>
            </a:r>
            <a:r>
              <a:rPr lang="cs-CZ" dirty="0">
                <a:latin typeface="+mn-lt"/>
                <a:cs typeface="+mn-cs"/>
              </a:rPr>
              <a:t>&lt; http://</a:t>
            </a:r>
            <a:r>
              <a:rPr lang="cs-CZ" dirty="0">
                <a:latin typeface="+mn-lt"/>
                <a:cs typeface="+mn-cs"/>
              </a:rPr>
              <a:t>cs.wikipedia.org/wiki/</a:t>
            </a:r>
            <a:r>
              <a:rPr lang="cs-CZ" dirty="0" err="1">
                <a:latin typeface="+mn-lt"/>
                <a:cs typeface="+mn-cs"/>
              </a:rPr>
              <a:t>Soubor:VistaFreguesiaSantaJusta.JPG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>
                <a:latin typeface="+mn-lt"/>
                <a:cs typeface="+mn-cs"/>
              </a:rPr>
              <a:t>uživatel </a:t>
            </a:r>
            <a:r>
              <a:rPr lang="cs-CZ" dirty="0" err="1">
                <a:latin typeface="+mn-lt"/>
                <a:cs typeface="+mn-cs"/>
              </a:rPr>
              <a:t>Nordelch.Http</a:t>
            </a:r>
            <a:r>
              <a:rPr lang="cs-CZ" dirty="0">
                <a:latin typeface="+mn-lt"/>
                <a:cs typeface="+mn-cs"/>
              </a:rPr>
              <a:t>://cs.wikipedia.org [online]. 8. 1. 2005, </a:t>
            </a:r>
            <a:r>
              <a:rPr lang="cs-CZ" dirty="0">
                <a:latin typeface="+mn-lt"/>
                <a:cs typeface="+mn-cs"/>
              </a:rPr>
              <a:t>01:59[cit.2012-12-02]. </a:t>
            </a:r>
            <a:r>
              <a:rPr lang="cs-CZ" dirty="0" err="1">
                <a:latin typeface="+mn-lt"/>
                <a:cs typeface="+mn-cs"/>
              </a:rPr>
              <a:t>Soubor:Plaza</a:t>
            </a:r>
            <a:r>
              <a:rPr lang="cs-CZ" dirty="0">
                <a:latin typeface="+mn-lt"/>
                <a:cs typeface="+mn-cs"/>
              </a:rPr>
              <a:t> de </a:t>
            </a:r>
            <a:r>
              <a:rPr lang="cs-CZ" dirty="0" err="1">
                <a:latin typeface="+mn-lt"/>
                <a:cs typeface="+mn-cs"/>
              </a:rPr>
              <a:t>Cibeles</a:t>
            </a:r>
            <a:r>
              <a:rPr lang="cs-CZ" dirty="0">
                <a:latin typeface="+mn-lt"/>
                <a:cs typeface="+mn-cs"/>
              </a:rPr>
              <a:t> - </a:t>
            </a:r>
            <a:r>
              <a:rPr lang="cs-CZ" dirty="0" err="1">
                <a:latin typeface="+mn-lt"/>
                <a:cs typeface="+mn-cs"/>
              </a:rPr>
              <a:t>Palacio</a:t>
            </a:r>
            <a:r>
              <a:rPr lang="cs-CZ" dirty="0">
                <a:latin typeface="+mn-lt"/>
                <a:cs typeface="+mn-cs"/>
              </a:rPr>
              <a:t> de </a:t>
            </a:r>
            <a:r>
              <a:rPr lang="cs-CZ" dirty="0" err="1">
                <a:latin typeface="+mn-lt"/>
                <a:cs typeface="+mn-cs"/>
              </a:rPr>
              <a:t>Communicaciones</a:t>
            </a:r>
            <a:r>
              <a:rPr lang="cs-CZ" dirty="0">
                <a:latin typeface="+mn-lt"/>
                <a:cs typeface="+mn-cs"/>
              </a:rPr>
              <a:t> Madrid </a:t>
            </a:r>
            <a:r>
              <a:rPr lang="cs-CZ" dirty="0">
                <a:latin typeface="+mn-lt"/>
                <a:cs typeface="+mn-cs"/>
              </a:rPr>
              <a:t>2002.jpg.Dostupné </a:t>
            </a:r>
            <a:r>
              <a:rPr lang="cs-CZ" dirty="0">
                <a:latin typeface="+mn-lt"/>
                <a:cs typeface="+mn-cs"/>
              </a:rPr>
              <a:t>z WWW: &lt;http://cs.wikipedia.org/wiki/Soubor:Plaza_de_Cibeles_-_Palacio_de_Communicaciones_Madrid_2002.jpg</a:t>
            </a:r>
            <a:r>
              <a:rPr lang="cs-CZ" dirty="0">
                <a:latin typeface="+mn-lt"/>
                <a:cs typeface="+mn-cs"/>
              </a:rPr>
              <a:t>&gt;.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</a:t>
            </a:r>
            <a:r>
              <a:rPr lang="cs-CZ" dirty="0" err="1">
                <a:latin typeface="+mn-lt"/>
                <a:cs typeface="+mn-cs"/>
              </a:rPr>
              <a:t>Notsureifsrs.Http</a:t>
            </a:r>
            <a:r>
              <a:rPr lang="cs-CZ" dirty="0">
                <a:latin typeface="+mn-lt"/>
                <a:cs typeface="+mn-cs"/>
              </a:rPr>
              <a:t>://cs.wikipedia.org [online</a:t>
            </a:r>
            <a:r>
              <a:rPr lang="cs-CZ" dirty="0">
                <a:latin typeface="+mn-lt"/>
                <a:cs typeface="+mn-cs"/>
              </a:rPr>
              <a:t>].</a:t>
            </a:r>
            <a:r>
              <a:rPr lang="cs-CZ" dirty="0">
                <a:latin typeface="+mn-lt"/>
                <a:cs typeface="+mn-cs"/>
              </a:rPr>
              <a:t> 29. 10. 2010, </a:t>
            </a:r>
            <a:r>
              <a:rPr lang="cs-CZ" dirty="0">
                <a:latin typeface="+mn-lt"/>
                <a:cs typeface="+mn-cs"/>
              </a:rPr>
              <a:t>20:37[cit.2012-12-02]. </a:t>
            </a:r>
            <a:r>
              <a:rPr lang="cs-CZ" dirty="0" err="1">
                <a:latin typeface="+mn-lt"/>
                <a:cs typeface="+mn-cs"/>
              </a:rPr>
              <a:t>Soubor:MontajeMadrid.png.Dostupné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z WWW: &lt;http://</a:t>
            </a:r>
            <a:r>
              <a:rPr lang="cs-CZ" dirty="0">
                <a:latin typeface="+mn-lt"/>
                <a:cs typeface="+mn-cs"/>
              </a:rPr>
              <a:t>cs.wikipedia.org/wiki/</a:t>
            </a:r>
            <a:r>
              <a:rPr lang="cs-CZ" dirty="0" err="1">
                <a:latin typeface="+mn-lt"/>
                <a:cs typeface="+mn-cs"/>
              </a:rPr>
              <a:t>Soubor:MontajeMadrid.png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>
                <a:latin typeface="+mn-lt"/>
                <a:cs typeface="+mn-cs"/>
              </a:rPr>
              <a:t>uživatel DaniDF1995.Http://cs.wikipedia.org [online]. 29. 12. 2009, </a:t>
            </a:r>
            <a:r>
              <a:rPr lang="cs-CZ" dirty="0">
                <a:latin typeface="+mn-lt"/>
                <a:cs typeface="+mn-cs"/>
              </a:rPr>
              <a:t>15:14[cit.2012-12-02]. </a:t>
            </a:r>
            <a:r>
              <a:rPr lang="cs-CZ" dirty="0" err="1">
                <a:latin typeface="+mn-lt"/>
                <a:cs typeface="+mn-cs"/>
              </a:rPr>
              <a:t>Soubor:Collage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Rome.jpg.Dostupné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z WWW: &lt;http://cs.wikipedia.org/wiki/</a:t>
            </a:r>
            <a:r>
              <a:rPr lang="cs-CZ" dirty="0" err="1">
                <a:latin typeface="+mn-lt"/>
                <a:cs typeface="+mn-cs"/>
              </a:rPr>
              <a:t>Soubor:Collage_Rome.jpg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</a:t>
            </a:r>
            <a:r>
              <a:rPr lang="cs-CZ" dirty="0" err="1">
                <a:latin typeface="+mn-lt"/>
                <a:cs typeface="+mn-cs"/>
              </a:rPr>
              <a:t>uživatelQuadel.Http</a:t>
            </a:r>
            <a:r>
              <a:rPr lang="cs-CZ" dirty="0">
                <a:latin typeface="+mn-lt"/>
                <a:cs typeface="+mn-cs"/>
              </a:rPr>
              <a:t>://cs.wikipedia.org [online]. 13. 11. 2004, </a:t>
            </a:r>
            <a:r>
              <a:rPr lang="cs-CZ" dirty="0">
                <a:latin typeface="+mn-lt"/>
                <a:cs typeface="+mn-cs"/>
              </a:rPr>
              <a:t>19:52[cit.2012-12-02]. </a:t>
            </a:r>
            <a:r>
              <a:rPr lang="cs-CZ" dirty="0" err="1">
                <a:latin typeface="+mn-lt"/>
                <a:cs typeface="+mn-cs"/>
              </a:rPr>
              <a:t>Soubor:Lightmatter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acropolis.jpg.Dostupné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>
                <a:latin typeface="+mn-lt"/>
                <a:cs typeface="+mn-cs"/>
              </a:rPr>
              <a:t>z WWW: &lt;http://</a:t>
            </a:r>
            <a:r>
              <a:rPr lang="cs-CZ" dirty="0">
                <a:latin typeface="+mn-lt"/>
                <a:cs typeface="+mn-cs"/>
              </a:rPr>
              <a:t>cs.wikipedia.org/wiki/</a:t>
            </a:r>
            <a:r>
              <a:rPr lang="cs-CZ" dirty="0" err="1">
                <a:latin typeface="+mn-lt"/>
                <a:cs typeface="+mn-cs"/>
              </a:rPr>
              <a:t>Soubor:Lightmatter_acropolis.jpg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Vložil uživatel Clarkcj12.Http://cs.wikipedia.org [online]. 5. 12. 2011</a:t>
            </a:r>
            <a:r>
              <a:rPr lang="cs-CZ">
                <a:latin typeface="+mn-lt"/>
                <a:cs typeface="+mn-cs"/>
              </a:rPr>
              <a:t>, </a:t>
            </a:r>
            <a:r>
              <a:rPr lang="cs-CZ">
                <a:latin typeface="+mn-lt"/>
                <a:cs typeface="+mn-cs"/>
              </a:rPr>
              <a:t>18:21[cit.2012-12-02]. </a:t>
            </a:r>
            <a:r>
              <a:rPr lang="cs-CZ" dirty="0" err="1">
                <a:latin typeface="+mn-lt"/>
                <a:cs typeface="+mn-cs"/>
              </a:rPr>
              <a:t>Soubor:Athens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dirty="0" err="1">
                <a:latin typeface="+mn-lt"/>
                <a:cs typeface="+mn-cs"/>
              </a:rPr>
              <a:t>Montage</a:t>
            </a:r>
            <a:r>
              <a:rPr lang="cs-CZ" dirty="0">
                <a:latin typeface="+mn-lt"/>
                <a:cs typeface="+mn-cs"/>
              </a:rPr>
              <a:t> 2.jpg.Dostupné z WWW: &lt;http://cs.wikipedia.org/wiki/Soubor:Athens_Montage_2.jpg</a:t>
            </a:r>
            <a:r>
              <a:rPr lang="cs-CZ" dirty="0">
                <a:latin typeface="+mn-lt"/>
                <a:cs typeface="+mn-cs"/>
              </a:rPr>
              <a:t>&gt;.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Foto autor (8-20)</a:t>
            </a: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latin typeface="+mn-lt"/>
                <a:cs typeface="+mn-cs"/>
              </a:rPr>
              <a:t>ŠKOLNÍ ATLAS SVĚTA. Vydala Kartografie Praha, a.s. 1998. ISBN 80-7011-582-3</a:t>
            </a:r>
            <a:r>
              <a:rPr lang="cs-CZ" dirty="0"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atin typeface="+mn-lt"/>
                <a:cs typeface="+mn-cs"/>
              </a:rPr>
              <a:t>     </a:t>
            </a:r>
            <a:r>
              <a:rPr lang="cs-CZ" dirty="0">
                <a:latin typeface="+mn-lt"/>
                <a:cs typeface="+mn-cs"/>
              </a:rPr>
              <a:t>Strana </a:t>
            </a:r>
            <a:r>
              <a:rPr lang="cs-CZ" dirty="0">
                <a:latin typeface="+mn-lt"/>
                <a:cs typeface="+mn-cs"/>
              </a:rPr>
              <a:t>88-89.</a:t>
            </a:r>
            <a:endParaRPr lang="cs-CZ" dirty="0">
              <a:latin typeface="+mn-lt"/>
              <a:cs typeface="+mn-cs"/>
            </a:endParaRPr>
          </a:p>
          <a:p>
            <a:pPr marL="285750" indent="-285750" fontAlgn="auto">
              <a:spcBef>
                <a:spcPts val="0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251</TotalTime>
  <Words>306</Words>
  <Application>Microsoft Office PowerPoint</Application>
  <PresentationFormat>On-screen Show (4:3)</PresentationFormat>
  <Paragraphs>28</Paragraphs>
  <Slides>31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46" baseType="lpstr">
      <vt:lpstr>Franklin Gothic Book</vt:lpstr>
      <vt:lpstr>Arial</vt:lpstr>
      <vt:lpstr>Franklin Gothic Medium</vt:lpstr>
      <vt:lpstr>Wingdings 2</vt:lpstr>
      <vt:lpstr>Calibri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Prezentace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JIŽNÍ EVROPA</dc:title>
  <dc:creator>EU15</dc:creator>
  <cp:lastModifiedBy>DUM</cp:lastModifiedBy>
  <cp:revision>28</cp:revision>
  <dcterms:created xsi:type="dcterms:W3CDTF">2011-11-28T18:40:52Z</dcterms:created>
  <dcterms:modified xsi:type="dcterms:W3CDTF">2013-09-20T17:38:01Z</dcterms:modified>
</cp:coreProperties>
</file>