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70" r:id="rId3"/>
    <p:sldId id="258" r:id="rId4"/>
    <p:sldId id="259" r:id="rId5"/>
    <p:sldId id="260" r:id="rId6"/>
    <p:sldId id="261" r:id="rId7"/>
    <p:sldId id="265" r:id="rId8"/>
    <p:sldId id="262" r:id="rId9"/>
    <p:sldId id="264" r:id="rId10"/>
    <p:sldId id="263" r:id="rId11"/>
    <p:sldId id="266" r:id="rId12"/>
    <p:sldId id="267" r:id="rId13"/>
    <p:sldId id="257" r:id="rId14"/>
    <p:sldId id="269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4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506A821-6C2B-4F83-97F3-5BD2273B977B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9409983-66AD-4629-ACC6-E8B7015B52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048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9632F9B-F4FC-46FC-BE7C-8F316FF5ABDF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88167-9108-4232-B457-ECCEACC62FB3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EC2F28-A24B-4060-8866-F7E224233E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A29E2-23DD-41DD-82C2-93A15C59E1DB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C05ECA-5346-4664-B0B6-20EBF3923A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A9B2F8-489E-4C7C-AF56-446CF0F344FC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69200A-B1FD-4327-96A5-689B45B959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1FFBF8-999B-4D9B-9779-104AA7388BDA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EA0F5-7D88-4E3D-951A-1B34AAF2C2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0742B5-6B01-4CCA-A218-500901012240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E2141F-9F1F-4ADF-A7A4-E05BD4687D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83DC32-ED65-4D47-A1CF-D920E4A11B89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7138CB-1657-4267-9F09-CE3BBCE45A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312CC8-1EFA-46CA-A544-8A6A43DF50E7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1D9BC1-735D-4ADA-A1DF-2E193FAC9D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9E6A3-EB4F-48E6-B440-119959566A32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09EDB-742D-4EF4-80FF-8E0B20922F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9A1559-B0D6-46FA-9C7E-07234E8322CC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F25E2-EC0D-42AF-B1F2-EC89D39245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04993C-0373-4127-A8D2-FCD8204CA6A8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C27599-27F3-4C20-8B99-B7A3D19FBF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BD49BE-43A1-4955-9C4D-325916527346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C90AC-555F-46BD-8543-489E1E48A2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F1449EF-D4EF-4893-8840-1246FD7DC2A9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EC7FAA2-A014-4867-8B33-372C5C9360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PowerPoint1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6" name="Object 8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2056" name="Prezentace" r:id="rId3" imgW="3424547" imgH="2566567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Obdélník 1"/>
          <p:cNvSpPr>
            <a:spLocks noChangeArrowheads="1"/>
          </p:cNvSpPr>
          <p:nvPr/>
        </p:nvSpPr>
        <p:spPr bwMode="auto">
          <a:xfrm>
            <a:off x="0" y="0"/>
            <a:ext cx="9144000" cy="507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b="1">
              <a:latin typeface="Calibri" pitchFamily="34" charset="0"/>
            </a:endParaRPr>
          </a:p>
          <a:p>
            <a:endParaRPr lang="cs-CZ" b="1">
              <a:latin typeface="Calibri" pitchFamily="34" charset="0"/>
            </a:endParaRPr>
          </a:p>
          <a:p>
            <a:r>
              <a:rPr lang="cs-CZ" b="1">
                <a:latin typeface="Calibri" pitchFamily="34" charset="0"/>
              </a:rPr>
              <a:t>ANOTACE :</a:t>
            </a: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>a) PRÁCE JE URČENA </a:t>
            </a:r>
            <a:r>
              <a:rPr lang="cs-CZ">
                <a:latin typeface="Calibri" pitchFamily="34" charset="0"/>
              </a:rPr>
              <a:t>pro žáky 9. ročníku</a:t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>b) TÉMA : </a:t>
            </a:r>
            <a:r>
              <a:rPr lang="cs-CZ">
                <a:latin typeface="Calibri" pitchFamily="34" charset="0"/>
              </a:rPr>
              <a:t>STŘEDOČESKÝ KRAJ</a:t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>c) CÍL : </a:t>
            </a:r>
            <a:r>
              <a:rPr lang="cs-CZ">
                <a:latin typeface="Calibri" pitchFamily="34" charset="0"/>
              </a:rPr>
              <a:t>prohloubení znalostí o Středočeském kraji</a:t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>d) POMŮCKY : </a:t>
            </a:r>
            <a:r>
              <a:rPr lang="cs-CZ">
                <a:latin typeface="Calibri" pitchFamily="34" charset="0"/>
              </a:rPr>
              <a:t>školní atlas ČR, učebnice Zeměpis ČR,  pracovní, psací potřeby, sešit</a:t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>e)  KLÍČOVÁ SLOVA : </a:t>
            </a:r>
            <a:r>
              <a:rPr lang="cs-CZ">
                <a:latin typeface="Calibri" pitchFamily="34" charset="0"/>
              </a:rPr>
              <a:t>názvy měst, historických památek a přírodních zajímavostí</a:t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>f) PILOTÁŽ: </a:t>
            </a:r>
            <a:r>
              <a:rPr lang="cs-CZ">
                <a:latin typeface="Calibri" pitchFamily="34" charset="0"/>
              </a:rPr>
              <a:t>při prezentaci žáci získali nové informace o Středočeském kraji</a:t>
            </a:r>
            <a:r>
              <a:rPr lang="cs-CZ" b="1">
                <a:latin typeface="Calibri" pitchFamily="34" charset="0"/>
              </a:rPr>
              <a:t>. </a:t>
            </a:r>
            <a:r>
              <a:rPr lang="cs-CZ">
                <a:latin typeface="Calibri" pitchFamily="34" charset="0"/>
              </a:rPr>
              <a:t>Pomocí obrazového materiálu se seznámili se zajímavými místy a  historickými památkami kraje. Prezentovaná místa vyhledali ve školním atlase (s.44-45) a vyznačili do obrysu kraje(učebnice s.42). Nově získané informace si zapsali do sešitů.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0338" y="2274888"/>
            <a:ext cx="3816350" cy="459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9613" y="260350"/>
            <a:ext cx="7151687" cy="1863725"/>
          </a:xfrm>
        </p:spPr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4900" b="1" dirty="0" smtClean="0"/>
              <a:t>STŘEDOČESKÝ KRAJ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ROZLOHA: 11 014km</a:t>
            </a:r>
            <a:r>
              <a:rPr lang="cs-CZ" b="1" baseline="30000" dirty="0" smtClean="0"/>
              <a:t>2</a:t>
            </a:r>
            <a:br>
              <a:rPr lang="cs-CZ" b="1" baseline="30000" dirty="0" smtClean="0"/>
            </a:br>
            <a:r>
              <a:rPr lang="cs-CZ" b="1" dirty="0" smtClean="0"/>
              <a:t>POČET OBYVATEL: 1 201 827</a:t>
            </a:r>
            <a:endParaRPr lang="cs-CZ" b="1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6107112"/>
          </a:xfrm>
        </p:spPr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PŘÍRODNÍ PODMÍNKY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Územně náleží k Českému masivu.</a:t>
            </a:r>
            <a:br>
              <a:rPr lang="cs-CZ" dirty="0" smtClean="0"/>
            </a:br>
            <a:r>
              <a:rPr lang="cs-CZ" dirty="0" smtClean="0"/>
              <a:t>Krajinný reliéf přechází z rovinatého severu v blízkosti toku Labe ve vrchovinnou jižní a jihozápadní část kraje.</a:t>
            </a:r>
            <a:br>
              <a:rPr lang="cs-CZ" dirty="0" smtClean="0"/>
            </a:br>
            <a:r>
              <a:rPr lang="cs-CZ" dirty="0" smtClean="0"/>
              <a:t>Nejvyšším bodem území je Brdský vrchol Tok v okrese Příbram, nejnižším je hladina Labe v okrese Mělník.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0" y="-4763"/>
            <a:ext cx="7620000" cy="5715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5051425" cy="1171575"/>
          </a:xfrm>
        </p:spPr>
        <p:txBody>
          <a:bodyPr/>
          <a:lstStyle/>
          <a:p>
            <a:r>
              <a:rPr lang="cs-CZ" smtClean="0"/>
              <a:t>TOK</a:t>
            </a:r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7938" y="2014538"/>
            <a:ext cx="3635376" cy="484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169988"/>
            <a:ext cx="7534275" cy="565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Nadpis 1"/>
          <p:cNvSpPr>
            <a:spLocks noGrp="1"/>
          </p:cNvSpPr>
          <p:nvPr>
            <p:ph type="title"/>
          </p:nvPr>
        </p:nvSpPr>
        <p:spPr>
          <a:xfrm>
            <a:off x="468313" y="26988"/>
            <a:ext cx="8229600" cy="1143000"/>
          </a:xfrm>
        </p:spPr>
        <p:txBody>
          <a:bodyPr/>
          <a:lstStyle/>
          <a:p>
            <a:r>
              <a:rPr lang="cs-CZ" b="1" smtClean="0"/>
              <a:t>SOUTOK LABE S VLTAVOU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6300" y="571500"/>
            <a:ext cx="73914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Obdélník 1"/>
          <p:cNvSpPr>
            <a:spLocks noChangeArrowheads="1"/>
          </p:cNvSpPr>
          <p:nvPr/>
        </p:nvSpPr>
        <p:spPr bwMode="auto">
          <a:xfrm>
            <a:off x="0" y="0"/>
            <a:ext cx="91440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latin typeface="Calibri" pitchFamily="34" charset="0"/>
              </a:rPr>
              <a:t>HOSPODÁŘSTVÍ</a:t>
            </a:r>
          </a:p>
          <a:p>
            <a:r>
              <a:rPr lang="cs-CZ" sz="2800">
                <a:latin typeface="Calibri" pitchFamily="34" charset="0"/>
              </a:rPr>
              <a:t>Poloha Středočeského kraje významně ovlivňuje jeho ekonomickou charakteristiku. Úzká vazba s hlavním městem, hustá dopravní síť, činí polohu kraje mimořádně výhodnou. Naopak zřejmá nevyváženost.</a:t>
            </a:r>
          </a:p>
          <a:p>
            <a:r>
              <a:rPr lang="cs-CZ" sz="2800">
                <a:latin typeface="Calibri" pitchFamily="34" charset="0"/>
              </a:rPr>
              <a:t>Kraj je pro Prahu významným zdrojem pracovních sil, doplňuje pražský průmysl, zásobuje Prahu potravinami, poskytuje Praze svůj rekreační potenciál.</a:t>
            </a:r>
          </a:p>
          <a:p>
            <a:r>
              <a:rPr lang="cs-CZ" sz="2800" b="1">
                <a:latin typeface="Calibri" pitchFamily="34" charset="0"/>
              </a:rPr>
              <a:t>Těžba NS</a:t>
            </a:r>
            <a:r>
              <a:rPr lang="cs-CZ" sz="2800">
                <a:latin typeface="Calibri" pitchFamily="34" charset="0"/>
              </a:rPr>
              <a:t>: vápenec.</a:t>
            </a:r>
          </a:p>
          <a:p>
            <a:r>
              <a:rPr lang="cs-CZ" sz="2800" b="1">
                <a:latin typeface="Calibri" pitchFamily="34" charset="0"/>
              </a:rPr>
              <a:t>Průmysl</a:t>
            </a:r>
            <a:r>
              <a:rPr lang="cs-CZ" sz="2800">
                <a:latin typeface="Calibri" pitchFamily="34" charset="0"/>
              </a:rPr>
              <a:t>: strojírenství, chemie a potravinářství.  </a:t>
            </a:r>
          </a:p>
          <a:p>
            <a:r>
              <a:rPr lang="cs-CZ" sz="2800" b="1">
                <a:latin typeface="Calibri" pitchFamily="34" charset="0"/>
              </a:rPr>
              <a:t>Zemědělství</a:t>
            </a:r>
            <a:r>
              <a:rPr lang="cs-CZ" sz="2800">
                <a:latin typeface="Calibri" pitchFamily="34" charset="0"/>
              </a:rPr>
              <a:t> těží z vynikajících přírodních podmínek, vyniká hlavně rostlinnou výrobou: pšenice, ječmene, cukrová řepy, brambory, vinná réva; v příměstských částech ovoce, zelenina a okrasné rostliny.</a:t>
            </a:r>
            <a:r>
              <a:rPr lang="cs-CZ" sz="3200">
                <a:latin typeface="Calibri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17625" y="1557338"/>
            <a:ext cx="6486525" cy="474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MLADOBOLESLAVSKÝ HRAD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128713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Nadpis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1152525"/>
          </a:xfrm>
        </p:spPr>
        <p:txBody>
          <a:bodyPr/>
          <a:lstStyle/>
          <a:p>
            <a:r>
              <a:rPr lang="cs-CZ" b="1" smtClean="0"/>
              <a:t>MUZEUM ŠKODA AUTO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1341438"/>
            <a:ext cx="7610475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MĚLNÍK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4063" y="90805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Nadpis 1"/>
          <p:cNvSpPr>
            <a:spLocks noGrp="1"/>
          </p:cNvSpPr>
          <p:nvPr>
            <p:ph type="title"/>
          </p:nvPr>
        </p:nvSpPr>
        <p:spPr>
          <a:xfrm>
            <a:off x="449263" y="0"/>
            <a:ext cx="8229600" cy="1143000"/>
          </a:xfrm>
        </p:spPr>
        <p:txBody>
          <a:bodyPr/>
          <a:lstStyle/>
          <a:p>
            <a:r>
              <a:rPr lang="cs-CZ" b="1" smtClean="0"/>
              <a:t>KUTNÁ HORA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Obdélník 3"/>
          <p:cNvSpPr>
            <a:spLocks noChangeArrowheads="1"/>
          </p:cNvSpPr>
          <p:nvPr/>
        </p:nvSpPr>
        <p:spPr bwMode="auto">
          <a:xfrm>
            <a:off x="-31750" y="0"/>
            <a:ext cx="9144000" cy="729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cs-CZ" b="1">
                <a:latin typeface="Calibri" pitchFamily="34" charset="0"/>
              </a:rPr>
              <a:t>ZDROJE INFORMACÍ:</a:t>
            </a:r>
          </a:p>
          <a:p>
            <a:pPr marL="285750" indent="-285750">
              <a:buFont typeface="Arial" charset="0"/>
              <a:buChar char="•"/>
            </a:pPr>
            <a:endParaRPr lang="cs-CZ" b="1">
              <a:latin typeface="Calibri" pitchFamily="34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cs-CZ">
                <a:latin typeface="Calibri" pitchFamily="34" charset="0"/>
              </a:rPr>
              <a:t>AUTOR,Ragimiri. </a:t>
            </a:r>
            <a:r>
              <a:rPr lang="cs-CZ" i="1">
                <a:latin typeface="Calibri" pitchFamily="34" charset="0"/>
              </a:rPr>
              <a:t>Http://cs.wikipedia.org</a:t>
            </a:r>
            <a:r>
              <a:rPr lang="cs-CZ">
                <a:latin typeface="Calibri" pitchFamily="34" charset="0"/>
              </a:rPr>
              <a:t> [online]. 21. 5. 2007, 20:09[cit. 2012-12-02]. Soubor:Central</a:t>
            </a:r>
            <a:r>
              <a:rPr lang="cs-CZ" b="1">
                <a:latin typeface="Calibri" pitchFamily="34" charset="0"/>
              </a:rPr>
              <a:t> </a:t>
            </a:r>
            <a:r>
              <a:rPr lang="cs-CZ">
                <a:latin typeface="Calibri" pitchFamily="34" charset="0"/>
              </a:rPr>
              <a:t>Bohemian Region CoA CZ.svg</a:t>
            </a:r>
            <a:r>
              <a:rPr lang="cs-CZ" b="1">
                <a:latin typeface="Calibri" pitchFamily="34" charset="0"/>
              </a:rPr>
              <a:t>.</a:t>
            </a:r>
            <a:r>
              <a:rPr lang="cs-CZ">
                <a:latin typeface="Calibri" pitchFamily="34" charset="0"/>
              </a:rPr>
              <a:t> Dostupné z WWW: &lt;http://cs.wikipedia.org/wiki/Soubor:Central_Bohemian_Region_CoA_CZ.svg&gt;.</a:t>
            </a:r>
          </a:p>
          <a:p>
            <a:pPr marL="285750" indent="-285750">
              <a:buFont typeface="Arial" charset="0"/>
              <a:buChar char="•"/>
            </a:pPr>
            <a:r>
              <a:rPr lang="cs-CZ">
                <a:latin typeface="Calibri" pitchFamily="34" charset="0"/>
              </a:rPr>
              <a:t>AUTOR,Brdy-respublika. </a:t>
            </a:r>
            <a:r>
              <a:rPr lang="cs-CZ" i="1">
                <a:latin typeface="Calibri" pitchFamily="34" charset="0"/>
              </a:rPr>
              <a:t>Http://cs.wikipedia.org</a:t>
            </a:r>
            <a:r>
              <a:rPr lang="cs-CZ">
                <a:latin typeface="Calibri" pitchFamily="34" charset="0"/>
              </a:rPr>
              <a:t> [online]. 27. 10. 2007, 19:11[cit. 2012-12-02]. Soubor:Ve svazích Toku.JPG. Dostupné z WWW: &lt;http://cs.wikipedia.org/wiki/Soubor:Ve_svaz%C3%ADch_Toku.JPG&gt;.</a:t>
            </a:r>
          </a:p>
          <a:p>
            <a:pPr marL="285750" indent="-285750">
              <a:buFont typeface="Arial" charset="0"/>
              <a:buChar char="•"/>
            </a:pPr>
            <a:r>
              <a:rPr lang="cs-CZ">
                <a:latin typeface="Calibri" pitchFamily="34" charset="0"/>
              </a:rPr>
              <a:t>AUTOR,Rarelibra. </a:t>
            </a:r>
            <a:r>
              <a:rPr lang="cs-CZ" i="1">
                <a:latin typeface="Calibri" pitchFamily="34" charset="0"/>
              </a:rPr>
              <a:t>Http://cs.wikipedia.org</a:t>
            </a:r>
            <a:r>
              <a:rPr lang="cs-CZ">
                <a:latin typeface="Calibri" pitchFamily="34" charset="0"/>
              </a:rPr>
              <a:t> [online]. 2. 1. 2007, 15:07[cit. 2012-12-02]. Soubor:Central Bohemia districts.png. Dostupné z WWW: &lt;http://cs.wikipedia.org/wiki/Soubor:Central_Bohemia_districts.png&gt;.</a:t>
            </a:r>
          </a:p>
          <a:p>
            <a:pPr marL="285750" indent="-285750">
              <a:buFont typeface="Arial" charset="0"/>
              <a:buChar char="•"/>
            </a:pPr>
            <a:r>
              <a:rPr lang="cs-CZ">
                <a:latin typeface="Calibri" pitchFamily="34" charset="0"/>
              </a:rPr>
              <a:t>AUTOR,Karkolus. </a:t>
            </a:r>
            <a:r>
              <a:rPr lang="cs-CZ" i="1">
                <a:latin typeface="Calibri" pitchFamily="34" charset="0"/>
              </a:rPr>
              <a:t>Http://cs.wikipedia.org</a:t>
            </a:r>
            <a:r>
              <a:rPr lang="cs-CZ">
                <a:latin typeface="Calibri" pitchFamily="34" charset="0"/>
              </a:rPr>
              <a:t> [online]. 27. 2. 2007, 14:30[cit. 2012-12-02]. Soubor:Mladá Boleslav.JPG. Dostupné z WWW: &lt;http://cs.wikipedia.org/wiki/Soubor:Mlad%C3%A1_Boleslav.JPG&gt;.</a:t>
            </a:r>
          </a:p>
          <a:p>
            <a:pPr marL="285750" indent="-285750">
              <a:buFont typeface="Arial" charset="0"/>
              <a:buChar char="•"/>
            </a:pPr>
            <a:r>
              <a:rPr lang="cs-CZ">
                <a:latin typeface="Calibri" pitchFamily="34" charset="0"/>
              </a:rPr>
              <a:t>AUTOR, Ralf Roletschek. </a:t>
            </a:r>
            <a:r>
              <a:rPr lang="cs-CZ" i="1">
                <a:latin typeface="Calibri" pitchFamily="34" charset="0"/>
              </a:rPr>
              <a:t>Http://cs.wikipedia.org</a:t>
            </a:r>
            <a:r>
              <a:rPr lang="cs-CZ">
                <a:latin typeface="Calibri" pitchFamily="34" charset="0"/>
              </a:rPr>
              <a:t> [online]. 13. 4. 2009, 13:20[cit. 2012-12-02]. Soubor:Skoda-museum-mlada-boleslav-rr-040.jpg.Dostupné z WWW: &lt;http://cs.wikipedia.org/wiki/Soubor:Skoda-museum-mlada-boleslav-rr-040.jpg&gt;.</a:t>
            </a:r>
          </a:p>
          <a:p>
            <a:pPr marL="285750" indent="-285750">
              <a:buFont typeface="Arial" charset="0"/>
              <a:buChar char="•"/>
            </a:pPr>
            <a:r>
              <a:rPr lang="cs-CZ">
                <a:latin typeface="Calibri" pitchFamily="34" charset="0"/>
              </a:rPr>
              <a:t>AUTOR,Kacir. </a:t>
            </a:r>
            <a:r>
              <a:rPr lang="cs-CZ" i="1">
                <a:latin typeface="Calibri" pitchFamily="34" charset="0"/>
              </a:rPr>
              <a:t>Http://cs.wikipedia.org</a:t>
            </a:r>
            <a:r>
              <a:rPr lang="cs-CZ">
                <a:latin typeface="Calibri" pitchFamily="34" charset="0"/>
              </a:rPr>
              <a:t> [online]. 9. 11. 2009, 21:31[cit. 2012-12-02]. Soubor:Melnik - zamek.jpg. Dostupné z WWW: &lt;http://cs.wikipedia.org/wiki/Soubor:Melnik_-_zamek.jpg&gt;.</a:t>
            </a:r>
          </a:p>
          <a:p>
            <a:pPr marL="285750" indent="-285750">
              <a:buFont typeface="Arial" charset="0"/>
              <a:buChar char="•"/>
            </a:pPr>
            <a:r>
              <a:rPr lang="cs-CZ">
                <a:latin typeface="Calibri" pitchFamily="34" charset="0"/>
              </a:rPr>
              <a:t>AUTOR,Cheva. </a:t>
            </a:r>
            <a:r>
              <a:rPr lang="cs-CZ" i="1">
                <a:latin typeface="Calibri" pitchFamily="34" charset="0"/>
              </a:rPr>
              <a:t>Http://cs.wikipedia.org</a:t>
            </a:r>
            <a:r>
              <a:rPr lang="cs-CZ">
                <a:latin typeface="Calibri" pitchFamily="34" charset="0"/>
              </a:rPr>
              <a:t> [online]. 14. 5. 2009, 10:34[cit. 2012-12-02]. </a:t>
            </a:r>
            <a:r>
              <a:rPr lang="en-US">
                <a:latin typeface="Calibri" pitchFamily="34" charset="0"/>
              </a:rPr>
              <a:t>Soubor:Cityscape of Kutná Hora - Saint James church.jpg</a:t>
            </a:r>
            <a:r>
              <a:rPr lang="cs-CZ">
                <a:latin typeface="Calibri" pitchFamily="34" charset="0"/>
              </a:rPr>
              <a:t>.Dostupné z WWW: &lt;http://cs.wikipedia.org/wiki/Soubor:Cityscape_of_Kutn%C3%A1_Hora_-_Saint_James_church.jpg&gt;.</a:t>
            </a:r>
          </a:p>
          <a:p>
            <a:pPr marL="285750" indent="-285750">
              <a:buFont typeface="Arial" charset="0"/>
              <a:buChar char="•"/>
            </a:pPr>
            <a:endParaRPr lang="cs-CZ">
              <a:latin typeface="Calibri" pitchFamily="34" charset="0"/>
            </a:endParaRPr>
          </a:p>
          <a:p>
            <a:pPr marL="285750" indent="-285750">
              <a:buFont typeface="Arial" charset="0"/>
              <a:buChar char="•"/>
            </a:pPr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Obdélník 1"/>
          <p:cNvSpPr>
            <a:spLocks noChangeArrowheads="1"/>
          </p:cNvSpPr>
          <p:nvPr/>
        </p:nvSpPr>
        <p:spPr bwMode="auto">
          <a:xfrm>
            <a:off x="0" y="115888"/>
            <a:ext cx="9144000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cs-CZ">
                <a:latin typeface="Calibri" pitchFamily="34" charset="0"/>
              </a:rPr>
              <a:t>Borecký D., Novák S., Chalupa p.  Zeměpis, Putování naší vlastí, </a:t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>Česká republika, učebnice II.díl. Nakladatelství  NOVÁ ŠKOLA, s. r. o.,  Bratislavská 23d, Brno,</a:t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>2009. ISBN 80-7289-102-2. Strana 42.</a:t>
            </a:r>
          </a:p>
          <a:p>
            <a:pPr marL="285750" indent="-285750">
              <a:buFont typeface="Arial" charset="0"/>
              <a:buChar char="•"/>
            </a:pPr>
            <a:r>
              <a:rPr lang="cs-CZ">
                <a:latin typeface="Calibri" pitchFamily="34" charset="0"/>
              </a:rPr>
              <a:t>Školní atlas Česká republika a Evropa. SHOCart, spol. s.r.o., Zádveřice 48, Vizovice, 2009.</a:t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>ISBN 978-80-7224-247-4. Strana 44-45.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398</Words>
  <Application>Microsoft Office PowerPoint</Application>
  <PresentationFormat>On-screen Show (4:3)</PresentationFormat>
  <Paragraphs>29</Paragraphs>
  <Slides>14</Slides>
  <Notes>1</Notes>
  <HiddenSlides>0</HiddenSlides>
  <MMClips>0</MMClips>
  <ScaleCrop>false</ScaleCrop>
  <HeadingPairs>
    <vt:vector size="8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8" baseType="lpstr">
      <vt:lpstr>Calibri</vt:lpstr>
      <vt:lpstr>Arial</vt:lpstr>
      <vt:lpstr>Motiv systému Office</vt:lpstr>
      <vt:lpstr>Prezentace</vt:lpstr>
      <vt:lpstr>Snímek 1</vt:lpstr>
      <vt:lpstr>Snímek 2</vt:lpstr>
      <vt:lpstr>STŘEDOČESKÝ KRAJ ROZLOHA: 11 014km2 POČET OBYVATEL: 1 201 827</vt:lpstr>
      <vt:lpstr> PŘÍRODNÍ PODMÍNKY  Územně náleží k Českému masivu. Krajinný reliéf přechází z rovinatého severu v blízkosti toku Labe ve vrchovinnou jižní a jihozápadní část kraje. Nejvyšším bodem území je Brdský vrchol Tok v okrese Příbram, nejnižším je hladina Labe v okrese Mělník.</vt:lpstr>
      <vt:lpstr>TOK</vt:lpstr>
      <vt:lpstr>SOUTOK LABE S VLTAVOU</vt:lpstr>
      <vt:lpstr>Snímek 7</vt:lpstr>
      <vt:lpstr>Snímek 8</vt:lpstr>
      <vt:lpstr>MLADOBOLESLAVSKÝ HRAD</vt:lpstr>
      <vt:lpstr>MUZEUM ŠKODA AUTO</vt:lpstr>
      <vt:lpstr>MĚLNÍK</vt:lpstr>
      <vt:lpstr>KUTNÁ HORA</vt:lpstr>
      <vt:lpstr>Snímek 13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DUM</cp:lastModifiedBy>
  <cp:revision>14</cp:revision>
  <dcterms:created xsi:type="dcterms:W3CDTF">2012-12-02T17:07:04Z</dcterms:created>
  <dcterms:modified xsi:type="dcterms:W3CDTF">2013-09-20T17:40:40Z</dcterms:modified>
</cp:coreProperties>
</file>