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0" r:id="rId6"/>
    <p:sldId id="267" r:id="rId7"/>
    <p:sldId id="268" r:id="rId8"/>
    <p:sldId id="269" r:id="rId9"/>
    <p:sldId id="270" r:id="rId10"/>
    <p:sldId id="263" r:id="rId11"/>
    <p:sldId id="271" r:id="rId12"/>
    <p:sldId id="272" r:id="rId13"/>
    <p:sldId id="273" r:id="rId14"/>
    <p:sldId id="274" r:id="rId15"/>
    <p:sldId id="275" r:id="rId16"/>
    <p:sldId id="277" r:id="rId17"/>
    <p:sldId id="261" r:id="rId18"/>
    <p:sldId id="262" r:id="rId19"/>
    <p:sldId id="264" r:id="rId20"/>
    <p:sldId id="265" r:id="rId21"/>
    <p:sldId id="259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F90EB-AD55-407F-8999-F2563A64F07F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1E002-783C-48DA-88FE-44545DEA0F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12F01-39A4-4829-A155-B419B0399A9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481E2-8218-4DFA-8C3E-71736A8D3A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02587-A9FA-435F-83FD-52D2B5E89D1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E68F9-1664-43D1-9F64-B97DE5E5B5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0F70F-4DEF-40DA-8121-AC3B3308A47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6A123-08E6-415D-AAAD-EE7B6DE26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C077D-B6C7-451C-8BAC-B360CA613E49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93981-24B7-454A-A5B6-A545811F6B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2D8E0-15BF-4E80-BF4A-D0B7C286CE8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80BE2-3246-431E-B05B-E24481E37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BE8D-CA92-400B-BDAA-465A90F0430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AB71C-6856-4657-A70B-073411EC08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D92F4-C86F-49CC-AE2A-104687B3937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B1148-3118-4AC0-B3D3-84FAEF5359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7D87-9394-4505-84B1-C2347DF1522E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252B9-4594-410F-850B-B551FDBE7B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79E71-A9C5-43A6-8CB1-0AF1EA6A58E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887C8-6C00-4747-BBB3-FB37C4F793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774A9-706D-4BE8-A4D2-FDC77357324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4F7BE-E4FF-42FC-9F60-00DC1A82F3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433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2D80BA-8C5D-4943-9AD7-E9A89CA94BCF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770A5F-6817-44A8-B401-9F645FA796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odgorica,_capital_city_of_the_Republic_of_" TargetMode="External"/><Relationship Id="rId2" Type="http://schemas.openxmlformats.org/officeDocument/2006/relationships/hyperlink" Target="http://cs.wikipedia.org/wiki/Soubor:Ljubljana-skyline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28" name="Prezentace" r:id="rId3" imgW="3755304" imgH="2816445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délník 2"/>
          <p:cNvSpPr>
            <a:spLocks noChangeArrowheads="1"/>
          </p:cNvSpPr>
          <p:nvPr/>
        </p:nvSpPr>
        <p:spPr bwMode="auto">
          <a:xfrm>
            <a:off x="0" y="0"/>
            <a:ext cx="9144000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ANOTACE</a:t>
            </a:r>
          </a:p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a) PRÁCE JE</a:t>
            </a:r>
            <a:r>
              <a:rPr lang="cs-CZ">
                <a:latin typeface="Calibri" pitchFamily="34" charset="0"/>
              </a:rPr>
              <a:t> U</a:t>
            </a:r>
            <a:r>
              <a:rPr lang="cs-CZ"/>
              <a:t>R</a:t>
            </a:r>
            <a:r>
              <a:rPr lang="cs-CZ">
                <a:latin typeface="Calibri" pitchFamily="34" charset="0"/>
              </a:rPr>
              <a:t>ČENA PRO ŽÁKY 8. ROČNÍKU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B) TÉMA:</a:t>
            </a:r>
            <a:r>
              <a:rPr lang="cs-CZ">
                <a:latin typeface="Calibri" pitchFamily="34" charset="0"/>
              </a:rPr>
              <a:t> JIHOVÝCHODNÍ EVROPA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C) CÍL UČEBNÍHO MATERIÁLU: </a:t>
            </a:r>
            <a:r>
              <a:rPr lang="cs-CZ">
                <a:latin typeface="Calibri" pitchFamily="34" charset="0"/>
              </a:rPr>
              <a:t> žáci se seznámí se státy Jihovýchodní  Evropy.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D) POMŮCKY:</a:t>
            </a:r>
            <a:r>
              <a:rPr lang="cs-CZ">
                <a:latin typeface="Calibri" pitchFamily="34" charset="0"/>
              </a:rPr>
              <a:t> školní atlas světa (s. 96-97),  psací potřeby, sešit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E) KLÍČOVÁ SLOVA: </a:t>
            </a:r>
            <a:r>
              <a:rPr lang="cs-CZ">
                <a:latin typeface="Calibri" pitchFamily="34" charset="0"/>
              </a:rPr>
              <a:t>Jugoslávie, Slovinsko, Chorvatsko, Makedonie, Černá hora, Bosna a Hercegovina, Srbsko, Lublaň, Záhřeb, NP Krka, Sarajevo, Bělehrad, Podgorica, Priština.     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F) PILOTÁŽ: </a:t>
            </a:r>
            <a:r>
              <a:rPr lang="cs-CZ">
                <a:latin typeface="Calibri" pitchFamily="34" charset="0"/>
              </a:rPr>
              <a:t>pomocí školního atlasu (s. 96-97) žáci vyhledávali a na nástěnné mapě Evropy ukazovali prezentované pojmy. Nově získané informace si zapsali do sešitů.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528638" y="-50800"/>
            <a:ext cx="8229600" cy="1143000"/>
          </a:xfrm>
        </p:spPr>
        <p:txBody>
          <a:bodyPr/>
          <a:lstStyle/>
          <a:p>
            <a:r>
              <a:rPr lang="cs-CZ" sz="1400" b="1" smtClean="0"/>
              <a:t/>
            </a:r>
            <a:br>
              <a:rPr lang="cs-CZ" sz="1400" b="1" smtClean="0"/>
            </a:br>
            <a:endParaRPr lang="cs-CZ" sz="1400" b="1" smtClean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0" y="1412875"/>
          <a:ext cx="9144000" cy="5445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0"/>
                <a:gridCol w="3810000"/>
              </a:tblGrid>
              <a:tr h="476193">
                <a:tc>
                  <a:txBody>
                    <a:bodyPr/>
                    <a:lstStyle/>
                    <a:p>
                      <a:r>
                        <a:rPr lang="cs-CZ" dirty="0" smtClean="0"/>
                        <a:t>STÁT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SAMOSTATNOST</a:t>
                      </a:r>
                      <a:endParaRPr lang="cs-CZ" dirty="0"/>
                    </a:p>
                  </a:txBody>
                  <a:tcPr/>
                </a:tc>
              </a:tr>
              <a:tr h="8281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SLOVINSKO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8.11.1991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</a:tr>
              <a:tr h="8281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CHORVATSKO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8.11.1991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</a:tr>
              <a:tr h="8281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MAKEDONIE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17.11.1991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</a:tr>
              <a:tr h="8281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BOSNA A HERCEGOVIVA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6.3.1992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</a:tr>
              <a:tr h="8281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ČERNÁ HORA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3.6.2006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</a:tr>
              <a:tr h="828172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SRBSKO</a:t>
                      </a:r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    5.6.2006</a:t>
                      </a:r>
                    </a:p>
                    <a:p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412" name="Obdélník 3"/>
          <p:cNvSpPr>
            <a:spLocks noChangeArrowheads="1"/>
          </p:cNvSpPr>
          <p:nvPr/>
        </p:nvSpPr>
        <p:spPr bwMode="auto">
          <a:xfrm>
            <a:off x="971550" y="676275"/>
            <a:ext cx="73453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ZEMĚ BÝVALÉ JUGOSLÁVIE</a:t>
            </a:r>
          </a:p>
        </p:txBody>
      </p:sp>
      <p:sp>
        <p:nvSpPr>
          <p:cNvPr id="16413" name="Obdélník 4"/>
          <p:cNvSpPr>
            <a:spLocks noChangeArrowheads="1"/>
          </p:cNvSpPr>
          <p:nvPr/>
        </p:nvSpPr>
        <p:spPr bwMode="auto">
          <a:xfrm>
            <a:off x="2268538" y="20638"/>
            <a:ext cx="5472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JIHOVÝCHODNÍ EVROPA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52525"/>
          </a:xfrm>
        </p:spPr>
        <p:txBody>
          <a:bodyPr/>
          <a:lstStyle/>
          <a:p>
            <a:r>
              <a:rPr lang="cs-CZ" b="1" smtClean="0"/>
              <a:t>SLOVINSKO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411413" y="5986463"/>
            <a:ext cx="49863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Lublaň    (Ljubljana)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r>
              <a:rPr lang="cs-CZ" b="1" smtClean="0"/>
              <a:t>CHORVATSKO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908050"/>
            <a:ext cx="683895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771775" y="6042025"/>
            <a:ext cx="48244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Záhřeb     (Zagreb)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ZS SLOVAN\Desktop\(2)\Nová složka\132-3270_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NP KRKA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ZS SLOVAN\Desktop\(2)\Nová složka\dovolená 2004 0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ZS SLOVAN\Desktop\(2)\Nová složka\PICT00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260350"/>
            <a:ext cx="9159875" cy="634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6350" y="0"/>
            <a:ext cx="9137650" cy="1268413"/>
          </a:xfrm>
        </p:spPr>
        <p:txBody>
          <a:bodyPr/>
          <a:lstStyle/>
          <a:p>
            <a:r>
              <a:rPr lang="cs-CZ" smtClean="0"/>
              <a:t>PŘÍSTAVNÍ MĚSTEČKO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ZS SLOVAN\Desktop\(2)\Nová složka\PICT01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-19050"/>
            <a:ext cx="9170988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73438" y="0"/>
            <a:ext cx="577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25538"/>
            <a:ext cx="3373438" cy="1943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/>
              <a:t>BOSNA </a:t>
            </a:r>
            <a:br>
              <a:rPr lang="cs-CZ" b="1" dirty="0" smtClean="0"/>
            </a:br>
            <a:r>
              <a:rPr lang="cs-CZ" b="1" dirty="0" smtClean="0"/>
              <a:t>A</a:t>
            </a:r>
            <a:br>
              <a:rPr lang="cs-CZ" b="1" dirty="0" smtClean="0"/>
            </a:br>
            <a:r>
              <a:rPr lang="cs-CZ" b="1" dirty="0" smtClean="0"/>
              <a:t>HERCEGOVINA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68313" y="4941888"/>
            <a:ext cx="290512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5400" b="1">
                <a:latin typeface="Calibri" pitchFamily="34" charset="0"/>
              </a:rPr>
              <a:t>Sarajevo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ZS SLOVAN\Desktop\(2)\Nová složka\IMG_55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3" y="-33338"/>
            <a:ext cx="9186863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-42863" y="5715000"/>
            <a:ext cx="9186863" cy="1143000"/>
          </a:xfrm>
        </p:spPr>
        <p:txBody>
          <a:bodyPr/>
          <a:lstStyle/>
          <a:p>
            <a:r>
              <a:rPr lang="cs-CZ" b="1" smtClean="0"/>
              <a:t>PAMÁTNÍK OBĚTEM OBČANSKÉ VÁLKY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ZS SLOVAN\Desktop\(2)\Nová složka\IMG_55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0" y="5715000"/>
            <a:ext cx="4572000" cy="1143000"/>
          </a:xfrm>
        </p:spPr>
        <p:txBody>
          <a:bodyPr/>
          <a:lstStyle/>
          <a:p>
            <a:r>
              <a:rPr lang="cs-CZ" b="1" smtClean="0"/>
              <a:t>PEČENÍ BERANA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Users\ZS SLOVAN\Desktop\(2)\Nová složka\IMG_55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ŘEKA UNA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C:\Users\ZS SLOVAN\Desktop\(2)\Nová složka\IMG_55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Users\ZS SLOVAN\Desktop\(2)\Nová složka\IMG_55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4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ZS SLOVAN\Desktop\(2)\Nová složka\IMG_56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-25400"/>
            <a:ext cx="917575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4211638" cy="1143000"/>
          </a:xfrm>
        </p:spPr>
        <p:txBody>
          <a:bodyPr/>
          <a:lstStyle/>
          <a:p>
            <a:r>
              <a:rPr lang="cs-CZ" b="1" smtClean="0"/>
              <a:t>MAKEDONIE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-23813"/>
            <a:ext cx="4897437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827088" y="4149725"/>
            <a:ext cx="3995737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5400" b="1">
                <a:latin typeface="Calibri" pitchFamily="34" charset="0"/>
              </a:rPr>
              <a:t>Skopje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6850" y="-147638"/>
            <a:ext cx="9340850" cy="700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-168275" y="2133600"/>
            <a:ext cx="4641850" cy="1069975"/>
          </a:xfrm>
        </p:spPr>
        <p:txBody>
          <a:bodyPr/>
          <a:lstStyle/>
          <a:p>
            <a:r>
              <a:rPr lang="cs-CZ" b="1" smtClean="0"/>
              <a:t>ČERNÁ HORA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473575" y="4572000"/>
            <a:ext cx="30257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Podgorica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5913" y="0"/>
            <a:ext cx="5018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Nadpis 1"/>
          <p:cNvSpPr>
            <a:spLocks noGrp="1"/>
          </p:cNvSpPr>
          <p:nvPr>
            <p:ph type="title"/>
          </p:nvPr>
        </p:nvSpPr>
        <p:spPr>
          <a:xfrm>
            <a:off x="23813" y="260350"/>
            <a:ext cx="4102100" cy="1296988"/>
          </a:xfrm>
        </p:spPr>
        <p:txBody>
          <a:bodyPr/>
          <a:lstStyle/>
          <a:p>
            <a:r>
              <a:rPr lang="cs-CZ" b="1" smtClean="0"/>
              <a:t>SRBSKO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68313" y="4005263"/>
            <a:ext cx="36576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latin typeface="Calibri" pitchFamily="34" charset="0"/>
              </a:rPr>
              <a:t>Bělehrad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"/>
          <p:cNvSpPr>
            <a:spLocks noGrp="1"/>
          </p:cNvSpPr>
          <p:nvPr>
            <p:ph type="title"/>
          </p:nvPr>
        </p:nvSpPr>
        <p:spPr>
          <a:xfrm>
            <a:off x="323850" y="0"/>
            <a:ext cx="8820150" cy="6858000"/>
          </a:xfrm>
        </p:spPr>
        <p:txBody>
          <a:bodyPr/>
          <a:lstStyle/>
          <a:p>
            <a:pPr algn="l"/>
            <a:r>
              <a:rPr lang="cs-CZ" smtClean="0"/>
              <a:t>		</a:t>
            </a:r>
            <a:r>
              <a:rPr lang="cs-CZ" b="1" smtClean="0"/>
              <a:t>KOSOVO- PRIŠTINA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Kosovský parlament vyhlásil dne </a:t>
            </a:r>
            <a:br>
              <a:rPr lang="cs-CZ" smtClean="0"/>
            </a:br>
            <a:r>
              <a:rPr lang="cs-CZ" smtClean="0"/>
              <a:t>17.2. 2008 v 15:50 SEČ nezávislost </a:t>
            </a:r>
            <a:br>
              <a:rPr lang="cs-CZ" smtClean="0"/>
            </a:br>
            <a:r>
              <a:rPr lang="cs-CZ" smtClean="0"/>
              <a:t>na Srbsku a prohlásil Kosovo za demokratický, světský a multietnický stát, oficiální orgány a představitelé Srbska však nezávislost odmítají uznat a považují oblast nadále za součást Srbska.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15888"/>
            <a:ext cx="9144000" cy="78486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atin typeface="+mn-lt"/>
                <a:cs typeface="+mn-cs"/>
              </a:rPr>
              <a:t>	ZDROJ INFORMACÍ 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Uživatel : </a:t>
            </a:r>
            <a:r>
              <a:rPr lang="cs-CZ" dirty="0" err="1">
                <a:latin typeface="+mn-lt"/>
                <a:cs typeface="+mn-cs"/>
              </a:rPr>
              <a:t>MiaowMiaow</a:t>
            </a:r>
            <a:r>
              <a:rPr lang="cs-CZ" dirty="0">
                <a:latin typeface="+mn-lt"/>
                <a:cs typeface="+mn-cs"/>
              </a:rPr>
              <a:t>. Http://cs.wikipedia.org [online]. 25. 3. 2005, 22:21[cit. 2013-01-03]. </a:t>
            </a:r>
            <a:r>
              <a:rPr lang="cs-CZ" dirty="0" err="1">
                <a:latin typeface="+mn-lt"/>
                <a:cs typeface="+mn-cs"/>
              </a:rPr>
              <a:t>Soubor:Ljubljana-skyline.jpg</a:t>
            </a:r>
            <a:r>
              <a:rPr lang="cs-CZ" dirty="0">
                <a:latin typeface="+mn-lt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 Dostupné z WWW: </a:t>
            </a:r>
            <a:r>
              <a:rPr lang="cs-CZ" dirty="0">
                <a:latin typeface="+mn-lt"/>
                <a:cs typeface="+mn-cs"/>
                <a:hlinkClick r:id="rId2"/>
              </a:rPr>
              <a:t>http://cs.wikipedia.org/wiki/</a:t>
            </a:r>
            <a:r>
              <a:rPr lang="cs-CZ" dirty="0" err="1">
                <a:latin typeface="+mn-lt"/>
                <a:cs typeface="+mn-cs"/>
                <a:hlinkClick r:id="rId2"/>
              </a:rPr>
              <a:t>Soubor:Ljubljana-skyline.jpg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Uživatel : </a:t>
            </a:r>
            <a:r>
              <a:rPr lang="cs-CZ" dirty="0" err="1">
                <a:latin typeface="+mn-lt"/>
                <a:cs typeface="+mn-cs"/>
              </a:rPr>
              <a:t>Sokoljan</a:t>
            </a:r>
            <a:r>
              <a:rPr lang="cs-CZ" dirty="0">
                <a:latin typeface="+mn-lt"/>
                <a:cs typeface="+mn-cs"/>
              </a:rPr>
              <a:t>. Http://cs.wikipedia.org [online]. 7. 10. 2012, 18:22[cit. 2013-01-03]. </a:t>
            </a:r>
            <a:r>
              <a:rPr lang="cs-CZ" dirty="0" err="1">
                <a:latin typeface="+mn-lt"/>
                <a:cs typeface="+mn-cs"/>
              </a:rPr>
              <a:t>Soubor:Zagreb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Cathedral</a:t>
            </a:r>
            <a:r>
              <a:rPr lang="cs-CZ" dirty="0">
                <a:latin typeface="+mn-lt"/>
                <a:cs typeface="+mn-cs"/>
              </a:rPr>
              <a:t> areal.jpg.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 Dostupné z WWW: http://cs.wikipedia.org/wiki/</a:t>
            </a:r>
            <a:r>
              <a:rPr lang="cs-CZ" dirty="0" err="1">
                <a:latin typeface="+mn-lt"/>
                <a:cs typeface="+mn-cs"/>
              </a:rPr>
              <a:t>Soubor:Zagreb_Cathedral_areal.jpg</a:t>
            </a:r>
            <a:r>
              <a:rPr lang="cs-CZ" dirty="0">
                <a:latin typeface="+mn-lt"/>
                <a:cs typeface="+mn-cs"/>
              </a:rPr>
              <a:t>&gt;.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Uživatel : </a:t>
            </a:r>
            <a:r>
              <a:rPr lang="cs-CZ" dirty="0" err="1">
                <a:latin typeface="+mn-lt"/>
                <a:cs typeface="+mn-cs"/>
              </a:rPr>
              <a:t>DzWiki</a:t>
            </a:r>
            <a:r>
              <a:rPr lang="cs-CZ" dirty="0">
                <a:latin typeface="+mn-lt"/>
                <a:cs typeface="+mn-cs"/>
              </a:rPr>
              <a:t>. Http://cs.wikipedia.org [online]. 25. 10. 2011, 18:57[cit. 2013-01-03]. </a:t>
            </a:r>
            <a:r>
              <a:rPr lang="cs-CZ" dirty="0" err="1">
                <a:latin typeface="+mn-lt"/>
                <a:cs typeface="+mn-cs"/>
              </a:rPr>
              <a:t>Soubor:Sarajevo.jpg</a:t>
            </a:r>
            <a:r>
              <a:rPr lang="cs-CZ" dirty="0">
                <a:latin typeface="+mn-lt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 Dostupné z WWW: http://cs.wikipedia.org/wiki/</a:t>
            </a:r>
            <a:r>
              <a:rPr lang="cs-CZ" dirty="0" err="1">
                <a:latin typeface="+mn-lt"/>
                <a:cs typeface="+mn-cs"/>
              </a:rPr>
              <a:t>Soubor:Sarajevo.jpg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Uživatel : </a:t>
            </a:r>
            <a:r>
              <a:rPr lang="cs-CZ" dirty="0" err="1">
                <a:latin typeface="+mn-lt"/>
                <a:cs typeface="+mn-cs"/>
              </a:rPr>
              <a:t>Extratall</a:t>
            </a:r>
            <a:r>
              <a:rPr lang="cs-CZ" dirty="0">
                <a:latin typeface="+mn-lt"/>
                <a:cs typeface="+mn-cs"/>
              </a:rPr>
              <a:t>. Http://cs.wikipedia.org [online]. 7. 8. 2012, 00:06[cit. 2013-01-03]. </a:t>
            </a:r>
            <a:r>
              <a:rPr lang="cs-CZ" dirty="0" err="1">
                <a:latin typeface="+mn-lt"/>
                <a:cs typeface="+mn-cs"/>
              </a:rPr>
              <a:t>Soubor:Skopje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landmarks.jpg.Dostupné</a:t>
            </a:r>
            <a:r>
              <a:rPr lang="cs-CZ" dirty="0">
                <a:latin typeface="+mn-lt"/>
                <a:cs typeface="+mn-cs"/>
              </a:rPr>
              <a:t> z WWW: http://cs.wikipedia.org/wiki/</a:t>
            </a:r>
            <a:r>
              <a:rPr lang="cs-CZ" dirty="0" err="1">
                <a:latin typeface="+mn-lt"/>
                <a:cs typeface="+mn-cs"/>
              </a:rPr>
              <a:t>Soubor:Skopje_landmarks.jpg</a:t>
            </a:r>
            <a:r>
              <a:rPr lang="cs-CZ" dirty="0">
                <a:latin typeface="+mn-lt"/>
                <a:cs typeface="+mn-cs"/>
              </a:rPr>
              <a:t>&gt;.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Uživatel : </a:t>
            </a:r>
            <a:r>
              <a:rPr lang="cs-CZ" dirty="0" err="1">
                <a:latin typeface="+mn-lt"/>
                <a:cs typeface="+mn-cs"/>
              </a:rPr>
              <a:t>FlyJacob</a:t>
            </a:r>
            <a:r>
              <a:rPr lang="cs-CZ" dirty="0">
                <a:latin typeface="+mn-lt"/>
                <a:cs typeface="+mn-cs"/>
              </a:rPr>
              <a:t>. Http://cs.wikipedia.org [online]. 6. 11. 2011, 13:12[cit. 2013-01-03]. </a:t>
            </a:r>
            <a:r>
              <a:rPr lang="cs-CZ" dirty="0" err="1">
                <a:latin typeface="+mn-lt"/>
                <a:cs typeface="+mn-cs"/>
              </a:rPr>
              <a:t>Soubor:Podgorica</a:t>
            </a:r>
            <a:r>
              <a:rPr lang="cs-CZ" dirty="0">
                <a:latin typeface="+mn-lt"/>
                <a:cs typeface="+mn-cs"/>
              </a:rPr>
              <a:t>, </a:t>
            </a:r>
            <a:r>
              <a:rPr lang="cs-CZ" dirty="0" err="1">
                <a:latin typeface="+mn-lt"/>
                <a:cs typeface="+mn-cs"/>
              </a:rPr>
              <a:t>capital</a:t>
            </a:r>
            <a:r>
              <a:rPr lang="cs-CZ" dirty="0">
                <a:latin typeface="+mn-lt"/>
                <a:cs typeface="+mn-cs"/>
              </a:rPr>
              <a:t> city </a:t>
            </a:r>
            <a:r>
              <a:rPr lang="cs-CZ" dirty="0" err="1">
                <a:latin typeface="+mn-lt"/>
                <a:cs typeface="+mn-cs"/>
              </a:rPr>
              <a:t>of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the</a:t>
            </a:r>
            <a:r>
              <a:rPr lang="cs-CZ" dirty="0">
                <a:latin typeface="+mn-lt"/>
                <a:cs typeface="+mn-cs"/>
              </a:rPr>
              <a:t> Republic </a:t>
            </a:r>
            <a:r>
              <a:rPr lang="cs-CZ" dirty="0" err="1">
                <a:latin typeface="+mn-lt"/>
                <a:cs typeface="+mn-cs"/>
              </a:rPr>
              <a:t>of</a:t>
            </a:r>
            <a:r>
              <a:rPr lang="cs-CZ" dirty="0">
                <a:latin typeface="+mn-lt"/>
                <a:cs typeface="+mn-cs"/>
              </a:rPr>
              <a:t> Montenegro.jpg. Dostupné z WWW: </a:t>
            </a:r>
            <a:r>
              <a:rPr lang="cs-CZ" dirty="0">
                <a:latin typeface="+mn-lt"/>
                <a:cs typeface="+mn-cs"/>
                <a:hlinkClick r:id="rId3"/>
              </a:rPr>
              <a:t>http://cs.wikipedia.org/wiki/Soubor:Podgorica,_capital_city_of_the_Republic_of_</a:t>
            </a: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Montenegro.jpg&gt;.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Uživatel : </a:t>
            </a:r>
            <a:r>
              <a:rPr lang="cs-CZ" dirty="0" err="1">
                <a:latin typeface="+mn-lt"/>
                <a:cs typeface="+mn-cs"/>
              </a:rPr>
              <a:t>Lošmi</a:t>
            </a:r>
            <a:r>
              <a:rPr lang="cs-CZ" dirty="0">
                <a:latin typeface="+mn-lt"/>
                <a:cs typeface="+mn-cs"/>
              </a:rPr>
              <a:t>. Http://cs.wikipedia.org [online]. 11. 8. 2009, 02:13[cit. 2013-01-03]. </a:t>
            </a:r>
            <a:r>
              <a:rPr lang="cs-CZ" dirty="0" err="1">
                <a:latin typeface="+mn-lt"/>
                <a:cs typeface="+mn-cs"/>
              </a:rPr>
              <a:t>Soubor:Belgrade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Montage.jpg.Dostupné</a:t>
            </a:r>
            <a:r>
              <a:rPr lang="cs-CZ" dirty="0">
                <a:latin typeface="+mn-lt"/>
                <a:cs typeface="+mn-cs"/>
              </a:rPr>
              <a:t> z WWW: http://cs.wikipedia.org/wiki/</a:t>
            </a:r>
            <a:r>
              <a:rPr lang="cs-CZ" dirty="0" err="1">
                <a:latin typeface="+mn-lt"/>
                <a:cs typeface="+mn-cs"/>
              </a:rPr>
              <a:t>Soubor:Belgrade_Montage.jpg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Foto autor (7-10, 19-24)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ŠKOLNÍ ATLAS SVĚTA. Vydala Kartografie Praha, a.s. 1998. ISBN 80-7011-582-3.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Strana </a:t>
            </a:r>
            <a:r>
              <a:rPr lang="cs-CZ" dirty="0">
                <a:latin typeface="+mn-lt"/>
                <a:cs typeface="+mn-cs"/>
              </a:rPr>
              <a:t>96-97.</a:t>
            </a:r>
            <a:endParaRPr lang="cs-CZ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294</Words>
  <Application>Microsoft Office PowerPoint</Application>
  <PresentationFormat>On-screen Show (4:3)</PresentationFormat>
  <Paragraphs>60</Paragraphs>
  <Slides>21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5" baseType="lpstr">
      <vt:lpstr>Calibri</vt:lpstr>
      <vt:lpstr>Arial</vt:lpstr>
      <vt:lpstr>Motiv systému Office</vt:lpstr>
      <vt:lpstr>Prezentace</vt:lpstr>
      <vt:lpstr>Snímek 1</vt:lpstr>
      <vt:lpstr>Snímek 2</vt:lpstr>
      <vt:lpstr> </vt:lpstr>
      <vt:lpstr>SLOVINSKO</vt:lpstr>
      <vt:lpstr>CHORVATSKO</vt:lpstr>
      <vt:lpstr>NP KRKA</vt:lpstr>
      <vt:lpstr>Snímek 7</vt:lpstr>
      <vt:lpstr>PŘÍSTAVNÍ MĚSTEČKO</vt:lpstr>
      <vt:lpstr>Snímek 9</vt:lpstr>
      <vt:lpstr>BOSNA  A HERCEGOVINA </vt:lpstr>
      <vt:lpstr>PAMÁTNÍK OBĚTEM OBČANSKÉ VÁLKY</vt:lpstr>
      <vt:lpstr>PEČENÍ BERANA</vt:lpstr>
      <vt:lpstr>ŘEKA UNA</vt:lpstr>
      <vt:lpstr>Snímek 14</vt:lpstr>
      <vt:lpstr>Snímek 15</vt:lpstr>
      <vt:lpstr>Snímek 16</vt:lpstr>
      <vt:lpstr>MAKEDONIE</vt:lpstr>
      <vt:lpstr>ČERNÁ HORA</vt:lpstr>
      <vt:lpstr>SRBSKO</vt:lpstr>
      <vt:lpstr>  KOSOVO- PRIŠTINA  Kosovský parlament vyhlásil dne  17.2. 2008 v 15:50 SEČ nezávislost  na Srbsku a prohlásil Kosovo za demokratický, světský a multietnický stát, oficiální orgány a představitelé Srbska však nezávislost odmítají uznat a považují oblast nadále za součást Srbska.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26</cp:revision>
  <dcterms:created xsi:type="dcterms:W3CDTF">2013-01-03T19:14:49Z</dcterms:created>
  <dcterms:modified xsi:type="dcterms:W3CDTF">2013-09-20T17:43:00Z</dcterms:modified>
</cp:coreProperties>
</file>