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  <p:sldMasterId id="2147483732" r:id="rId3"/>
  </p:sldMasterIdLst>
  <p:sldIdLst>
    <p:sldId id="265" r:id="rId4"/>
    <p:sldId id="266" r:id="rId5"/>
    <p:sldId id="257" r:id="rId6"/>
    <p:sldId id="261" r:id="rId7"/>
    <p:sldId id="262" r:id="rId8"/>
    <p:sldId id="263" r:id="rId9"/>
    <p:sldId id="264" r:id="rId10"/>
    <p:sldId id="259" r:id="rId11"/>
    <p:sldId id="258" r:id="rId12"/>
    <p:sldId id="26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2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884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267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198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39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872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39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573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464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465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762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018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2523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2852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3523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8329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13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1080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0042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560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1718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3705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577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512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2BB57-DF26-4FF7-BC53-C177B5BB575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2776E-4D90-4BA0-A74D-2E7D9076D8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828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81" y="24847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05293" y="1196752"/>
            <a:ext cx="7439115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Anglický jazyk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b="1" dirty="0" smtClean="0"/>
              <a:t> </a:t>
            </a:r>
            <a:r>
              <a:rPr lang="cs-CZ" b="1" dirty="0" smtClean="0"/>
              <a:t>(plnovýznamových sloves)</a:t>
            </a:r>
          </a:p>
          <a:p>
            <a:r>
              <a:rPr lang="cs-CZ" dirty="0" smtClean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 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5. 10. </a:t>
            </a:r>
            <a:r>
              <a:rPr lang="cs-CZ" b="1" dirty="0" smtClean="0"/>
              <a:t>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VY_32_INOVACE_53_PZ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63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19913"/>
            <a:ext cx="85324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 smtClean="0"/>
          </a:p>
          <a:p>
            <a:r>
              <a:rPr lang="cs-CZ" dirty="0" smtClean="0"/>
              <a:t>Výukový materiál je výklad učiva v aplikaci PowerPointu určený žákům 8. ročníku.</a:t>
            </a:r>
          </a:p>
          <a:p>
            <a:r>
              <a:rPr lang="cs-CZ" dirty="0" smtClean="0"/>
              <a:t>Seznamuje žáky s pravidly pro použití past </a:t>
            </a:r>
            <a:r>
              <a:rPr lang="cs-CZ" dirty="0" err="1" smtClean="0"/>
              <a:t>simple</a:t>
            </a:r>
            <a:r>
              <a:rPr lang="cs-CZ" dirty="0" smtClean="0"/>
              <a:t>, s tvary sloves v minulém čase a pravidly tvorby všech základních typů vět. Při výkladu se využívá postupných animací výrazů, což umožňuje i slabším žákům udržovat optimální tempo zápisu do sešitu. Žáci jsou také upozorněni na pravopisné změny u některých pravidelných sloves. U nepravidelných sloves je žákům ukázáno, kde lze najít tvary minulého času ve slovníku.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 jedné jazykové skupině žáků 8. ročníku. Žáci se zapojovali do výuky, v průběhu hodiny nebyly zaznamenány větší problémy. Tempo výkladu zvládali všichni žáci.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72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Rounded MT Bold" pitchFamily="34" charset="0"/>
              </a:rPr>
              <a:t>Past </a:t>
            </a:r>
            <a:r>
              <a:rPr lang="cs-CZ" sz="6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Rounded MT Bold" pitchFamily="34" charset="0"/>
              </a:rPr>
              <a:t>simple</a:t>
            </a:r>
            <a:endParaRPr lang="cs-CZ" sz="66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Rounded MT Bold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Rounded MT Bold" pitchFamily="34" charset="0"/>
              </a:rPr>
              <a:t>(plnovýznamových sloves)</a:t>
            </a:r>
          </a:p>
          <a:p>
            <a:pPr>
              <a:lnSpc>
                <a:spcPct val="150000"/>
              </a:lnSpc>
            </a:pP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Rounded MT Bold" pitchFamily="34" charset="0"/>
              </a:rPr>
              <a:t>  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716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05879"/>
            <a:ext cx="6819624" cy="738664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Vyjadřuje ukončený děj v minulosti</a:t>
            </a:r>
          </a:p>
          <a:p>
            <a:r>
              <a:rPr lang="cs-CZ" dirty="0" smtClean="0">
                <a:latin typeface="Arial Black" pitchFamily="34" charset="0"/>
              </a:rPr>
              <a:t>(událost se stala v minulosti a v minulosti i skončila)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4581128"/>
            <a:ext cx="2304256" cy="4572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last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week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2852936"/>
            <a:ext cx="2304256" cy="4572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yesterday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3363919"/>
            <a:ext cx="2304256" cy="4572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last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year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42836" y="4751041"/>
            <a:ext cx="2304256" cy="4572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2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hours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ago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628800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past </a:t>
            </a:r>
            <a:r>
              <a:rPr lang="cs-CZ" dirty="0" err="1" smtClean="0">
                <a:latin typeface="Arial Black" pitchFamily="34" charset="0"/>
              </a:rPr>
              <a:t>simple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used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for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action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which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happened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at</a:t>
            </a:r>
            <a:r>
              <a:rPr lang="cs-CZ" dirty="0" smtClean="0">
                <a:latin typeface="Arial Black" pitchFamily="34" charset="0"/>
              </a:rPr>
              <a:t> a </a:t>
            </a:r>
            <a:r>
              <a:rPr lang="cs-CZ" dirty="0" err="1" smtClean="0">
                <a:latin typeface="Arial Black" pitchFamily="34" charset="0"/>
              </a:rPr>
              <a:t>particular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time</a:t>
            </a:r>
            <a:r>
              <a:rPr lang="cs-CZ" dirty="0" smtClean="0">
                <a:latin typeface="Arial Black" pitchFamily="34" charset="0"/>
              </a:rPr>
              <a:t> and are </a:t>
            </a:r>
            <a:r>
              <a:rPr lang="cs-CZ" dirty="0" err="1" smtClean="0">
                <a:latin typeface="Arial Black" pitchFamily="34" charset="0"/>
              </a:rPr>
              <a:t>now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complete</a:t>
            </a:r>
            <a:r>
              <a:rPr lang="cs-CZ" dirty="0" smtClean="0">
                <a:latin typeface="Arial Black" pitchFamily="34" charset="0"/>
              </a:rPr>
              <a:t>.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43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800" y="498376"/>
            <a:ext cx="3384376" cy="9144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verbs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-past tense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13501" y="1731043"/>
            <a:ext cx="3384376" cy="9144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irregular</a:t>
            </a:r>
            <a:endParaRPr lang="cs-CZ" sz="24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(nepravidelné)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2572" y="1716413"/>
            <a:ext cx="3109308" cy="91440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regular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(pravidelné)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31" y="2727137"/>
            <a:ext cx="4613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- k infinitivu přidáme koncovku 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15842" y="3074948"/>
            <a:ext cx="800219" cy="461665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ed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0789" y="4296736"/>
            <a:ext cx="1165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Arial Black" pitchFamily="34" charset="0"/>
              </a:rPr>
              <a:t>work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06734" y="4296736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ed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4537" y="5013176"/>
            <a:ext cx="10021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play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1455912" y="5013176"/>
            <a:ext cx="7200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Arial Black" pitchFamily="34" charset="0"/>
              </a:rPr>
              <a:t>ed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91563" y="2655989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- každé sloveso má svůj zvláštní tvar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88198" y="4296736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go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69686" y="4296736"/>
            <a:ext cx="1155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478623" y="4407310"/>
            <a:ext cx="489204" cy="3178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6501062" y="5274786"/>
            <a:ext cx="489204" cy="3178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298426" y="5141394"/>
            <a:ext cx="662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69686" y="5105541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21243" y="5628761"/>
            <a:ext cx="5947077" cy="400110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Sloveso má ve všech osobách stejný tvar</a:t>
            </a:r>
            <a:endParaRPr lang="cs-CZ" sz="2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1712" y="3787222"/>
            <a:ext cx="3807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</a:t>
            </a:r>
            <a:r>
              <a:rPr lang="cs-CZ" dirty="0" err="1" smtClean="0">
                <a:latin typeface="Arial Black" pitchFamily="34" charset="0"/>
              </a:rPr>
              <a:t>we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add</a:t>
            </a:r>
            <a:r>
              <a:rPr lang="cs-CZ" dirty="0" smtClean="0">
                <a:latin typeface="Arial Black" pitchFamily="34" charset="0"/>
              </a:rPr>
              <a:t> ´-</a:t>
            </a:r>
            <a:r>
              <a:rPr lang="cs-CZ" dirty="0" err="1" smtClean="0">
                <a:latin typeface="Arial Black" pitchFamily="34" charset="0"/>
              </a:rPr>
              <a:t>ed´to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infinitive)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29413" y="6178104"/>
            <a:ext cx="4702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</a:t>
            </a:r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same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form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for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all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subjects</a:t>
            </a:r>
            <a:r>
              <a:rPr lang="cs-CZ" dirty="0" smtClean="0">
                <a:latin typeface="Arial Black" pitchFamily="34" charset="0"/>
              </a:rPr>
              <a:t>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80538" y="3292416"/>
            <a:ext cx="5288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</a:t>
            </a:r>
            <a:r>
              <a:rPr lang="cs-CZ" dirty="0" err="1" smtClean="0">
                <a:latin typeface="Arial Black" pitchFamily="34" charset="0"/>
              </a:rPr>
              <a:t>there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is</a:t>
            </a:r>
            <a:r>
              <a:rPr lang="cs-CZ" dirty="0" smtClean="0">
                <a:latin typeface="Arial Black" pitchFamily="34" charset="0"/>
              </a:rPr>
              <a:t> no rule</a:t>
            </a:r>
          </a:p>
          <a:p>
            <a:r>
              <a:rPr lang="cs-CZ" dirty="0" err="1" smtClean="0">
                <a:latin typeface="Arial Black" pitchFamily="34" charset="0"/>
              </a:rPr>
              <a:t>you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must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learn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form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for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each</a:t>
            </a:r>
            <a:r>
              <a:rPr lang="cs-CZ" dirty="0" smtClean="0">
                <a:latin typeface="Arial Black" pitchFamily="34" charset="0"/>
              </a:rPr>
              <a:t> verb)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4" name="Šipka doprava 23"/>
          <p:cNvSpPr/>
          <p:nvPr/>
        </p:nvSpPr>
        <p:spPr>
          <a:xfrm rot="1531083">
            <a:off x="4796888" y="1539741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9186566">
            <a:off x="3596578" y="1539741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219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/>
      <p:bldP spid="7" grpId="0" animBg="1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 animBg="1"/>
      <p:bldP spid="21" grpId="0"/>
      <p:bldP spid="22" grpId="0"/>
      <p:bldP spid="23" grpId="0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14023"/>
            <a:ext cx="4996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put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verbs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into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past </a:t>
            </a:r>
            <a:r>
              <a:rPr lang="cs-CZ" sz="2000" dirty="0" err="1" smtClean="0">
                <a:latin typeface="Arial Black" pitchFamily="34" charset="0"/>
              </a:rPr>
              <a:t>simple</a:t>
            </a:r>
            <a:r>
              <a:rPr lang="cs-CZ" sz="2000" dirty="0" smtClean="0">
                <a:latin typeface="Arial Black" pitchFamily="34" charset="0"/>
              </a:rPr>
              <a:t>: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114973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start</a:t>
            </a:r>
          </a:p>
          <a:p>
            <a:endParaRPr lang="cs-CZ" sz="2400" b="1" dirty="0" smtClean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finish</a:t>
            </a: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stop</a:t>
            </a: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study</a:t>
            </a: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live</a:t>
            </a:r>
          </a:p>
          <a:p>
            <a:endParaRPr lang="cs-CZ" sz="2400" dirty="0">
              <a:latin typeface="Arial Black" pitchFamily="34" charset="0"/>
            </a:endParaRPr>
          </a:p>
          <a:p>
            <a:r>
              <a:rPr lang="cs-CZ" sz="2400" dirty="0" err="1" smtClean="0">
                <a:latin typeface="Arial Black" pitchFamily="34" charset="0"/>
              </a:rPr>
              <a:t>travel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2311" y="1700806"/>
            <a:ext cx="1411861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started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74784" y="2471443"/>
            <a:ext cx="1518364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finished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66769" y="3240046"/>
            <a:ext cx="1534394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sto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pp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ed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82796" y="3932544"/>
            <a:ext cx="1431802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stud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ed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74784" y="4653136"/>
            <a:ext cx="979820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live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74784" y="5329563"/>
            <a:ext cx="1662699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trave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ll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ed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2" name="Pravá složená závorka 11"/>
          <p:cNvSpPr/>
          <p:nvPr/>
        </p:nvSpPr>
        <p:spPr>
          <a:xfrm>
            <a:off x="4037483" y="1705272"/>
            <a:ext cx="155448" cy="914400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1967441"/>
            <a:ext cx="3563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most </a:t>
            </a:r>
            <a:r>
              <a:rPr lang="cs-CZ" dirty="0" err="1" smtClean="0">
                <a:latin typeface="Arial Black" pitchFamily="34" charset="0"/>
              </a:rPr>
              <a:t>verbs</a:t>
            </a:r>
            <a:r>
              <a:rPr lang="cs-CZ" dirty="0" smtClean="0">
                <a:latin typeface="Arial Black" pitchFamily="34" charset="0"/>
              </a:rPr>
              <a:t> :většina sloves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37483" y="3131969"/>
            <a:ext cx="5106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verbs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a </a:t>
            </a:r>
            <a:r>
              <a:rPr lang="cs-CZ" dirty="0" err="1" smtClean="0">
                <a:latin typeface="Arial Black" pitchFamily="34" charset="0"/>
              </a:rPr>
              <a:t>short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wowel</a:t>
            </a:r>
            <a:r>
              <a:rPr lang="cs-CZ" dirty="0" smtClean="0">
                <a:latin typeface="Arial Black" pitchFamily="34" charset="0"/>
              </a:rPr>
              <a:t> and </a:t>
            </a:r>
            <a:r>
              <a:rPr lang="cs-CZ" dirty="0" err="1" smtClean="0">
                <a:latin typeface="Arial Black" pitchFamily="34" charset="0"/>
              </a:rPr>
              <a:t>one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consonant</a:t>
            </a:r>
            <a:r>
              <a:rPr lang="cs-CZ" dirty="0" smtClean="0">
                <a:latin typeface="Arial Black" pitchFamily="34" charset="0"/>
              </a:rPr>
              <a:t> :krátké jednoslabičné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37482" y="3911893"/>
            <a:ext cx="5106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verbs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ending</a:t>
            </a:r>
            <a:r>
              <a:rPr lang="cs-CZ" dirty="0" smtClean="0">
                <a:latin typeface="Arial Black" pitchFamily="34" charset="0"/>
              </a:rPr>
              <a:t> in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– y </a:t>
            </a:r>
            <a:r>
              <a:rPr lang="cs-CZ" dirty="0" smtClean="0">
                <a:latin typeface="Arial Black" pitchFamily="34" charset="0"/>
              </a:rPr>
              <a:t>(</a:t>
            </a:r>
            <a:r>
              <a:rPr lang="cs-CZ" dirty="0" err="1" smtClean="0">
                <a:latin typeface="Arial Black" pitchFamily="34" charset="0"/>
              </a:rPr>
              <a:t>after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consonant</a:t>
            </a:r>
            <a:r>
              <a:rPr lang="cs-CZ" dirty="0" smtClean="0">
                <a:latin typeface="Arial Black" pitchFamily="34" charset="0"/>
              </a:rPr>
              <a:t>): slovesa </a:t>
            </a:r>
            <a:r>
              <a:rPr lang="cs-CZ" dirty="0" smtClean="0">
                <a:latin typeface="Arial Black" pitchFamily="34" charset="0"/>
              </a:rPr>
              <a:t>končící na –y pře souhláskou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01163" y="4658458"/>
            <a:ext cx="5312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verbs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ending</a:t>
            </a:r>
            <a:r>
              <a:rPr lang="cs-CZ" dirty="0" smtClean="0">
                <a:latin typeface="Arial Black" pitchFamily="34" charset="0"/>
              </a:rPr>
              <a:t> in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– e:</a:t>
            </a:r>
            <a:r>
              <a:rPr lang="cs-CZ" dirty="0" smtClean="0">
                <a:latin typeface="Arial Black" pitchFamily="34" charset="0"/>
              </a:rPr>
              <a:t> slovesa končící na -e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78643" y="515444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>
                <a:latin typeface="Arial Black" pitchFamily="34" charset="0"/>
              </a:rPr>
              <a:t>verbs</a:t>
            </a:r>
            <a:r>
              <a:rPr lang="cs-CZ" dirty="0">
                <a:latin typeface="Arial Black" pitchFamily="34" charset="0"/>
              </a:rPr>
              <a:t> </a:t>
            </a:r>
            <a:r>
              <a:rPr lang="cs-CZ" dirty="0" err="1">
                <a:latin typeface="Arial Black" pitchFamily="34" charset="0"/>
              </a:rPr>
              <a:t>ending</a:t>
            </a:r>
            <a:r>
              <a:rPr lang="cs-CZ" dirty="0">
                <a:latin typeface="Arial Black" pitchFamily="34" charset="0"/>
              </a:rPr>
              <a:t> in </a:t>
            </a:r>
            <a:r>
              <a:rPr lang="cs-CZ" dirty="0">
                <a:solidFill>
                  <a:srgbClr val="FF0000"/>
                </a:solidFill>
                <a:latin typeface="Arial Black" pitchFamily="34" charset="0"/>
              </a:rPr>
              <a:t>–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l: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>
                <a:latin typeface="Arial Black" pitchFamily="34" charset="0"/>
              </a:rPr>
              <a:t>slovesa končící na </a:t>
            </a:r>
            <a:r>
              <a:rPr lang="cs-CZ" dirty="0" smtClean="0">
                <a:latin typeface="Arial Black" pitchFamily="34" charset="0"/>
              </a:rPr>
              <a:t>-l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720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764704"/>
            <a:ext cx="6037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Rewrite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sentences</a:t>
            </a:r>
            <a:r>
              <a:rPr lang="cs-CZ" sz="2000" dirty="0" smtClean="0">
                <a:latin typeface="Arial Black" pitchFamily="34" charset="0"/>
              </a:rPr>
              <a:t> in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past </a:t>
            </a:r>
            <a:r>
              <a:rPr lang="cs-CZ" sz="2000" dirty="0" err="1" smtClean="0">
                <a:latin typeface="Arial Black" pitchFamily="34" charset="0"/>
              </a:rPr>
              <a:t>simple</a:t>
            </a:r>
            <a:r>
              <a:rPr lang="cs-CZ" sz="2000" dirty="0" smtClean="0">
                <a:latin typeface="Arial Black" pitchFamily="34" charset="0"/>
              </a:rPr>
              <a:t>: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2798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I </a:t>
            </a:r>
            <a:r>
              <a:rPr lang="cs-CZ" sz="2000" dirty="0" err="1" smtClean="0">
                <a:latin typeface="Arial Black" pitchFamily="34" charset="0"/>
              </a:rPr>
              <a:t>work</a:t>
            </a:r>
            <a:r>
              <a:rPr lang="cs-CZ" sz="2000" dirty="0" smtClean="0">
                <a:latin typeface="Arial Black" pitchFamily="34" charset="0"/>
              </a:rPr>
              <a:t> (</a:t>
            </a:r>
            <a:r>
              <a:rPr lang="cs-CZ" sz="2000" dirty="0" err="1" smtClean="0">
                <a:latin typeface="Arial Black" pitchFamily="34" charset="0"/>
              </a:rPr>
              <a:t>every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day</a:t>
            </a:r>
            <a:r>
              <a:rPr lang="cs-CZ" sz="2000" dirty="0" smtClean="0">
                <a:latin typeface="Arial Black" pitchFamily="34" charset="0"/>
              </a:rPr>
              <a:t>).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803203"/>
            <a:ext cx="4151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He </a:t>
            </a:r>
            <a:r>
              <a:rPr lang="cs-CZ" sz="2000" dirty="0" err="1" smtClean="0">
                <a:latin typeface="Arial Black" pitchFamily="34" charset="0"/>
              </a:rPr>
              <a:t>plays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football</a:t>
            </a:r>
            <a:r>
              <a:rPr lang="cs-CZ" sz="2000" dirty="0" smtClean="0">
                <a:latin typeface="Arial Black" pitchFamily="34" charset="0"/>
              </a:rPr>
              <a:t> in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park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126626"/>
            <a:ext cx="26562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I </a:t>
            </a:r>
            <a:r>
              <a:rPr lang="cs-CZ" sz="2000" dirty="0" err="1" smtClean="0">
                <a:latin typeface="Arial Black" pitchFamily="34" charset="0"/>
              </a:rPr>
              <a:t>swim</a:t>
            </a:r>
            <a:r>
              <a:rPr lang="cs-CZ" sz="2000" dirty="0" smtClean="0">
                <a:latin typeface="Arial Black" pitchFamily="34" charset="0"/>
              </a:rPr>
              <a:t> in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sea</a:t>
            </a:r>
            <a:r>
              <a:rPr lang="cs-CZ" sz="2000" dirty="0" smtClean="0">
                <a:latin typeface="Arial Black" pitchFamily="34" charset="0"/>
              </a:rPr>
              <a:t>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517232"/>
            <a:ext cx="43436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They</a:t>
            </a:r>
            <a:r>
              <a:rPr lang="cs-CZ" sz="2000" dirty="0" smtClean="0">
                <a:latin typeface="Arial Black" pitchFamily="34" charset="0"/>
              </a:rPr>
              <a:t> go to </a:t>
            </a:r>
            <a:r>
              <a:rPr lang="cs-CZ" sz="2000" dirty="0" err="1" smtClean="0">
                <a:latin typeface="Arial Black" pitchFamily="34" charset="0"/>
              </a:rPr>
              <a:t>school</a:t>
            </a:r>
            <a:r>
              <a:rPr lang="cs-CZ" sz="2000" dirty="0" smtClean="0">
                <a:latin typeface="Arial Black" pitchFamily="34" charset="0"/>
              </a:rPr>
              <a:t> on </a:t>
            </a:r>
            <a:r>
              <a:rPr lang="cs-CZ" sz="2000" dirty="0" err="1" smtClean="0">
                <a:latin typeface="Arial Black" pitchFamily="34" charset="0"/>
              </a:rPr>
              <a:t>Monday</a:t>
            </a:r>
            <a:r>
              <a:rPr lang="cs-CZ" sz="2000" dirty="0" smtClean="0">
                <a:latin typeface="Arial Black" pitchFamily="34" charset="0"/>
              </a:rPr>
              <a:t>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181310"/>
            <a:ext cx="29391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I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worked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yesterday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1465" y="3403367"/>
            <a:ext cx="62605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He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played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football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in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park.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653136"/>
            <a:ext cx="27399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I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swam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in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sea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6165304"/>
            <a:ext cx="46966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They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to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school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on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Monday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26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95736" y="692696"/>
            <a:ext cx="4968552" cy="914400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Negatives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- zápor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83376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 Black" pitchFamily="34" charset="0"/>
              </a:rPr>
              <a:t>- ve všech osobách použijeme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 Black" pitchFamily="34" charset="0"/>
              </a:rPr>
              <a:t>  pomocné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not =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didn´t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infinitiv slovesa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573016"/>
            <a:ext cx="546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work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yesterday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319477"/>
            <a:ext cx="79675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play </a:t>
            </a:r>
            <a:r>
              <a:rPr lang="cs-CZ" sz="3200" dirty="0" err="1" smtClean="0">
                <a:latin typeface="Arial Black" pitchFamily="34" charset="0"/>
              </a:rPr>
              <a:t>football</a:t>
            </a:r>
            <a:r>
              <a:rPr lang="cs-CZ" sz="3200" dirty="0" smtClean="0">
                <a:latin typeface="Arial Black" pitchFamily="34" charset="0"/>
              </a:rPr>
              <a:t> in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park.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5572" y="5648646"/>
            <a:ext cx="8246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They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go </a:t>
            </a:r>
            <a:r>
              <a:rPr lang="cs-CZ" sz="3200" dirty="0" smtClean="0">
                <a:latin typeface="Arial Black" pitchFamily="34" charset="0"/>
              </a:rPr>
              <a:t>to </a:t>
            </a:r>
            <a:r>
              <a:rPr lang="cs-CZ" sz="3200" dirty="0" err="1" smtClean="0">
                <a:latin typeface="Arial Black" pitchFamily="34" charset="0"/>
              </a:rPr>
              <a:t>school</a:t>
            </a:r>
            <a:r>
              <a:rPr lang="cs-CZ" sz="3200" dirty="0" smtClean="0">
                <a:latin typeface="Arial Black" pitchFamily="34" charset="0"/>
              </a:rPr>
              <a:t> on </a:t>
            </a:r>
            <a:r>
              <a:rPr lang="cs-CZ" sz="3200" dirty="0" err="1" smtClean="0">
                <a:latin typeface="Arial Black" pitchFamily="34" charset="0"/>
              </a:rPr>
              <a:t>Monday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0223" y="5008819"/>
            <a:ext cx="6225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swim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in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sea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1085" y="1937122"/>
            <a:ext cx="8685012" cy="12926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67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79712" y="692696"/>
            <a:ext cx="4968552" cy="914400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Questions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- otázky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749" y="2047884"/>
            <a:ext cx="885864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pomocné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vložíme před podmět,</a:t>
            </a:r>
          </a:p>
          <a:p>
            <a:r>
              <a:rPr lang="cs-CZ" sz="3200" dirty="0" smtClean="0">
                <a:latin typeface="Arial Black" pitchFamily="34" charset="0"/>
              </a:rPr>
              <a:t>  plnovýznamové sloveso je v infinitivu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9748" y="1794405"/>
            <a:ext cx="8632731" cy="15841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62" y="3573016"/>
            <a:ext cx="59775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>
                <a:solidFill>
                  <a:srgbClr val="FF0000"/>
                </a:solidFill>
                <a:latin typeface="Arial Black" pitchFamily="34" charset="0"/>
              </a:rPr>
              <a:t>work</a:t>
            </a:r>
            <a:r>
              <a:rPr lang="cs-CZ" sz="32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yesterday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319477"/>
            <a:ext cx="7465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he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play </a:t>
            </a:r>
            <a:r>
              <a:rPr lang="cs-CZ" sz="3200" dirty="0" err="1" smtClean="0">
                <a:latin typeface="Arial Black" pitchFamily="34" charset="0"/>
              </a:rPr>
              <a:t>football</a:t>
            </a:r>
            <a:r>
              <a:rPr lang="cs-CZ" sz="3200" dirty="0" smtClean="0">
                <a:latin typeface="Arial Black" pitchFamily="34" charset="0"/>
              </a:rPr>
              <a:t> in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park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0223" y="5008819"/>
            <a:ext cx="5886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swim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in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sea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572" y="5648646"/>
            <a:ext cx="7862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go </a:t>
            </a:r>
            <a:r>
              <a:rPr lang="cs-CZ" sz="3200" dirty="0" smtClean="0">
                <a:latin typeface="Arial Black" pitchFamily="34" charset="0"/>
              </a:rPr>
              <a:t>to </a:t>
            </a:r>
            <a:r>
              <a:rPr lang="cs-CZ" sz="3200" dirty="0" err="1" smtClean="0">
                <a:latin typeface="Arial Black" pitchFamily="34" charset="0"/>
              </a:rPr>
              <a:t>school</a:t>
            </a:r>
            <a:r>
              <a:rPr lang="cs-CZ" sz="3200" dirty="0" smtClean="0">
                <a:latin typeface="Arial Black" pitchFamily="34" charset="0"/>
              </a:rPr>
              <a:t> on </a:t>
            </a:r>
            <a:r>
              <a:rPr lang="cs-CZ" sz="3200" dirty="0" err="1" smtClean="0">
                <a:latin typeface="Arial Black" pitchFamily="34" charset="0"/>
              </a:rPr>
              <a:t>Monday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703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115616" y="692696"/>
            <a:ext cx="7344816" cy="914400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Short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answer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– krátké odpovědi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971600" y="299521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I </a:t>
            </a:r>
            <a:r>
              <a:rPr lang="cs-CZ" sz="2400" dirty="0" err="1" smtClean="0">
                <a:latin typeface="Arial Black" pitchFamily="34" charset="0"/>
              </a:rPr>
              <a:t>did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49408" y="2995211"/>
            <a:ext cx="2130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No, I </a:t>
            </a:r>
            <a:r>
              <a:rPr lang="cs-CZ" sz="2400" dirty="0" err="1" smtClean="0">
                <a:latin typeface="Arial Black" pitchFamily="34" charset="0"/>
              </a:rPr>
              <a:t>didn´t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03648" y="2042749"/>
            <a:ext cx="61206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>
                <a:solidFill>
                  <a:srgbClr val="FF0000"/>
                </a:solidFill>
                <a:latin typeface="Arial Black" pitchFamily="34" charset="0"/>
              </a:rPr>
              <a:t>work</a:t>
            </a:r>
            <a:r>
              <a:rPr lang="cs-CZ" sz="32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yesterday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8775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941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539552" y="1247278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MURPHY, R. </a:t>
            </a:r>
            <a:r>
              <a:rPr lang="cs-CZ" dirty="0" err="1"/>
              <a:t>Essential</a:t>
            </a:r>
            <a:r>
              <a:rPr lang="cs-CZ" dirty="0"/>
              <a:t>  </a:t>
            </a:r>
            <a:r>
              <a:rPr lang="cs-CZ" dirty="0" err="1"/>
              <a:t>Grammar</a:t>
            </a:r>
            <a:r>
              <a:rPr lang="cs-CZ" dirty="0"/>
              <a:t> In Use. 2. vydání. Cambridge: University </a:t>
            </a:r>
            <a:r>
              <a:rPr lang="cs-CZ" dirty="0" err="1"/>
              <a:t>Press</a:t>
            </a:r>
            <a:r>
              <a:rPr lang="cs-CZ" dirty="0"/>
              <a:t> 1997.</a:t>
            </a:r>
          </a:p>
          <a:p>
            <a:r>
              <a:rPr lang="cs-CZ" dirty="0"/>
              <a:t>ISBN 521 55928 6, s. </a:t>
            </a:r>
            <a:r>
              <a:rPr lang="cs-CZ" dirty="0" smtClean="0"/>
              <a:t>244- 245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97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198</TotalTime>
  <Words>579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Špendlík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18</cp:revision>
  <dcterms:created xsi:type="dcterms:W3CDTF">2012-07-27T10:54:07Z</dcterms:created>
  <dcterms:modified xsi:type="dcterms:W3CDTF">2013-02-05T20:10:10Z</dcterms:modified>
</cp:coreProperties>
</file>