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7" r:id="rId4"/>
    <p:sldId id="257" r:id="rId5"/>
    <p:sldId id="258" r:id="rId6"/>
    <p:sldId id="261" r:id="rId7"/>
    <p:sldId id="263" r:id="rId8"/>
    <p:sldId id="264" r:id="rId9"/>
    <p:sldId id="265" r:id="rId10"/>
    <p:sldId id="266" r:id="rId11"/>
    <p:sldId id="268" r:id="rId12"/>
    <p:sldId id="270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48280-B945-48D6-979D-615C29DC880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67250-49C4-4CC9-8D77-F006CD22C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66D31-B3E0-47E3-AD2E-97DEEE8E806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27528-59DE-4022-9C5B-0C9DA6F15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2F08D-3E27-4911-A25B-C94581E962F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3AEA0-A158-420B-A9C2-917B54965D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7C689-FE98-4B48-8389-566BDCBD6B1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BE36F-A4B1-4E56-B8E0-646602BF8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8B83E-A352-4440-B59B-F5CCC40BC99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AAB3F-078C-4BAC-A736-FF3EF1F07E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AA8F8-486B-45E9-BA9B-CC0E342F45F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A0913-BCEF-4D77-A73A-E55A6E043C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CADF-497C-4C28-9911-8FB1F08EA58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AD0B-0018-45D3-B91B-82CF641384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A1B59-51DA-4282-9938-A67184AFB65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B9CA2-C91D-48D8-BA56-5109636D6E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886E6-469E-40F6-AE9B-36E749C0D68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8C66E-1023-45F6-A843-DFC30227B3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11B8F-6413-41BA-806F-4A787F6D40B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F4C28-82E3-4D3A-B0E4-E0E0D4EF6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07007-64F5-4F9F-866D-5F1ECE3DCA6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9BAC2-CFF4-4D7D-91F7-71D537AD8D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44F642-4A63-4C99-82D5-3AF0D8C0461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6E349B1-C876-4936-86C4-CBFD94FC5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lju%C4%8Devskaja_za_v%C3%BDchodu_slunce.jpg" TargetMode="External"/><Relationship Id="rId2" Type="http://schemas.openxmlformats.org/officeDocument/2006/relationships/hyperlink" Target="http://cs.wikipedia.org/wiki/Soubor:Location-Asia-UNsubregions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-96838" y="0"/>
          <a:ext cx="9240838" cy="6929438"/>
        </p:xfrm>
        <a:graphic>
          <a:graphicData uri="http://schemas.openxmlformats.org/presentationml/2006/ole">
            <p:oleObj spid="_x0000_s1030" name="Prezentace" r:id="rId3" imgW="3720033" imgH="2789041" progId="">
              <p:embed/>
            </p:oleObj>
          </a:graphicData>
        </a:graphic>
      </p:graphicFrame>
    </p:spTree>
  </p:cSld>
  <p:clrMapOvr>
    <a:masterClrMapping/>
  </p:clrMapOvr>
  <p:transition spd="slow" advTm="3028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0" y="58738"/>
            <a:ext cx="9144000" cy="558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ANOTACE</a:t>
            </a: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</a:t>
            </a:r>
            <a:r>
              <a:rPr lang="cs-CZ">
                <a:latin typeface="Calibri" pitchFamily="34" charset="0"/>
              </a:rPr>
              <a:t> U</a:t>
            </a:r>
            <a:r>
              <a:rPr lang="cs-CZ"/>
              <a:t>R</a:t>
            </a:r>
            <a:r>
              <a:rPr lang="cs-CZ">
                <a:latin typeface="Calibri" pitchFamily="34" charset="0"/>
              </a:rPr>
              <a:t>ČENA PRO ŽÁKY 7. ROČNÍKU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TÉMA:</a:t>
            </a:r>
            <a:r>
              <a:rPr lang="cs-CZ">
                <a:latin typeface="Calibri" pitchFamily="34" charset="0"/>
              </a:rPr>
              <a:t> JIHOVÝCHODNÍ EVROPA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UČEBNÍHO MATERIÁLU: </a:t>
            </a:r>
            <a:r>
              <a:rPr lang="cs-CZ">
                <a:latin typeface="Calibri" pitchFamily="34" charset="0"/>
              </a:rPr>
              <a:t> žáci se seznámí s oblastmi Asie, povrchem a vodstvem.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POMŮCKY:</a:t>
            </a:r>
            <a:r>
              <a:rPr lang="cs-CZ">
                <a:latin typeface="Calibri" pitchFamily="34" charset="0"/>
              </a:rPr>
              <a:t> školní atlas světa (s.56-57),  psací potřeby, sešit.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KLÍČOVÁ SLOVA</a:t>
            </a:r>
            <a:r>
              <a:rPr lang="cs-CZ">
                <a:latin typeface="Calibri" pitchFamily="34" charset="0"/>
              </a:rPr>
              <a:t>: Mount Everest, Ključevskaja, Mrtvé moře, Bajkal, Chang Jiang, Kalimantan,  Arabský poloostrov, Kaspické moře, Bajkal, Čína,  Rusko.  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F) PILOTÁŽ: </a:t>
            </a:r>
            <a:r>
              <a:rPr lang="cs-CZ">
                <a:latin typeface="Calibri" pitchFamily="34" charset="0"/>
              </a:rPr>
              <a:t>pomocí školního atlasu (s. 56-57) žáci vyhledávali a současně ukazovali prezentované pojmy na nástěnné mapě Asie . Nově získané informace si zapsali do sešitů.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1916832"/>
            <a:ext cx="4680519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+mn-lt"/>
                <a:cs typeface="+mn-cs"/>
              </a:rPr>
              <a:t>ASIE</a:t>
            </a:r>
            <a:endParaRPr lang="cs-CZ" sz="9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0" y="0"/>
            <a:ext cx="9144000" cy="629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ASIJSKÁ „NEJ“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Nejvyšší hora</a:t>
            </a:r>
            <a:r>
              <a:rPr lang="cs-CZ" sz="2400">
                <a:latin typeface="Calibri" pitchFamily="34" charset="0"/>
              </a:rPr>
              <a:t>: Mount Everest – 8850 m (Nepál, Čína, Himálaj) </a:t>
            </a:r>
          </a:p>
          <a:p>
            <a:r>
              <a:rPr lang="cs-CZ" sz="2400" b="1">
                <a:latin typeface="Calibri" pitchFamily="34" charset="0"/>
              </a:rPr>
              <a:t>Nejvyšší činná sopka</a:t>
            </a:r>
            <a:r>
              <a:rPr lang="cs-CZ" sz="2400">
                <a:latin typeface="Calibri" pitchFamily="34" charset="0"/>
              </a:rPr>
              <a:t>: Ključevskaja – 4750 m (Rusko, Kamčatka)</a:t>
            </a:r>
          </a:p>
          <a:p>
            <a:r>
              <a:rPr lang="cs-CZ" sz="2400" b="1">
                <a:latin typeface="Calibri" pitchFamily="34" charset="0"/>
              </a:rPr>
              <a:t>Nejnižší bod</a:t>
            </a:r>
            <a:r>
              <a:rPr lang="cs-CZ" sz="2400">
                <a:latin typeface="Calibri" pitchFamily="34" charset="0"/>
              </a:rPr>
              <a:t>: hladina Mrtvého moře (– 400 m )</a:t>
            </a:r>
          </a:p>
          <a:p>
            <a:r>
              <a:rPr lang="cs-CZ" sz="2400" b="1">
                <a:latin typeface="Calibri" pitchFamily="34" charset="0"/>
              </a:rPr>
              <a:t>Nejhlubší kryptodeprese</a:t>
            </a:r>
            <a:r>
              <a:rPr lang="cs-CZ" sz="2400">
                <a:latin typeface="Calibri" pitchFamily="34" charset="0"/>
              </a:rPr>
              <a:t>: Bajkal – dno −1186,5 m pod úrovní hladiny   oceánu (Rusko) je současně nejhlubším jezerem na světě</a:t>
            </a:r>
          </a:p>
          <a:p>
            <a:r>
              <a:rPr lang="cs-CZ" sz="2400" b="1">
                <a:latin typeface="Calibri" pitchFamily="34" charset="0"/>
              </a:rPr>
              <a:t>Nejdelší řeka</a:t>
            </a:r>
            <a:r>
              <a:rPr lang="cs-CZ" sz="2400">
                <a:latin typeface="Calibri" pitchFamily="34" charset="0"/>
              </a:rPr>
              <a:t>: Chang Jiang – 6379 km (Čína) je 3. nejdelší řeka světa   </a:t>
            </a:r>
            <a:r>
              <a:rPr lang="cs-CZ" sz="2400" b="1">
                <a:latin typeface="Calibri" pitchFamily="34" charset="0"/>
              </a:rPr>
              <a:t>Největší ostrov</a:t>
            </a:r>
            <a:r>
              <a:rPr lang="cs-CZ" sz="2400">
                <a:latin typeface="Calibri" pitchFamily="34" charset="0"/>
              </a:rPr>
              <a:t>: Kalimantan nebo také (Borneo) – 725 460 km² </a:t>
            </a:r>
            <a:r>
              <a:rPr lang="cs-CZ" sz="2400"/>
              <a:t>                    </a:t>
            </a:r>
            <a:r>
              <a:rPr lang="cs-CZ" sz="2400">
                <a:latin typeface="Calibri" pitchFamily="34" charset="0"/>
              </a:rPr>
              <a:t>(3. největší ostrov světa)</a:t>
            </a:r>
          </a:p>
          <a:p>
            <a:r>
              <a:rPr lang="cs-CZ" sz="2400" b="1">
                <a:latin typeface="Calibri" pitchFamily="34" charset="0"/>
              </a:rPr>
              <a:t>Největší poloostrov</a:t>
            </a:r>
            <a:r>
              <a:rPr lang="cs-CZ" sz="2400">
                <a:latin typeface="Calibri" pitchFamily="34" charset="0"/>
              </a:rPr>
              <a:t>: Arabský poloostrov – 2 780 000 km²</a:t>
            </a:r>
          </a:p>
          <a:p>
            <a:r>
              <a:rPr lang="cs-CZ" sz="2400" b="1">
                <a:latin typeface="Calibri" pitchFamily="34" charset="0"/>
              </a:rPr>
              <a:t>Největší jezero</a:t>
            </a:r>
            <a:r>
              <a:rPr lang="cs-CZ" sz="2400">
                <a:latin typeface="Calibri" pitchFamily="34" charset="0"/>
              </a:rPr>
              <a:t>: Kaspické moře – 371 000 km² (největší jezero na světě)</a:t>
            </a:r>
          </a:p>
          <a:p>
            <a:r>
              <a:rPr lang="cs-CZ" sz="2400" b="1">
                <a:latin typeface="Calibri" pitchFamily="34" charset="0"/>
              </a:rPr>
              <a:t>Nejhlubší jezero</a:t>
            </a:r>
            <a:r>
              <a:rPr lang="cs-CZ" sz="2400">
                <a:latin typeface="Calibri" pitchFamily="34" charset="0"/>
              </a:rPr>
              <a:t>: Bajkal – 1642 m (nejhlubší jezero na světě)</a:t>
            </a:r>
          </a:p>
          <a:p>
            <a:r>
              <a:rPr lang="cs-CZ" sz="2400" b="1">
                <a:latin typeface="Calibri" pitchFamily="34" charset="0"/>
              </a:rPr>
              <a:t>Nejlidnatější stát</a:t>
            </a:r>
            <a:r>
              <a:rPr lang="cs-CZ" sz="2400">
                <a:latin typeface="Calibri" pitchFamily="34" charset="0"/>
              </a:rPr>
              <a:t>: Čína – 1 348 083 800 obyvatel (nejlidnatější stát světa)</a:t>
            </a:r>
          </a:p>
          <a:p>
            <a:r>
              <a:rPr lang="cs-CZ" sz="2400" b="1">
                <a:latin typeface="Calibri" pitchFamily="34" charset="0"/>
              </a:rPr>
              <a:t>Největší stát</a:t>
            </a:r>
            <a:r>
              <a:rPr lang="cs-CZ" sz="2400">
                <a:latin typeface="Calibri" pitchFamily="34" charset="0"/>
              </a:rPr>
              <a:t>: Rusko – 13 200 000 km² (asijská část; celé Rusko je největší stát světa)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0"/>
            <a:ext cx="7561263" cy="591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0" y="5657850"/>
            <a:ext cx="8748713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   </a:t>
            </a:r>
            <a:r>
              <a:rPr lang="cs-CZ" sz="2800" b="1">
                <a:latin typeface="Calibri" pitchFamily="34" charset="0"/>
              </a:rPr>
              <a:t>Regiony Asie:   </a:t>
            </a:r>
          </a:p>
          <a:p>
            <a:r>
              <a:rPr lang="cs-CZ" sz="2400">
                <a:latin typeface="Calibri" pitchFamily="34" charset="0"/>
              </a:rPr>
              <a:t>  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Severní Asie      </a:t>
            </a:r>
            <a:r>
              <a:rPr lang="cs-CZ" sz="2400" b="1">
                <a:solidFill>
                  <a:srgbClr val="7030A0"/>
                </a:solidFill>
                <a:latin typeface="Calibri" pitchFamily="34" charset="0"/>
              </a:rPr>
              <a:t>Střední Asie      </a:t>
            </a:r>
            <a:r>
              <a:rPr lang="cs-CZ" sz="2400" b="1">
                <a:solidFill>
                  <a:srgbClr val="92D050"/>
                </a:solidFill>
                <a:latin typeface="Calibri" pitchFamily="34" charset="0"/>
              </a:rPr>
              <a:t>Jihozápadní Asie </a:t>
            </a:r>
            <a:r>
              <a:rPr lang="cs-CZ" sz="2400">
                <a:latin typeface="Calibri" pitchFamily="34" charset="0"/>
              </a:rPr>
              <a:t>     </a:t>
            </a:r>
          </a:p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                     Jižní Asie      </a:t>
            </a:r>
            <a:r>
              <a:rPr lang="cs-CZ" sz="2400" b="1">
                <a:solidFill>
                  <a:srgbClr val="FFFF00"/>
                </a:solidFill>
                <a:latin typeface="Calibri" pitchFamily="34" charset="0"/>
              </a:rPr>
              <a:t>Východní Asie      </a:t>
            </a:r>
            <a:r>
              <a:rPr lang="cs-CZ" sz="2400" b="1">
                <a:solidFill>
                  <a:srgbClr val="FFC000"/>
                </a:solidFill>
                <a:latin typeface="Calibri" pitchFamily="34" charset="0"/>
              </a:rPr>
              <a:t>Jihovýchodní Asie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59325" y="4763"/>
            <a:ext cx="43624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Obdélník 1"/>
          <p:cNvSpPr>
            <a:spLocks noChangeArrowheads="1"/>
          </p:cNvSpPr>
          <p:nvPr/>
        </p:nvSpPr>
        <p:spPr bwMode="auto">
          <a:xfrm>
            <a:off x="25400" y="0"/>
            <a:ext cx="4906963" cy="667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Mount Everest 8848m</a:t>
            </a:r>
          </a:p>
          <a:p>
            <a:r>
              <a:rPr lang="cs-CZ" sz="3600">
                <a:latin typeface="Calibri" pitchFamily="34" charset="0"/>
              </a:rPr>
              <a:t>(</a:t>
            </a:r>
            <a:r>
              <a:rPr lang="cs-CZ" sz="3200">
                <a:latin typeface="Calibri" pitchFamily="34" charset="0"/>
              </a:rPr>
              <a:t>nepálsky Sagarmátha, tibetsky Čomolungma),</a:t>
            </a:r>
          </a:p>
          <a:p>
            <a:r>
              <a:rPr lang="cs-CZ" sz="3200">
                <a:latin typeface="Calibri" pitchFamily="34" charset="0"/>
              </a:rPr>
              <a:t>je nejvyšší hora na Zemi. </a:t>
            </a:r>
          </a:p>
          <a:p>
            <a:r>
              <a:rPr lang="cs-CZ" sz="3200">
                <a:latin typeface="Calibri" pitchFamily="34" charset="0"/>
              </a:rPr>
              <a:t>Jde o jednu ze 14 osmitisícovek.</a:t>
            </a:r>
          </a:p>
          <a:p>
            <a:r>
              <a:rPr lang="cs-CZ" sz="3200">
                <a:latin typeface="Calibri" pitchFamily="34" charset="0"/>
              </a:rPr>
              <a:t>Mount Everest vznikl spolu se zbytkem Himalájí kolizí indické a euroasijské konti-nentální desky.</a:t>
            </a:r>
          </a:p>
          <a:p>
            <a:r>
              <a:rPr lang="cs-CZ" sz="3200">
                <a:latin typeface="Calibri" pitchFamily="34" charset="0"/>
              </a:rPr>
              <a:t>Hora je pojmenována po britském geodetovi George Everestovi.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6288" y="11430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8" y="0"/>
            <a:ext cx="91440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Ključevskaja</a:t>
            </a:r>
            <a:r>
              <a:rPr lang="cs-CZ" dirty="0" smtClean="0"/>
              <a:t> </a:t>
            </a:r>
            <a:r>
              <a:rPr lang="az-Cyrl-AZ" dirty="0" smtClean="0"/>
              <a:t> </a:t>
            </a:r>
            <a:r>
              <a:rPr lang="cs-CZ" dirty="0" smtClean="0"/>
              <a:t>je se svými 4750 m nejvyšší horou na kamčatském poloostrově.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819275"/>
            <a:ext cx="7620000" cy="503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Rectangle 3"/>
          <p:cNvSpPr>
            <a:spLocks noChangeArrowheads="1"/>
          </p:cNvSpPr>
          <p:nvPr/>
        </p:nvSpPr>
        <p:spPr bwMode="auto">
          <a:xfrm>
            <a:off x="-26988" y="193675"/>
            <a:ext cx="9144001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/>
              <a:t>Mrtvé moře</a:t>
            </a:r>
            <a:r>
              <a:rPr lang="cs-CZ" sz="2800"/>
              <a:t> </a:t>
            </a:r>
            <a:r>
              <a:rPr lang="en-US" sz="2800"/>
              <a:t> bezodtoké slané jezero, které se rozkládá mezi Izraelem a Západním břehem Jordánu</a:t>
            </a:r>
            <a:r>
              <a:rPr lang="cs-CZ" sz="2800"/>
              <a:t>. </a:t>
            </a:r>
            <a:r>
              <a:rPr lang="en-US" sz="2800"/>
              <a:t> Nachází se 420 metrů pod </a:t>
            </a:r>
            <a:r>
              <a:rPr lang="cs-CZ" sz="2800"/>
              <a:t>h</a:t>
            </a:r>
            <a:r>
              <a:rPr lang="en-US" sz="2800"/>
              <a:t>ladino</a:t>
            </a:r>
            <a:r>
              <a:rPr lang="cs-CZ" sz="2800"/>
              <a:t>u</a:t>
            </a:r>
            <a:r>
              <a:rPr lang="en-US" sz="2800"/>
              <a:t> světového oceánu</a:t>
            </a:r>
            <a:r>
              <a:rPr lang="cs-CZ" sz="2800"/>
              <a:t>.</a:t>
            </a: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9138" y="1758950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Obdélník 1"/>
          <p:cNvSpPr>
            <a:spLocks noChangeArrowheads="1"/>
          </p:cNvSpPr>
          <p:nvPr/>
        </p:nvSpPr>
        <p:spPr bwMode="auto">
          <a:xfrm>
            <a:off x="468313" y="188913"/>
            <a:ext cx="867568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Bajkal </a:t>
            </a:r>
            <a:r>
              <a:rPr lang="cs-CZ" sz="2400">
                <a:latin typeface="Calibri" pitchFamily="34" charset="0"/>
              </a:rPr>
              <a:t>je tvořen hlubokou příkopovou propadlinou na rozhraní dvou tektonických desek (eurasijské a amurské).</a:t>
            </a:r>
          </a:p>
          <a:p>
            <a:r>
              <a:rPr lang="cs-CZ" sz="2400">
                <a:latin typeface="Calibri" pitchFamily="34" charset="0"/>
              </a:rPr>
              <a:t>Má rozlohu 31 500 km². Je 636 km dlouhé a šířka se pohybuje v rozmezí od 27 do 79,4 km. Průměrnou hloubku má 730  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6763" y="3441700"/>
            <a:ext cx="7610475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Obdélník 1"/>
          <p:cNvSpPr>
            <a:spLocks noChangeArrowheads="1"/>
          </p:cNvSpPr>
          <p:nvPr/>
        </p:nvSpPr>
        <p:spPr bwMode="auto">
          <a:xfrm>
            <a:off x="179388" y="115888"/>
            <a:ext cx="8785225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u="sng">
                <a:latin typeface="Calibri" pitchFamily="34" charset="0"/>
              </a:rPr>
              <a:t>Jang-c'-ťiang  tzv. Modrá řeka.</a:t>
            </a:r>
          </a:p>
          <a:p>
            <a:r>
              <a:rPr lang="cs-CZ" sz="3200">
                <a:latin typeface="Calibri" pitchFamily="34" charset="0"/>
              </a:rPr>
              <a:t>Svou délkou 6300 km je nejdelší řekou celého eura-sijského kontinentu. V celosvětovém měřítku je třetí nejdelší. </a:t>
            </a:r>
          </a:p>
          <a:p>
            <a:r>
              <a:rPr lang="cs-CZ" sz="3200">
                <a:latin typeface="Calibri" pitchFamily="34" charset="0"/>
              </a:rPr>
              <a:t>První zákruta v provincii Jün-nan, kde se řeka otáčí téměř o 180 stupňů.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713"/>
            <a:ext cx="9144000" cy="3970337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+mn-lt"/>
                <a:cs typeface="+mn-cs"/>
              </a:rPr>
              <a:t>PRACOVNÍ LIST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600" b="1" dirty="0">
                <a:latin typeface="+mn-lt"/>
                <a:cs typeface="+mn-cs"/>
              </a:rPr>
              <a:t>Vyhledej ve školním atlase (s.56-57) prezentovaná </a:t>
            </a:r>
            <a:r>
              <a:rPr lang="cs-CZ" sz="3600" b="1" dirty="0">
                <a:latin typeface="+mn-lt"/>
                <a:cs typeface="+mn-cs"/>
              </a:rPr>
              <a:t>místa a </a:t>
            </a:r>
            <a:r>
              <a:rPr lang="cs-CZ" sz="3600" b="1" dirty="0">
                <a:latin typeface="+mn-lt"/>
                <a:cs typeface="+mn-cs"/>
              </a:rPr>
              <a:t>vyznač </a:t>
            </a:r>
            <a:r>
              <a:rPr lang="cs-CZ" sz="3600" b="1" dirty="0">
                <a:latin typeface="+mn-lt"/>
                <a:cs typeface="+mn-cs"/>
              </a:rPr>
              <a:t>do slepé mapy</a:t>
            </a:r>
            <a:r>
              <a:rPr lang="cs-CZ" sz="3600" b="1" dirty="0">
                <a:latin typeface="+mn-lt"/>
                <a:cs typeface="+mn-cs"/>
              </a:rPr>
              <a:t>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3600" b="1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600" b="1" dirty="0">
                <a:latin typeface="+mn-lt"/>
                <a:cs typeface="+mn-cs"/>
              </a:rPr>
              <a:t>U prezentovaných míst urči zeměpisnou polohu.</a:t>
            </a:r>
            <a:endParaRPr lang="cs-CZ" sz="3600" b="1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06887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MOUNT EVEREST 28°s.š., 87°v.d.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KLJUČEVSKAJA 56°s.š., 161°v.d.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MRTVÉ MOŘE 31°s.š., 35°v.d.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BAJKAL 58°s.š.,108°v.d.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729456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	</a:t>
            </a:r>
            <a:r>
              <a:rPr lang="cs-CZ" b="1" dirty="0">
                <a:latin typeface="+mn-lt"/>
                <a:cs typeface="+mn-cs"/>
              </a:rPr>
              <a:t>Zdroj informací: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</a:t>
            </a:r>
            <a:r>
              <a:rPr lang="cs-CZ" dirty="0" err="1">
                <a:latin typeface="+mn-lt"/>
                <a:cs typeface="+mn-cs"/>
              </a:rPr>
              <a:t>Wsiegmund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13. 4. 2011, 02:54[cit. 2013-01-22]. </a:t>
            </a:r>
            <a:r>
              <a:rPr lang="cs-CZ" dirty="0" err="1">
                <a:latin typeface="+mn-lt"/>
                <a:cs typeface="+mn-cs"/>
              </a:rPr>
              <a:t>Soubor:Location-Asia-UNsubregions.png.Dostupné</a:t>
            </a:r>
            <a:r>
              <a:rPr lang="cs-CZ" dirty="0">
                <a:latin typeface="+mn-lt"/>
                <a:cs typeface="+mn-cs"/>
              </a:rPr>
              <a:t> 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 </a:t>
            </a:r>
            <a:r>
              <a:rPr lang="cs-CZ" dirty="0">
                <a:latin typeface="+mn-lt"/>
                <a:cs typeface="+mn-cs"/>
                <a:hlinkClick r:id="rId2"/>
              </a:rPr>
              <a:t>http://cs.wikipedia.org/wiki/</a:t>
            </a:r>
            <a:r>
              <a:rPr lang="cs-CZ" dirty="0" err="1">
                <a:latin typeface="+mn-lt"/>
                <a:cs typeface="+mn-cs"/>
                <a:hlinkClick r:id="rId2"/>
              </a:rPr>
              <a:t>Soubor:Location-Asia-UNsubregions.png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</a:t>
            </a:r>
            <a:r>
              <a:rPr lang="cs-CZ" dirty="0" err="1">
                <a:latin typeface="+mn-lt"/>
                <a:cs typeface="+mn-cs"/>
              </a:rPr>
              <a:t>JohnHill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8. 8. 2008, 23:34[cit. 2013-01-22]. </a:t>
            </a:r>
            <a:r>
              <a:rPr lang="cs-CZ" dirty="0" err="1">
                <a:latin typeface="+mn-lt"/>
                <a:cs typeface="+mn-cs"/>
              </a:rPr>
              <a:t>Soubor:Mount</a:t>
            </a:r>
            <a:r>
              <a:rPr lang="cs-CZ" dirty="0">
                <a:latin typeface="+mn-lt"/>
                <a:cs typeface="+mn-cs"/>
              </a:rPr>
              <a:t> Everest </a:t>
            </a:r>
            <a:r>
              <a:rPr lang="cs-CZ" dirty="0" err="1">
                <a:latin typeface="+mn-lt"/>
                <a:cs typeface="+mn-cs"/>
              </a:rPr>
              <a:t>from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Rombok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Gompa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 err="1">
                <a:latin typeface="+mn-lt"/>
                <a:cs typeface="+mn-cs"/>
              </a:rPr>
              <a:t>Tibet.jpg.Dostupné</a:t>
            </a:r>
            <a:r>
              <a:rPr lang="cs-CZ" dirty="0">
                <a:latin typeface="+mn-lt"/>
                <a:cs typeface="+mn-cs"/>
              </a:rPr>
              <a:t> 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&lt;http://cs.wikipedia.org/wiki/Soubor:Mount_Everest_from_Rombok_</a:t>
            </a:r>
            <a:r>
              <a:rPr lang="cs-CZ" dirty="0" err="1">
                <a:latin typeface="+mn-lt"/>
                <a:cs typeface="+mn-cs"/>
              </a:rPr>
              <a:t>Gompa</a:t>
            </a:r>
            <a:r>
              <a:rPr lang="cs-CZ" dirty="0">
                <a:latin typeface="+mn-lt"/>
                <a:cs typeface="+mn-cs"/>
              </a:rPr>
              <a:t>,_Tibet.jpg&gt;.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</a:t>
            </a:r>
            <a:r>
              <a:rPr lang="cs-CZ" dirty="0" err="1">
                <a:latin typeface="+mn-lt"/>
                <a:cs typeface="+mn-cs"/>
              </a:rPr>
              <a:t>uživatel,Timichal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3. 8. 2007, 13:57[cit. 2013-01-22]. </a:t>
            </a:r>
            <a:r>
              <a:rPr lang="cs-CZ" dirty="0" err="1">
                <a:latin typeface="+mn-lt"/>
                <a:cs typeface="+mn-cs"/>
              </a:rPr>
              <a:t>Soubor:Ključevskaja</a:t>
            </a:r>
            <a:r>
              <a:rPr lang="cs-CZ" dirty="0">
                <a:latin typeface="+mn-lt"/>
                <a:cs typeface="+mn-cs"/>
              </a:rPr>
              <a:t> za východu </a:t>
            </a:r>
            <a:r>
              <a:rPr lang="cs-CZ" dirty="0" err="1">
                <a:latin typeface="+mn-lt"/>
                <a:cs typeface="+mn-cs"/>
              </a:rPr>
              <a:t>slunce.jpg.Dostupné</a:t>
            </a:r>
            <a:r>
              <a:rPr lang="cs-CZ" dirty="0">
                <a:latin typeface="+mn-lt"/>
                <a:cs typeface="+mn-cs"/>
              </a:rPr>
              <a:t> 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 </a:t>
            </a:r>
            <a:r>
              <a:rPr lang="cs-CZ" dirty="0">
                <a:latin typeface="+mn-lt"/>
                <a:cs typeface="+mn-cs"/>
                <a:hlinkClick r:id="rId3"/>
              </a:rPr>
              <a:t>http://cs.wikipedia.org/wiki/Soubor:Klju%C4%8Devskaja_za_v%C3%BDchodu_slunce.jpg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</a:t>
            </a:r>
            <a:r>
              <a:rPr lang="cs-CZ" dirty="0" err="1">
                <a:latin typeface="+mn-lt"/>
                <a:cs typeface="+mn-cs"/>
              </a:rPr>
              <a:t>Grauesel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18. 6. 2005, 16:11[cit. 201-01-22]. </a:t>
            </a:r>
            <a:r>
              <a:rPr lang="cs-CZ" dirty="0" err="1">
                <a:latin typeface="+mn-lt"/>
                <a:cs typeface="+mn-cs"/>
              </a:rPr>
              <a:t>Soubor:Dead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Sea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Sunrise.jpg.Dostupné</a:t>
            </a:r>
            <a:r>
              <a:rPr lang="cs-CZ" dirty="0">
                <a:latin typeface="+mn-lt"/>
                <a:cs typeface="+mn-cs"/>
              </a:rPr>
              <a:t> 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&lt;http://cs.wikipedia.org/wiki/</a:t>
            </a:r>
            <a:r>
              <a:rPr lang="cs-CZ" dirty="0" err="1">
                <a:latin typeface="+mn-lt"/>
                <a:cs typeface="+mn-cs"/>
              </a:rPr>
              <a:t>Soubor:Dead_Sea_Sunrise.jpg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</a:t>
            </a:r>
            <a:r>
              <a:rPr lang="cs-CZ" dirty="0" err="1">
                <a:latin typeface="+mn-lt"/>
                <a:cs typeface="+mn-cs"/>
              </a:rPr>
              <a:t>Sansculotte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20. 7. 2005, 23:12[cit. 2013-01-22]. Soubor:-26 </a:t>
            </a:r>
            <a:r>
              <a:rPr lang="cs-CZ" dirty="0" err="1">
                <a:latin typeface="+mn-lt"/>
                <a:cs typeface="+mn-cs"/>
              </a:rPr>
              <a:t>swiatoinos.JPG.JPG.Dostupné</a:t>
            </a:r>
            <a:r>
              <a:rPr lang="cs-CZ" dirty="0">
                <a:latin typeface="+mn-lt"/>
                <a:cs typeface="+mn-cs"/>
              </a:rPr>
              <a:t> 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&lt;http://cs.wikipedia.org/wiki/Soubor:-26_swiatoinos.JPG.JPG&gt;.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</a:t>
            </a:r>
            <a:r>
              <a:rPr lang="cs-CZ" dirty="0" err="1">
                <a:latin typeface="+mn-lt"/>
                <a:cs typeface="+mn-cs"/>
              </a:rPr>
              <a:t>JialiangGao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1. 4. 2007, 08:44[cit. 2013-01-22]. Soubor:Cn1202-03.jpg.Dostupné 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&lt;http://cs.wikipedia.org/wiki/Soubor:Cn1202-03.jpg&gt;.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ŠKOLNÍ ATLAS SVĚTA. Vydala Kartografie Praha, a.s. 1998. ISBN 80-7011-582-3. Strana </a:t>
            </a:r>
            <a:r>
              <a:rPr lang="cs-CZ" dirty="0">
                <a:latin typeface="+mn-lt"/>
                <a:cs typeface="+mn-cs"/>
              </a:rPr>
              <a:t>56-57.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520</Words>
  <Application>Microsoft Office PowerPoint</Application>
  <PresentationFormat>On-screen Show (4:3)</PresentationFormat>
  <Paragraphs>54</Paragraphs>
  <Slides>13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Calibri</vt:lpstr>
      <vt:lpstr>Arial</vt:lpstr>
      <vt:lpstr>Motiv systému Office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Ključevskaja  je se svými 4750 m nejvyšší horou na kamčatském poloostrově.</vt:lpstr>
      <vt:lpstr>Snímek 8</vt:lpstr>
      <vt:lpstr>Snímek 9</vt:lpstr>
      <vt:lpstr>Snímek 10</vt:lpstr>
      <vt:lpstr>Snímek 11</vt:lpstr>
      <vt:lpstr>   ŘEŠENÍ  MOUNT EVEREST 28°s.š., 87°v.d. KLJUČEVSKAJA 56°s.š., 161°v.d. MRTVÉ MOŘE 31°s.š., 35°v.d. BAJKAL 58°s.š.,108°v.d.  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14</cp:revision>
  <dcterms:created xsi:type="dcterms:W3CDTF">2013-01-22T16:56:54Z</dcterms:created>
  <dcterms:modified xsi:type="dcterms:W3CDTF">2013-09-20T17:46:05Z</dcterms:modified>
</cp:coreProperties>
</file>