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61" r:id="rId15"/>
    <p:sldId id="266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06B7F-8774-417B-9F47-1534DCC49B1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2E6A5-F3D7-4678-A613-4BB545EC2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3ED73-F97D-425A-AA3E-C8EA93064FA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B64FE-7BD0-44AD-9283-B785E9FB5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D3C9B-7F63-4CB6-86C1-4D42CA12AE6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E85CA-3542-48BF-B49A-96E5F22C3B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4A63C-5875-4CA5-9BB9-086F49AA46A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AD924-75B7-405A-BC19-AB0923B73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71133-908C-407F-B0AC-12D127DCEC2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0AFF3-4630-47F0-A077-435CACD73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918A0-B874-4799-A265-9D21AFD9296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BE1DC-6B95-4820-BC47-FD6B501D8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2B6FA-2A1D-4353-BD6F-E892366D7B9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23E1B-3932-4D54-A4E8-63B72A784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283A5-65B2-447A-948A-645AF23F1C9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9123-18AA-4D42-8643-57973D720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117A2-4F73-4B3D-8591-84010D532D0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FE517-241F-48F0-A738-AB3A7AC521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DEB38-B634-40D2-95A7-187DDCEBE5C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D2969-E548-46CE-A00C-EEE15FCDD7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989E5-64AB-473B-B049-8E7BF4B9DD6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710D4-80CF-4060-8168-92C03A59A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9792C9-68C7-48FB-9807-1450C4A2554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ECB61C9-3721-4F01-83A4-FD17742A5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2055" name="Prezentace" r:id="rId3" imgW="3755304" imgH="2816445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ANOTACE :</a:t>
            </a: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 URČENA </a:t>
            </a:r>
            <a:r>
              <a:rPr lang="cs-CZ">
                <a:latin typeface="Calibri" pitchFamily="34" charset="0"/>
              </a:rPr>
              <a:t>pro žáky 9.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 : </a:t>
            </a:r>
            <a:r>
              <a:rPr lang="cs-CZ">
                <a:latin typeface="Calibri" pitchFamily="34" charset="0"/>
              </a:rPr>
              <a:t>JIHOČESKÝ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KRAJ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: </a:t>
            </a:r>
            <a:r>
              <a:rPr lang="cs-CZ">
                <a:latin typeface="Calibri" pitchFamily="34" charset="0"/>
              </a:rPr>
              <a:t>prohloubení znalostí o Jihočeském kraji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 : </a:t>
            </a:r>
            <a:r>
              <a:rPr lang="cs-CZ">
                <a:latin typeface="Calibri" pitchFamily="34" charset="0"/>
              </a:rPr>
              <a:t>školní atlas ČR, učebnice Zeměpis ČR,  pracovní, psací potřeby, sešit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 KLÍČOVÁ SLOVA : </a:t>
            </a:r>
            <a:r>
              <a:rPr lang="cs-CZ">
                <a:latin typeface="Calibri" pitchFamily="34" charset="0"/>
              </a:rPr>
              <a:t>názvy měst, historických památek a přírodních zajímavostí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při prezentaci žáci získali nové informace o Jihočeském kraji</a:t>
            </a:r>
            <a:r>
              <a:rPr lang="cs-CZ" b="1">
                <a:latin typeface="Calibri" pitchFamily="34" charset="0"/>
              </a:rPr>
              <a:t>. </a:t>
            </a:r>
            <a:r>
              <a:rPr lang="cs-CZ">
                <a:latin typeface="Calibri" pitchFamily="34" charset="0"/>
              </a:rPr>
              <a:t>Pomocí obrazového materiálu se seznámili se zajímavými místy a  historickými památkami kraje. Prezentovaná místa vyhledali ve školním atlase (s.46-47) a vyznačili do obrysu kraje(učebnice s.46). Nově získané informace si zapsali do sešitů.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/>
              <a:t>JIHOČESKÝ KRAJ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6288" y="1484313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4225" y="11287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363" y="444500"/>
            <a:ext cx="4211637" cy="720725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ČESKÉ BUDĚJOVICE</a:t>
            </a:r>
            <a:endParaRPr lang="cs-CZ" dirty="0"/>
          </a:p>
        </p:txBody>
      </p:sp>
      <p:sp>
        <p:nvSpPr>
          <p:cNvPr id="17411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0"/>
            <a:ext cx="3924300" cy="1128713"/>
          </a:xfrm>
        </p:spPr>
        <p:txBody>
          <a:bodyPr/>
          <a:lstStyle/>
          <a:p>
            <a:r>
              <a:rPr lang="cs-CZ" sz="4000" b="1" smtClean="0">
                <a:solidFill>
                  <a:schemeClr val="tx1"/>
                </a:solidFill>
              </a:rPr>
              <a:t>KRAJSKÉ MĚSTO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0413" y="11430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27112"/>
          </a:xfrm>
        </p:spPr>
        <p:txBody>
          <a:bodyPr/>
          <a:lstStyle/>
          <a:p>
            <a:r>
              <a:rPr lang="cs-CZ" b="1" smtClean="0"/>
              <a:t>ČESKÝ KRUMLOV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55733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59563" y="476250"/>
            <a:ext cx="2233612" cy="13620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Třeboň</a:t>
            </a:r>
            <a:endParaRPr lang="cs-CZ" dirty="0"/>
          </a:p>
        </p:txBody>
      </p:sp>
      <p:sp>
        <p:nvSpPr>
          <p:cNvPr id="19459" name="Zástupný symbol pro text 2"/>
          <p:cNvSpPr>
            <a:spLocks noGrp="1"/>
          </p:cNvSpPr>
          <p:nvPr>
            <p:ph type="body" idx="1"/>
          </p:nvPr>
        </p:nvSpPr>
        <p:spPr>
          <a:xfrm>
            <a:off x="250825" y="57150"/>
            <a:ext cx="4826000" cy="1068388"/>
          </a:xfrm>
        </p:spPr>
        <p:txBody>
          <a:bodyPr/>
          <a:lstStyle/>
          <a:p>
            <a:r>
              <a:rPr lang="cs-CZ" sz="3600" b="1" smtClean="0">
                <a:solidFill>
                  <a:schemeClr val="tx1"/>
                </a:solidFill>
              </a:rPr>
              <a:t>LÁZEŇSKÉ MĚSTEČKO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9150" y="1844675"/>
            <a:ext cx="7505700" cy="460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32138" y="620713"/>
            <a:ext cx="7772400" cy="13620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Hluboká nad Vltavou</a:t>
            </a:r>
            <a:endParaRPr lang="cs-CZ" dirty="0"/>
          </a:p>
        </p:txBody>
      </p:sp>
      <p:sp>
        <p:nvSpPr>
          <p:cNvPr id="20483" name="Zástupný symbol pro text 3"/>
          <p:cNvSpPr>
            <a:spLocks noGrp="1"/>
          </p:cNvSpPr>
          <p:nvPr>
            <p:ph type="body" idx="1"/>
          </p:nvPr>
        </p:nvSpPr>
        <p:spPr>
          <a:xfrm>
            <a:off x="971550" y="30163"/>
            <a:ext cx="2879725" cy="1238250"/>
          </a:xfrm>
        </p:spPr>
        <p:txBody>
          <a:bodyPr/>
          <a:lstStyle/>
          <a:p>
            <a:r>
              <a:rPr lang="cs-CZ" sz="4000" b="1" smtClean="0">
                <a:solidFill>
                  <a:schemeClr val="tx1"/>
                </a:solidFill>
              </a:rPr>
              <a:t>ZÁMEK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0525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b="1" smtClean="0"/>
              <a:t>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7875" y="1781175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275" y="1052513"/>
            <a:ext cx="1708150" cy="1146175"/>
          </a:xfrm>
        </p:spPr>
        <p:txBody>
          <a:bodyPr/>
          <a:lstStyle/>
          <a:p>
            <a:r>
              <a:rPr lang="cs-CZ" cap="none" smtClean="0"/>
              <a:t>PÍSEK </a:t>
            </a:r>
          </a:p>
        </p:txBody>
      </p:sp>
      <p:sp>
        <p:nvSpPr>
          <p:cNvPr id="22531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913" y="-6350"/>
            <a:ext cx="6440487" cy="987425"/>
          </a:xfrm>
        </p:spPr>
        <p:txBody>
          <a:bodyPr/>
          <a:lstStyle/>
          <a:p>
            <a:r>
              <a:rPr lang="cs-CZ" sz="4000" b="1" smtClean="0">
                <a:solidFill>
                  <a:schemeClr val="tx1"/>
                </a:solidFill>
              </a:rPr>
              <a:t>Nejstarší kamenný most v ČR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3588" y="11287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375" y="404813"/>
            <a:ext cx="4748213" cy="7239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JINDŘICHŮV HRADEC</a:t>
            </a:r>
            <a:endParaRPr lang="cs-CZ" dirty="0"/>
          </a:p>
        </p:txBody>
      </p:sp>
      <p:sp>
        <p:nvSpPr>
          <p:cNvPr id="23555" name="Zástupný symbol pro text 2"/>
          <p:cNvSpPr>
            <a:spLocks noGrp="1"/>
          </p:cNvSpPr>
          <p:nvPr>
            <p:ph type="body" idx="1"/>
          </p:nvPr>
        </p:nvSpPr>
        <p:spPr>
          <a:xfrm>
            <a:off x="763588" y="-1588"/>
            <a:ext cx="1863725" cy="1130301"/>
          </a:xfrm>
        </p:spPr>
        <p:txBody>
          <a:bodyPr/>
          <a:lstStyle/>
          <a:p>
            <a:r>
              <a:rPr lang="cs-CZ" sz="4000" b="1" smtClean="0">
                <a:solidFill>
                  <a:schemeClr val="tx1"/>
                </a:solidFill>
              </a:rPr>
              <a:t>ZÁMEK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9463" y="11366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48263" y="260350"/>
            <a:ext cx="3744912" cy="8763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ČERVENÁ LHOTA</a:t>
            </a:r>
            <a:endParaRPr lang="cs-CZ" dirty="0"/>
          </a:p>
        </p:txBody>
      </p:sp>
      <p:sp>
        <p:nvSpPr>
          <p:cNvPr id="24579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850" y="115888"/>
            <a:ext cx="3600450" cy="865187"/>
          </a:xfrm>
        </p:spPr>
        <p:txBody>
          <a:bodyPr/>
          <a:lstStyle/>
          <a:p>
            <a:r>
              <a:rPr lang="cs-CZ" sz="4000" b="1" smtClean="0">
                <a:solidFill>
                  <a:schemeClr val="tx1"/>
                </a:solidFill>
              </a:rPr>
              <a:t>ZÁMEK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112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820150" cy="3789363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u="sng" dirty="0" smtClean="0"/>
              <a:t>Česká Kanada  </a:t>
            </a:r>
            <a:r>
              <a:rPr lang="cs-CZ" b="1" dirty="0" smtClean="0"/>
              <a:t>území zhruba mezi městy Nová Bystřice a Slavonice a obcí Kunžak.</a:t>
            </a:r>
            <a:br>
              <a:rPr lang="cs-CZ" b="1" dirty="0" smtClean="0"/>
            </a:br>
            <a:r>
              <a:rPr lang="cs-CZ" b="1" dirty="0" smtClean="0"/>
              <a:t>Pro přírodní charakter krajiny, početné vodní hladiny, rozsáhlé lesní komplexy </a:t>
            </a:r>
            <a:br>
              <a:rPr lang="cs-CZ" b="1" dirty="0" smtClean="0"/>
            </a:br>
            <a:r>
              <a:rPr lang="cs-CZ" b="1" dirty="0" smtClean="0"/>
              <a:t>a sychravější podnebí nese tato krajina právě tento název.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125538"/>
            <a:ext cx="8964612" cy="5732462"/>
          </a:xfrm>
        </p:spPr>
        <p:txBody>
          <a:bodyPr>
            <a:normAutofit/>
          </a:bodyPr>
          <a:lstStyle/>
          <a:p>
            <a:pPr algn="l"/>
            <a:r>
              <a:rPr lang="cs-CZ" sz="3600" b="1" smtClean="0"/>
              <a:t>PRACOVNÍ LIST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1. PŘEKRESLI Z UČEBNICE (S.46)</a:t>
            </a:r>
            <a:r>
              <a:rPr lang="cs-CZ" sz="3600" smtClean="0">
                <a:latin typeface="Arial" charset="0"/>
              </a:rPr>
              <a:t> </a:t>
            </a:r>
            <a:r>
              <a:rPr lang="cs-CZ" sz="3600" smtClean="0"/>
              <a:t>OBRYS JIHOČESKÉHO KRAJE.</a:t>
            </a:r>
            <a:br>
              <a:rPr lang="cs-CZ" sz="3600" smtClean="0"/>
            </a:br>
            <a:r>
              <a:rPr lang="cs-CZ" sz="3600" smtClean="0"/>
              <a:t>2. DO OBRYSU KRAJE VYZNAČ PREZENTOVANÁ MÍSTA.</a:t>
            </a:r>
            <a:br>
              <a:rPr lang="cs-CZ" sz="3600" smtClean="0"/>
            </a:br>
            <a:r>
              <a:rPr lang="cs-CZ" sz="3600" smtClean="0"/>
              <a:t>3. POMOCÍ ŠKOLNÍHO ATLASU (S.</a:t>
            </a:r>
            <a:r>
              <a:rPr lang="cs-CZ" sz="3600" smtClean="0">
                <a:latin typeface="Arial" charset="0"/>
              </a:rPr>
              <a:t> </a:t>
            </a:r>
            <a:r>
              <a:rPr lang="cs-CZ" sz="3600" smtClean="0"/>
              <a:t>46-47)</a:t>
            </a:r>
            <a:br>
              <a:rPr lang="cs-CZ" sz="3600" smtClean="0"/>
            </a:br>
            <a:r>
              <a:rPr lang="cs-CZ" sz="3600" smtClean="0"/>
              <a:t>URČI ŘEKY, NA KTERÝCH LEŽÍ MĚSTA:</a:t>
            </a:r>
            <a:br>
              <a:rPr lang="cs-CZ" sz="3600" smtClean="0"/>
            </a:br>
            <a:r>
              <a:rPr lang="cs-CZ" sz="3600" smtClean="0"/>
              <a:t>TÁBOR</a:t>
            </a:r>
            <a:br>
              <a:rPr lang="cs-CZ" sz="3600" smtClean="0"/>
            </a:br>
            <a:r>
              <a:rPr lang="cs-CZ" sz="3600" smtClean="0"/>
              <a:t>PÍSEK</a:t>
            </a:r>
            <a:br>
              <a:rPr lang="cs-CZ" sz="3600" smtClean="0"/>
            </a:br>
            <a:r>
              <a:rPr lang="cs-CZ" sz="3600" smtClean="0"/>
              <a:t>JINDŘICHŮV HRADEC</a:t>
            </a:r>
            <a:br>
              <a:rPr lang="cs-CZ" sz="3600" smtClean="0"/>
            </a:br>
            <a:r>
              <a:rPr lang="cs-CZ" sz="3600" smtClean="0"/>
              <a:t>ČEKÝ KRUMLOV</a:t>
            </a: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1"/>
          <p:cNvSpPr>
            <a:spLocks noChangeArrowheads="1"/>
          </p:cNvSpPr>
          <p:nvPr/>
        </p:nvSpPr>
        <p:spPr bwMode="auto">
          <a:xfrm>
            <a:off x="0" y="0"/>
            <a:ext cx="9144000" cy="867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ZDROJ INFORMACÍ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-ZIVNER, Zirland.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22. 6. 2007, 15:12[cit. 2012-01-17]. Soubor:Flag of South Bohemian Region.svg. Dostupné z WWW: &lt;http://cs.wikipedia.org/wiki/Soubor:Flag_of_South_Bohemian_Region.svg&gt;.</a:t>
            </a:r>
          </a:p>
          <a:p>
            <a:r>
              <a:rPr lang="cs-CZ">
                <a:latin typeface="Calibri" pitchFamily="34" charset="0"/>
              </a:rPr>
              <a:t>-ZIVNER, Cheva.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15. 6. 2010, 08:25[cit. 2012-01-17]. </a:t>
            </a:r>
          </a:p>
          <a:p>
            <a:r>
              <a:rPr lang="cs-CZ">
                <a:latin typeface="Calibri" pitchFamily="34" charset="0"/>
              </a:rPr>
              <a:t>Soubor:České Budějovice - náměstí z Černé veže.jpg. Dostupné z WWW: &lt;http://cs.wikipedia.org/wiki/Soubor:%C4%8Cesk%C3%A9_Bud%C4%9Bjovice_-_n%C3%A1m%C4%9Bst%C3%AD_z_%C4%8Cern%C3%A9_ve%C5%BEe.jpg&gt;.</a:t>
            </a:r>
          </a:p>
          <a:p>
            <a:r>
              <a:rPr lang="cs-CZ">
                <a:latin typeface="Calibri" pitchFamily="34" charset="0"/>
              </a:rPr>
              <a:t>-ZIVNER,Ondrej.konicek.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4. 9. 2007, 16:46[cit. 2012-01-17]. Soubor:Ceskykrumlov.JPG.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&lt;http://cs.wikipedia.org/wiki/Soubor:Ceskykrumlov.JPG&gt;.</a:t>
            </a:r>
          </a:p>
          <a:p>
            <a:r>
              <a:rPr lang="cs-CZ">
                <a:latin typeface="Calibri" pitchFamily="34" charset="0"/>
              </a:rPr>
              <a:t>-ZIVNER,Tohma.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7. 11. 2007, 03:22[cit. 2012-01-17].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Soubor:Schloss Frauenberg.jpg.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&lt;http://cs.wikipedia.org/wiki/Soubor:Schloss_Frauenberg.jpg&gt;.</a:t>
            </a:r>
          </a:p>
          <a:p>
            <a:r>
              <a:rPr lang="cs-CZ">
                <a:latin typeface="Calibri" pitchFamily="34" charset="0"/>
              </a:rPr>
              <a:t> –ZIVNER,MattBorak.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3. 4. 2005, 19:13[cit. 2012-01-17]. Soubor:Tabor,Czech Republic.jpg.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&lt;http://cs.wikipedia.org/wiki/Soubor:Tabor,Czech_Republic.jpg&gt;.</a:t>
            </a:r>
          </a:p>
          <a:p>
            <a:r>
              <a:rPr lang="cs-CZ">
                <a:latin typeface="Calibri" pitchFamily="34" charset="0"/>
              </a:rPr>
              <a:t> –ZIVNER,Karelj.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8. 10. 2008, 19:25[cit. 2012-01-17]. Soubor:Tř náměstí 3.jpg.Dostupné z WWW: &lt;http://cs.wikipedia.org/wiki/Soubor:T%C5%99_n%C3%A1m%C4%9Bst%C3%AD_3.jpg&gt;.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Obdélník 1"/>
          <p:cNvSpPr>
            <a:spLocks noChangeArrowheads="1"/>
          </p:cNvSpPr>
          <p:nvPr/>
        </p:nvSpPr>
        <p:spPr bwMode="auto">
          <a:xfrm>
            <a:off x="0" y="0"/>
            <a:ext cx="9144000" cy="840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–ZIVNER,Chmee2.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6. 7. 2011, 22:34[cit. 2012-01-17]. Soubor:Stone Bridge in Pisek in 2011.JPG.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&lt;http://cs.wikipedia.org/wiki/Soubor:Stone_Bridge_in_Pisek_in_2011.JPG&gt;.</a:t>
            </a:r>
          </a:p>
          <a:p>
            <a:r>
              <a:rPr lang="cs-CZ">
                <a:latin typeface="Calibri" pitchFamily="34" charset="0"/>
              </a:rPr>
              <a:t>–ZIVNER,Šjů.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4. 9. 2006, 17:10[cit. 2012-01-17]. Soubor:Jindřichův Hradec-zámek.jpg.Dostupné z WWW: &lt;http://cs.wikipedia.org/wiki/Soubor:Jind%C5%99ich%C5%AFv_Hradec-z%C3%A1mek.jpg&gt;.</a:t>
            </a:r>
          </a:p>
          <a:p>
            <a:r>
              <a:rPr lang="cs-CZ">
                <a:latin typeface="Calibri" pitchFamily="34" charset="0"/>
              </a:rPr>
              <a:t>–ZIVNER, Flickr upload bot.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18. 5. 2008, 15:20[cit. 2012-01-17]. Soubor:Cervena Lhota, Czech Republic.jpg.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&lt;http://cs.wikipedia.org/wiki/Soubor:Cervena_Lhota,_Czech_Republic.jpg&gt;.</a:t>
            </a:r>
          </a:p>
          <a:p>
            <a:r>
              <a:rPr lang="cs-CZ">
                <a:latin typeface="Calibri" pitchFamily="34" charset="0"/>
              </a:rPr>
              <a:t>–ZIVNER,OrbertOrner.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22. 10. 2006, 20:01[cit. 2012-01-17]. Soubor:Lake in ceska canada.jpg.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&lt;http://cs.wikipedia.org/wiki/Soubor:Lake_in_ceska_canada.jpg&gt;.</a:t>
            </a:r>
          </a:p>
          <a:p>
            <a:r>
              <a:rPr lang="cs-CZ">
                <a:latin typeface="Calibri" pitchFamily="34" charset="0"/>
              </a:rPr>
              <a:t>–ZIVNER,OrbertOrner.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22. 10. 2006, 20:01[cit. 2012-01-17]. Soubor:Lake in ceska canada.jpg.</a:t>
            </a:r>
          </a:p>
          <a:p>
            <a:r>
              <a:rPr lang="cs-CZ">
                <a:latin typeface="Calibri" pitchFamily="34" charset="0"/>
              </a:rPr>
              <a:t>Dostupné z WWW: &lt;http://cs.wikipedia.org/wiki/Soubor:Lake_in_ceska_canada.jpg&gt;.</a:t>
            </a:r>
          </a:p>
          <a:p>
            <a:r>
              <a:rPr lang="cs-CZ">
                <a:latin typeface="Calibri" pitchFamily="34" charset="0"/>
              </a:rPr>
              <a:t>-Borecký D., Novák S., Chalupa p.  Zeměpis, Putování naší vlastí, 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Česká republika, učebnice II.díl. Nakladatelství  NOVÁ ŠKOLA, s. r. o.,  Bratislavská 23d, Brno,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2009. ISBN 80-7289-102-2. Strana 46.</a:t>
            </a:r>
          </a:p>
          <a:p>
            <a:r>
              <a:rPr lang="cs-CZ">
                <a:latin typeface="Calibri" pitchFamily="34" charset="0"/>
              </a:rPr>
              <a:t>-Školní atlas Česká republika a Evropa. SHOCart, spol. s.r.o., Zádveřice 48, Vizovice, 2009.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ISBN 978-80-7224-247-4. Strana 46-47.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427</Words>
  <Application>Microsoft Office PowerPoint</Application>
  <PresentationFormat>On-screen Show (4:3)</PresentationFormat>
  <Paragraphs>60</Paragraphs>
  <Slides>15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Motiv systému Office</vt:lpstr>
      <vt:lpstr>Prezentace</vt:lpstr>
      <vt:lpstr>Snímek 1</vt:lpstr>
      <vt:lpstr>Snímek 2</vt:lpstr>
      <vt:lpstr>JIHOČESKÝ KRAJ</vt:lpstr>
      <vt:lpstr>ČESKÉ BUDĚJOVICE</vt:lpstr>
      <vt:lpstr>ČESKÝ KRUMLOV</vt:lpstr>
      <vt:lpstr>TŘEBOŇ</vt:lpstr>
      <vt:lpstr>HLUBOKÁ NAD VLTAVOU</vt:lpstr>
      <vt:lpstr>TÁBOR</vt:lpstr>
      <vt:lpstr>PÍSEK </vt:lpstr>
      <vt:lpstr>JINDŘICHŮV HRADEC</vt:lpstr>
      <vt:lpstr>ČERVENÁ LHOTA</vt:lpstr>
      <vt:lpstr>Česká Kanada  území zhruba mezi městy Nová Bystřice a Slavonice a obcí Kunžak. Pro přírodní charakter krajiny, početné vodní hladiny, rozsáhlé lesní komplexy  a sychravější podnebí nese tato krajina právě tento název.</vt:lpstr>
      <vt:lpstr>PRACOVNÍ LIST  1. PŘEKRESLI Z UČEBNICE (S.46) OBRYS JIHOČESKÉHO KRAJE. 2. DO OBRYSU KRAJE VYZNAČ PREZENTOVANÁ MÍSTA. 3. POMOCÍ ŠKOLNÍHO ATLASU (S. 46-47) URČI ŘEKY, NA KTERÝCH LEŽÍ MĚSTA: TÁBOR PÍSEK JINDŘICHŮV HRADEC ČEKÝ KRUMLOV  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15</cp:revision>
  <dcterms:created xsi:type="dcterms:W3CDTF">2013-01-17T17:59:44Z</dcterms:created>
  <dcterms:modified xsi:type="dcterms:W3CDTF">2013-09-20T17:47:47Z</dcterms:modified>
</cp:coreProperties>
</file>