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63" r:id="rId3"/>
    <p:sldId id="256" r:id="rId4"/>
    <p:sldId id="257" r:id="rId5"/>
    <p:sldId id="258" r:id="rId6"/>
    <p:sldId id="260" r:id="rId7"/>
    <p:sldId id="261" r:id="rId8"/>
    <p:sldId id="262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3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5CA321-4AA7-493D-9A34-DE7CEF1F76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92E1D2-0655-4F78-A205-602F5FE28D2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2. 12 . 2012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VY_32_INOVACE_57_PZ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11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692696"/>
            <a:ext cx="7992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výklad učiva v 7. ročníku. Seznamuje žáky s tvorbou a použitím </a:t>
            </a: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r>
              <a:rPr lang="cs-CZ" b="1" dirty="0" smtClean="0"/>
              <a:t> –</a:t>
            </a:r>
            <a:r>
              <a:rPr lang="cs-CZ" dirty="0" smtClean="0"/>
              <a:t>přítomným časem průběhovým. Při výkladu jsou použity postupné animace výrazů, což umožňuje celé skupině pracovat v jednotném tempu.</a:t>
            </a:r>
          </a:p>
          <a:p>
            <a:r>
              <a:rPr lang="cs-CZ" dirty="0" smtClean="0"/>
              <a:t>Kladen je také důraz na změny pravopisu při tvorbě </a:t>
            </a:r>
            <a:r>
              <a:rPr lang="cs-CZ" dirty="0" smtClean="0"/>
              <a:t>„– 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smtClean="0"/>
              <a:t>forem“ </a:t>
            </a:r>
            <a:r>
              <a:rPr lang="cs-CZ" dirty="0" smtClean="0"/>
              <a:t>plnovýznamových sloves. Při výkladu jsou využity znalosti žáků s používáním slovesa to </a:t>
            </a:r>
            <a:r>
              <a:rPr lang="cs-CZ" dirty="0" err="1" smtClean="0"/>
              <a:t>be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čtyřech jazykových skupinách žáků 7. ročníku. Postupné promítání výrazů na tabuli umožnilo slabším žákům pracovat ve stejném </a:t>
            </a:r>
            <a:r>
              <a:rPr lang="cs-CZ" dirty="0" smtClean="0"/>
              <a:t>tempu jako ostatní žáci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83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96752"/>
            <a:ext cx="5933256" cy="2133600"/>
          </a:xfrm>
        </p:spPr>
        <p:txBody>
          <a:bodyPr>
            <a:normAutofit/>
          </a:bodyPr>
          <a:lstStyle/>
          <a:p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Present</a:t>
            </a: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continuous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Přítomný čas průběhový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77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57200"/>
            <a:ext cx="7012632" cy="1243608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-vyjadřuje právě probíhající děj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Z3HQ0LRZ\MC900428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17526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IWIPD6GT\MC900437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974" y="2065003"/>
            <a:ext cx="2080909" cy="178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74UIASND\MC900434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02856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SJ7UTM9I\MC9004404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64247"/>
            <a:ext cx="18288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666182"/>
            <a:ext cx="1996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Čte knihu.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70557" y="5814117"/>
            <a:ext cx="1267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Spí.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4049" y="5025372"/>
            <a:ext cx="2595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Jí hamburger.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4402" y="1880537"/>
            <a:ext cx="2137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Hraje tenis.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74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548680"/>
            <a:ext cx="83328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to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be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+ 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plnovýznamové sloveso +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ing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742" y="1958309"/>
            <a:ext cx="2761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am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0226" y="2652400"/>
            <a:ext cx="3357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are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106" y="4844823"/>
            <a:ext cx="3239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0226" y="5589240"/>
            <a:ext cx="3522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are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269165" y="3356992"/>
            <a:ext cx="3181640" cy="1384995"/>
            <a:chOff x="269165" y="3356992"/>
            <a:chExt cx="3181640" cy="1384995"/>
          </a:xfrm>
        </p:grpSpPr>
        <p:sp>
          <p:nvSpPr>
            <p:cNvPr id="6" name="TextovéPole 5"/>
            <p:cNvSpPr txBox="1"/>
            <p:nvPr/>
          </p:nvSpPr>
          <p:spPr>
            <a:xfrm>
              <a:off x="269165" y="3356992"/>
              <a:ext cx="3181640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latin typeface="Arial Black" pitchFamily="34" charset="0"/>
                </a:rPr>
                <a:t>he</a:t>
              </a:r>
            </a:p>
            <a:p>
              <a:r>
                <a:rPr lang="cs-CZ" sz="2800" dirty="0" err="1" smtClean="0">
                  <a:latin typeface="Arial Black" pitchFamily="34" charset="0"/>
                </a:rPr>
                <a:t>she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  </a:t>
              </a:r>
              <a:r>
                <a:rPr lang="cs-CZ" sz="2800" dirty="0" err="1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is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</a:t>
              </a:r>
              <a:r>
                <a:rPr lang="cs-CZ" sz="2800" dirty="0" err="1" smtClean="0">
                  <a:solidFill>
                    <a:srgbClr val="00B050"/>
                  </a:solidFill>
                  <a:latin typeface="Arial Black" pitchFamily="34" charset="0"/>
                </a:rPr>
                <a:t>reading</a:t>
              </a:r>
              <a:endParaRPr lang="cs-CZ" sz="2800" dirty="0" smtClean="0">
                <a:solidFill>
                  <a:srgbClr val="00B050"/>
                </a:solidFill>
                <a:latin typeface="Arial Black" pitchFamily="34" charset="0"/>
              </a:endParaRPr>
            </a:p>
            <a:p>
              <a:r>
                <a:rPr lang="cs-CZ" sz="2800" dirty="0" err="1" smtClean="0">
                  <a:latin typeface="Arial Black" pitchFamily="34" charset="0"/>
                </a:rPr>
                <a:t>it</a:t>
              </a:r>
              <a:r>
                <a:rPr lang="cs-CZ" sz="2800" dirty="0" smtClean="0">
                  <a:latin typeface="Arial Black" pitchFamily="34" charset="0"/>
                </a:rPr>
                <a:t> </a:t>
              </a:r>
              <a:endParaRPr lang="cs-CZ" sz="2800" dirty="0">
                <a:latin typeface="Arial Black" pitchFamily="34" charset="0"/>
              </a:endParaRPr>
            </a:p>
          </p:txBody>
        </p:sp>
        <p:sp>
          <p:nvSpPr>
            <p:cNvPr id="9" name="Pravá složená závorka 8"/>
            <p:cNvSpPr/>
            <p:nvPr/>
          </p:nvSpPr>
          <p:spPr>
            <a:xfrm>
              <a:off x="1098303" y="3491807"/>
              <a:ext cx="155448" cy="1115363"/>
            </a:xfrm>
            <a:prstGeom prst="rightBrace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747433" y="1958309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(já) čtu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47433" y="2569212"/>
            <a:ext cx="17908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(ty) čteš,</a:t>
            </a:r>
          </a:p>
          <a:p>
            <a:r>
              <a:rPr lang="cs-CZ" sz="2400" dirty="0" smtClean="0">
                <a:latin typeface="Arial Black" pitchFamily="34" charset="0"/>
              </a:rPr>
              <a:t>(vy) čtete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0345" y="3434855"/>
            <a:ext cx="18950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(on) </a:t>
            </a:r>
          </a:p>
          <a:p>
            <a:r>
              <a:rPr lang="cs-CZ" sz="2400" dirty="0" smtClean="0">
                <a:latin typeface="Arial Black" pitchFamily="34" charset="0"/>
              </a:rPr>
              <a:t>(ona)   čte</a:t>
            </a:r>
          </a:p>
          <a:p>
            <a:r>
              <a:rPr lang="cs-CZ" sz="2400" dirty="0" smtClean="0">
                <a:latin typeface="Arial Black" pitchFamily="34" charset="0"/>
              </a:rPr>
              <a:t>(ono)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2415" y="4826920"/>
            <a:ext cx="2082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(my) čteme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18080" y="5589240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(oni) čtou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Pravá složená závorka 14"/>
          <p:cNvSpPr/>
          <p:nvPr/>
        </p:nvSpPr>
        <p:spPr>
          <a:xfrm>
            <a:off x="7671751" y="3491807"/>
            <a:ext cx="74815" cy="1100893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747977" y="1958309"/>
            <a:ext cx="2522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I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´m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34713" y="2569212"/>
            <a:ext cx="3153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´re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3639817" y="3326968"/>
            <a:ext cx="3061416" cy="1384995"/>
            <a:chOff x="3639817" y="3326968"/>
            <a:chExt cx="3061416" cy="1384995"/>
          </a:xfrm>
        </p:grpSpPr>
        <p:sp>
          <p:nvSpPr>
            <p:cNvPr id="18" name="TextovéPole 17"/>
            <p:cNvSpPr txBox="1"/>
            <p:nvPr/>
          </p:nvSpPr>
          <p:spPr>
            <a:xfrm>
              <a:off x="3639817" y="3326968"/>
              <a:ext cx="3061416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latin typeface="Arial Black" pitchFamily="34" charset="0"/>
                </a:rPr>
                <a:t>he</a:t>
              </a:r>
            </a:p>
            <a:p>
              <a:r>
                <a:rPr lang="cs-CZ" sz="2800" dirty="0" err="1" smtClean="0">
                  <a:latin typeface="Arial Black" pitchFamily="34" charset="0"/>
                </a:rPr>
                <a:t>she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 ´s </a:t>
              </a:r>
              <a:r>
                <a:rPr lang="cs-CZ" sz="2800" dirty="0" err="1" smtClean="0">
                  <a:solidFill>
                    <a:srgbClr val="00B050"/>
                  </a:solidFill>
                  <a:latin typeface="Arial Black" pitchFamily="34" charset="0"/>
                </a:rPr>
                <a:t>reading</a:t>
              </a:r>
              <a:endParaRPr lang="cs-CZ" sz="2800" dirty="0" smtClean="0">
                <a:solidFill>
                  <a:srgbClr val="00B050"/>
                </a:solidFill>
                <a:latin typeface="Arial Black" pitchFamily="34" charset="0"/>
              </a:endParaRPr>
            </a:p>
            <a:p>
              <a:r>
                <a:rPr lang="cs-CZ" sz="2800" dirty="0" err="1" smtClean="0">
                  <a:latin typeface="Arial Black" pitchFamily="34" charset="0"/>
                </a:rPr>
                <a:t>it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endParaRPr>
            </a:p>
          </p:txBody>
        </p:sp>
        <p:sp>
          <p:nvSpPr>
            <p:cNvPr id="20" name="Pravá složená závorka 19"/>
            <p:cNvSpPr/>
            <p:nvPr/>
          </p:nvSpPr>
          <p:spPr>
            <a:xfrm>
              <a:off x="4427984" y="3495750"/>
              <a:ext cx="155448" cy="1115363"/>
            </a:xfrm>
            <a:prstGeom prst="rightBrace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3646205" y="4863867"/>
            <a:ext cx="3016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´re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46205" y="5589240"/>
            <a:ext cx="3394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´re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24" name="Pravoúhlá spojnice 23"/>
          <p:cNvCxnSpPr/>
          <p:nvPr/>
        </p:nvCxnSpPr>
        <p:spPr>
          <a:xfrm>
            <a:off x="731031" y="1057116"/>
            <a:ext cx="889992" cy="592505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645568" y="1464955"/>
            <a:ext cx="4171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(má funkci pomocného slovesa)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4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 animBg="1"/>
      <p:bldP spid="16" grpId="0"/>
      <p:bldP spid="17" grpId="0"/>
      <p:bldP spid="21" grpId="0"/>
      <p:bldP spid="22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4034408" cy="72008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negatives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- zápor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10636"/>
            <a:ext cx="5471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- ke slovesu (to) 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be</a:t>
            </a:r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 přidáme not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742" y="1958309"/>
            <a:ext cx="35182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am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not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0226" y="2652400"/>
            <a:ext cx="41142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are not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106" y="4844823"/>
            <a:ext cx="3996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are not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0226" y="5589240"/>
            <a:ext cx="4279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are not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269165" y="3356992"/>
            <a:ext cx="3938258" cy="1384995"/>
            <a:chOff x="269165" y="3356992"/>
            <a:chExt cx="3938258" cy="1384995"/>
          </a:xfrm>
        </p:grpSpPr>
        <p:sp>
          <p:nvSpPr>
            <p:cNvPr id="6" name="TextovéPole 5"/>
            <p:cNvSpPr txBox="1"/>
            <p:nvPr/>
          </p:nvSpPr>
          <p:spPr>
            <a:xfrm>
              <a:off x="269165" y="3356992"/>
              <a:ext cx="3938258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latin typeface="Arial Black" pitchFamily="34" charset="0"/>
                </a:rPr>
                <a:t>he</a:t>
              </a:r>
            </a:p>
            <a:p>
              <a:r>
                <a:rPr lang="cs-CZ" sz="2800" dirty="0" err="1" smtClean="0">
                  <a:latin typeface="Arial Black" pitchFamily="34" charset="0"/>
                </a:rPr>
                <a:t>she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  </a:t>
              </a:r>
              <a:r>
                <a:rPr lang="cs-CZ" sz="2800" dirty="0" err="1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is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not </a:t>
              </a:r>
              <a:r>
                <a:rPr lang="cs-CZ" sz="2800" dirty="0" err="1" smtClean="0">
                  <a:solidFill>
                    <a:srgbClr val="00B050"/>
                  </a:solidFill>
                  <a:latin typeface="Arial Black" pitchFamily="34" charset="0"/>
                </a:rPr>
                <a:t>reading</a:t>
              </a:r>
              <a:endParaRPr lang="cs-CZ" sz="2800" dirty="0" smtClean="0">
                <a:solidFill>
                  <a:srgbClr val="00B050"/>
                </a:solidFill>
                <a:latin typeface="Arial Black" pitchFamily="34" charset="0"/>
              </a:endParaRPr>
            </a:p>
            <a:p>
              <a:r>
                <a:rPr lang="cs-CZ" sz="2800" dirty="0" err="1" smtClean="0">
                  <a:latin typeface="Arial Black" pitchFamily="34" charset="0"/>
                </a:rPr>
                <a:t>it</a:t>
              </a:r>
              <a:r>
                <a:rPr lang="cs-CZ" sz="2800" dirty="0" smtClean="0">
                  <a:latin typeface="Arial Black" pitchFamily="34" charset="0"/>
                </a:rPr>
                <a:t> </a:t>
              </a:r>
              <a:endParaRPr lang="cs-CZ" sz="2800" dirty="0">
                <a:latin typeface="Arial Black" pitchFamily="34" charset="0"/>
              </a:endParaRPr>
            </a:p>
          </p:txBody>
        </p:sp>
        <p:sp>
          <p:nvSpPr>
            <p:cNvPr id="9" name="Pravá složená závorka 8"/>
            <p:cNvSpPr/>
            <p:nvPr/>
          </p:nvSpPr>
          <p:spPr>
            <a:xfrm>
              <a:off x="1109900" y="3441310"/>
              <a:ext cx="155448" cy="1139818"/>
            </a:xfrm>
            <a:prstGeom prst="rightBrace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644008" y="1958309"/>
            <a:ext cx="3279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I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´m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not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6263" y="2652400"/>
            <a:ext cx="3910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aren´t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644008" y="3441310"/>
            <a:ext cx="4032448" cy="1384995"/>
            <a:chOff x="4644008" y="3441310"/>
            <a:chExt cx="4032448" cy="1384995"/>
          </a:xfrm>
        </p:grpSpPr>
        <p:sp>
          <p:nvSpPr>
            <p:cNvPr id="12" name="TextovéPole 11"/>
            <p:cNvSpPr txBox="1"/>
            <p:nvPr/>
          </p:nvSpPr>
          <p:spPr>
            <a:xfrm>
              <a:off x="4644008" y="3441310"/>
              <a:ext cx="403244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 Black" pitchFamily="34" charset="0"/>
                </a:rPr>
                <a:t>he</a:t>
              </a:r>
            </a:p>
            <a:p>
              <a:r>
                <a:rPr lang="cs-CZ" sz="2800" dirty="0" err="1" smtClean="0">
                  <a:latin typeface="Arial Black" pitchFamily="34" charset="0"/>
                </a:rPr>
                <a:t>she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  </a:t>
              </a:r>
              <a:r>
                <a:rPr lang="cs-CZ" sz="2800" dirty="0" err="1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isn´t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</a:t>
              </a:r>
              <a:r>
                <a:rPr lang="cs-CZ" sz="2800" dirty="0" err="1" smtClean="0">
                  <a:solidFill>
                    <a:srgbClr val="00B050"/>
                  </a:solidFill>
                  <a:latin typeface="Arial Black" pitchFamily="34" charset="0"/>
                </a:rPr>
                <a:t>reading</a:t>
              </a:r>
              <a:endParaRPr lang="cs-CZ" sz="2800" dirty="0" smtClean="0">
                <a:solidFill>
                  <a:srgbClr val="00B050"/>
                </a:solidFill>
                <a:latin typeface="Arial Black" pitchFamily="34" charset="0"/>
              </a:endParaRPr>
            </a:p>
            <a:p>
              <a:r>
                <a:rPr lang="cs-CZ" sz="2800" dirty="0" err="1" smtClean="0">
                  <a:latin typeface="Arial Black" pitchFamily="34" charset="0"/>
                </a:rPr>
                <a:t>it</a:t>
              </a:r>
              <a:r>
                <a:rPr lang="cs-CZ" sz="2800" dirty="0" smtClean="0">
                  <a:latin typeface="Arial Black" pitchFamily="34" charset="0"/>
                </a:rPr>
                <a:t> </a:t>
              </a:r>
              <a:endParaRPr lang="cs-CZ" sz="2800" dirty="0">
                <a:latin typeface="Arial Black" pitchFamily="34" charset="0"/>
              </a:endParaRPr>
            </a:p>
          </p:txBody>
        </p:sp>
        <p:sp>
          <p:nvSpPr>
            <p:cNvPr id="13" name="Pravá složená závorka 12"/>
            <p:cNvSpPr/>
            <p:nvPr/>
          </p:nvSpPr>
          <p:spPr>
            <a:xfrm>
              <a:off x="5508104" y="3563898"/>
              <a:ext cx="155448" cy="1139818"/>
            </a:xfrm>
            <a:prstGeom prst="rightBrace">
              <a:avLst/>
            </a:prstGeom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644008" y="4844823"/>
            <a:ext cx="3757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aren´t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7" y="5589240"/>
            <a:ext cx="4040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aren´t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57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10" grpId="0"/>
      <p:bldP spid="11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32656"/>
            <a:ext cx="3916288" cy="792088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question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- otázka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53951"/>
            <a:ext cx="82493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- změna slovosledu: sloveso (to) 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be</a:t>
            </a:r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 před podmět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04864"/>
            <a:ext cx="3021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am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I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886391"/>
            <a:ext cx="3577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138028"/>
            <a:ext cx="3459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9645" y="5922858"/>
            <a:ext cx="3742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reading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?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39552" y="3462650"/>
            <a:ext cx="3660939" cy="1384995"/>
            <a:chOff x="539552" y="3462650"/>
            <a:chExt cx="3660939" cy="1384995"/>
          </a:xfrm>
        </p:grpSpPr>
        <p:sp>
          <p:nvSpPr>
            <p:cNvPr id="7" name="TextovéPole 6"/>
            <p:cNvSpPr txBox="1"/>
            <p:nvPr/>
          </p:nvSpPr>
          <p:spPr>
            <a:xfrm>
              <a:off x="539552" y="3462650"/>
              <a:ext cx="3660939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latin typeface="Arial Black" pitchFamily="34" charset="0"/>
                </a:rPr>
                <a:t>      he </a:t>
              </a:r>
            </a:p>
            <a:p>
              <a:r>
                <a:rPr lang="cs-CZ" sz="2800" dirty="0" err="1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is</a:t>
              </a:r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  <a:latin typeface="Arial Black" pitchFamily="34" charset="0"/>
                </a:rPr>
                <a:t>   </a:t>
              </a:r>
              <a:r>
                <a:rPr lang="cs-CZ" sz="2800" dirty="0" err="1" smtClean="0">
                  <a:latin typeface="Arial Black" pitchFamily="34" charset="0"/>
                </a:rPr>
                <a:t>she</a:t>
              </a:r>
              <a:r>
                <a:rPr lang="cs-CZ" sz="2800" dirty="0" smtClean="0">
                  <a:latin typeface="Arial Black" pitchFamily="34" charset="0"/>
                </a:rPr>
                <a:t>  </a:t>
              </a:r>
              <a:r>
                <a:rPr lang="cs-CZ" sz="2800" dirty="0" err="1" smtClean="0">
                  <a:solidFill>
                    <a:srgbClr val="00B050"/>
                  </a:solidFill>
                  <a:latin typeface="Arial Black" pitchFamily="34" charset="0"/>
                </a:rPr>
                <a:t>reading</a:t>
              </a:r>
              <a:r>
                <a:rPr lang="cs-CZ" sz="2800" dirty="0" smtClean="0">
                  <a:solidFill>
                    <a:srgbClr val="00B050"/>
                  </a:solidFill>
                  <a:latin typeface="Arial Black" pitchFamily="34" charset="0"/>
                </a:rPr>
                <a:t> </a:t>
              </a:r>
              <a:r>
                <a:rPr lang="cs-CZ" sz="2800" dirty="0" smtClean="0">
                  <a:latin typeface="Arial Black" pitchFamily="34" charset="0"/>
                </a:rPr>
                <a:t>?</a:t>
              </a:r>
            </a:p>
            <a:p>
              <a:r>
                <a:rPr lang="cs-CZ" sz="2800" dirty="0">
                  <a:latin typeface="Arial Black" pitchFamily="34" charset="0"/>
                </a:rPr>
                <a:t> </a:t>
              </a:r>
              <a:r>
                <a:rPr lang="cs-CZ" sz="2800" dirty="0" smtClean="0">
                  <a:latin typeface="Arial Black" pitchFamily="34" charset="0"/>
                </a:rPr>
                <a:t>     </a:t>
              </a:r>
              <a:r>
                <a:rPr lang="cs-CZ" sz="2800" dirty="0" err="1" smtClean="0">
                  <a:latin typeface="Arial Black" pitchFamily="34" charset="0"/>
                </a:rPr>
                <a:t>it</a:t>
              </a:r>
              <a:endParaRPr lang="cs-CZ" sz="2800" dirty="0">
                <a:latin typeface="Arial Black" pitchFamily="34" charset="0"/>
              </a:endParaRPr>
            </a:p>
          </p:txBody>
        </p:sp>
        <p:sp>
          <p:nvSpPr>
            <p:cNvPr id="13" name="Levá složená závorka 12"/>
            <p:cNvSpPr/>
            <p:nvPr/>
          </p:nvSpPr>
          <p:spPr>
            <a:xfrm>
              <a:off x="1104184" y="3661780"/>
              <a:ext cx="155448" cy="1135371"/>
            </a:xfrm>
            <a:prstGeom prst="leftBrac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Pravá složená závorka 13"/>
            <p:cNvSpPr/>
            <p:nvPr/>
          </p:nvSpPr>
          <p:spPr>
            <a:xfrm>
              <a:off x="2050110" y="3651754"/>
              <a:ext cx="155448" cy="1097942"/>
            </a:xfrm>
            <a:prstGeom prst="rightBrac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40393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04664"/>
            <a:ext cx="5760640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short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answer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– krátké odpovědi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5688" y="1412776"/>
            <a:ext cx="3617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Are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reading</a:t>
            </a:r>
            <a:r>
              <a:rPr lang="cs-CZ" sz="2800" dirty="0" smtClean="0">
                <a:latin typeface="Arial Black" pitchFamily="34" charset="0"/>
              </a:rPr>
              <a:t> ?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5755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Yes</a:t>
            </a:r>
            <a:r>
              <a:rPr lang="cs-CZ" sz="2800" dirty="0" smtClean="0">
                <a:latin typeface="Arial Black" pitchFamily="34" charset="0"/>
              </a:rPr>
              <a:t>, I </a:t>
            </a:r>
            <a:r>
              <a:rPr lang="cs-CZ" sz="2800" dirty="0" err="1" smtClean="0">
                <a:latin typeface="Arial Black" pitchFamily="34" charset="0"/>
              </a:rPr>
              <a:t>am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278413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No, </a:t>
            </a:r>
            <a:r>
              <a:rPr lang="cs-CZ" sz="2800" dirty="0" err="1" smtClean="0">
                <a:latin typeface="Arial Black" pitchFamily="34" charset="0"/>
              </a:rPr>
              <a:t>I´m</a:t>
            </a:r>
            <a:r>
              <a:rPr lang="cs-CZ" sz="2800" dirty="0" smtClean="0">
                <a:latin typeface="Arial Black" pitchFamily="34" charset="0"/>
              </a:rPr>
              <a:t> not.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02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2298" y="364014"/>
            <a:ext cx="6989927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400" dirty="0" err="1" smtClean="0">
                <a:latin typeface="Arial Black" pitchFamily="34" charset="0"/>
              </a:rPr>
              <a:t>ing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forms</a:t>
            </a:r>
            <a:r>
              <a:rPr lang="cs-CZ" sz="2400" dirty="0" smtClean="0">
                <a:latin typeface="Arial Black" pitchFamily="34" charset="0"/>
              </a:rPr>
              <a:t> – </a:t>
            </a:r>
            <a:r>
              <a:rPr lang="cs-CZ" sz="2400" dirty="0" err="1" smtClean="0">
                <a:latin typeface="Arial Black" pitchFamily="34" charset="0"/>
              </a:rPr>
              <a:t>spelling</a:t>
            </a:r>
            <a:r>
              <a:rPr lang="cs-CZ" sz="2400" dirty="0" smtClean="0">
                <a:latin typeface="Arial Black" pitchFamily="34" charset="0"/>
              </a:rPr>
              <a:t> (pravopisné změny)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97386"/>
            <a:ext cx="7515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400" dirty="0" err="1" smtClean="0">
                <a:latin typeface="Arial Black" pitchFamily="34" charset="0"/>
              </a:rPr>
              <a:t>verbs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ending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– e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(slovesa končící na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– e</a:t>
            </a:r>
            <a:r>
              <a:rPr lang="cs-CZ" sz="2400" dirty="0" smtClean="0">
                <a:latin typeface="Arial Black" pitchFamily="34" charset="0"/>
              </a:rPr>
              <a:t>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2298" y="2072291"/>
            <a:ext cx="1097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mak</a:t>
            </a:r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e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072291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mak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62298" y="2913610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writ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e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2298" y="3705765"/>
            <a:ext cx="925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tak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e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125274" y="2303123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125274" y="3106147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125274" y="384583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851577" y="2875314"/>
            <a:ext cx="136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writ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6373" y="3615005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tak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437112"/>
            <a:ext cx="7515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</a:t>
            </a:r>
            <a:r>
              <a:rPr lang="cs-CZ" sz="2400" dirty="0" err="1" smtClean="0">
                <a:latin typeface="Arial Black" pitchFamily="34" charset="0"/>
              </a:rPr>
              <a:t>verbs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ending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–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ie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(slovesa končící na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–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ie</a:t>
            </a:r>
            <a:r>
              <a:rPr lang="cs-CZ" sz="2400" dirty="0" smtClean="0">
                <a:latin typeface="Arial Black" pitchFamily="34" charset="0"/>
              </a:rPr>
              <a:t>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79716" y="5085184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ie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9716" y="580526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ie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125274" y="5351343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125274" y="6027599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970200" y="5073917"/>
            <a:ext cx="993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y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30980" y="5796766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y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098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13" grpId="0"/>
      <p:bldP spid="14" grpId="0"/>
      <p:bldP spid="15" grpId="0"/>
      <p:bldP spid="16" grpId="0"/>
      <p:bldP spid="17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79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</a:t>
            </a:r>
            <a:r>
              <a:rPr lang="cs-CZ" sz="2400" dirty="0" err="1" smtClean="0">
                <a:latin typeface="Arial Black" pitchFamily="34" charset="0"/>
              </a:rPr>
              <a:t>verbs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ending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u="sng" dirty="0" smtClean="0">
                <a:solidFill>
                  <a:srgbClr val="C00000"/>
                </a:solidFill>
                <a:latin typeface="Arial Black" pitchFamily="34" charset="0"/>
              </a:rPr>
              <a:t>V+C </a:t>
            </a:r>
            <a:r>
              <a:rPr lang="cs-CZ" sz="2400" dirty="0" smtClean="0">
                <a:latin typeface="Arial Black" pitchFamily="34" charset="0"/>
              </a:rPr>
              <a:t>(slovesa končící na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samohlásku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			       a souhlásku</a:t>
            </a:r>
            <a:r>
              <a:rPr lang="cs-CZ" sz="2400" dirty="0" smtClean="0">
                <a:latin typeface="Arial Black" pitchFamily="34" charset="0"/>
              </a:rPr>
              <a:t>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71" y="1588150"/>
            <a:ext cx="3220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 = </a:t>
            </a:r>
            <a:r>
              <a:rPr lang="cs-CZ" dirty="0" err="1" smtClean="0">
                <a:latin typeface="Arial Black" pitchFamily="34" charset="0"/>
              </a:rPr>
              <a:t>vowel</a:t>
            </a:r>
            <a:r>
              <a:rPr lang="cs-CZ" dirty="0" smtClean="0">
                <a:latin typeface="Arial Black" pitchFamily="34" charset="0"/>
              </a:rPr>
              <a:t> = samohláska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1619049"/>
            <a:ext cx="3579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C = </a:t>
            </a:r>
            <a:r>
              <a:rPr lang="cs-CZ" dirty="0" err="1" smtClean="0">
                <a:latin typeface="Arial Black" pitchFamily="34" charset="0"/>
              </a:rPr>
              <a:t>consonant</a:t>
            </a:r>
            <a:r>
              <a:rPr lang="cs-CZ" dirty="0" smtClean="0">
                <a:latin typeface="Arial Black" pitchFamily="34" charset="0"/>
              </a:rPr>
              <a:t> = souhláska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3863" y="2197478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st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op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0331" y="2901569"/>
            <a:ext cx="741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un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20331" y="3645024"/>
            <a:ext cx="1064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sw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0332" y="4365104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et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483768" y="2420869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308934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58518" y="383516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58518" y="455524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51920" y="2190036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st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o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pp</a:t>
            </a:r>
            <a:r>
              <a:rPr lang="cs-CZ" sz="2400" u="sng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2901569"/>
            <a:ext cx="1459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r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u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nn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3645024"/>
            <a:ext cx="1885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sw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i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mm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4339164"/>
            <a:ext cx="1380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e</a:t>
            </a:r>
            <a:r>
              <a:rPr lang="cs-CZ" sz="2400" u="sng" dirty="0" err="1" smtClean="0">
                <a:solidFill>
                  <a:srgbClr val="C00000"/>
                </a:solidFill>
                <a:latin typeface="Arial Black" pitchFamily="34" charset="0"/>
              </a:rPr>
              <a:t>tt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ing</a:t>
            </a:r>
            <a:endParaRPr lang="cs-CZ" sz="2400" u="sng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71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3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9742" y="575794"/>
            <a:ext cx="807977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verbs</a:t>
            </a:r>
            <a:r>
              <a:rPr lang="cs-CZ" sz="2400" dirty="0" smtClean="0">
                <a:latin typeface="Arial Black" pitchFamily="34" charset="0"/>
              </a:rPr>
              <a:t> are not </a:t>
            </a:r>
            <a:r>
              <a:rPr lang="cs-CZ" sz="2400" dirty="0" err="1" smtClean="0">
                <a:latin typeface="Arial Black" pitchFamily="34" charset="0"/>
              </a:rPr>
              <a:t>used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err="1" smtClean="0">
                <a:latin typeface="Arial Black" pitchFamily="34" charset="0"/>
              </a:rPr>
              <a:t>present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continuous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9742" y="1340272"/>
            <a:ext cx="8728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(některá slovesa  nepoužíváme v průběhové formě)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6384" y="2942199"/>
            <a:ext cx="108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know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4356" y="2209820"/>
            <a:ext cx="866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love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40058" y="2225966"/>
            <a:ext cx="1108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hate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942201"/>
            <a:ext cx="1082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want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94967" y="2942200"/>
            <a:ext cx="2088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understand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1533" y="2178214"/>
            <a:ext cx="789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like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4469" y="4237637"/>
            <a:ext cx="8238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-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are not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action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verbs</a:t>
            </a:r>
            <a:r>
              <a:rPr lang="cs-CZ" sz="2400" dirty="0" smtClean="0">
                <a:latin typeface="Arial Black" pitchFamily="34" charset="0"/>
              </a:rPr>
              <a:t> (nevyjadřují činnost)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3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7863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Write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verbs</a:t>
            </a:r>
            <a:r>
              <a:rPr lang="cs-CZ" sz="2000" b="1" dirty="0" smtClean="0"/>
              <a:t> in </a:t>
            </a:r>
            <a:r>
              <a:rPr lang="cs-CZ" sz="2000" b="1" dirty="0" err="1" smtClean="0"/>
              <a:t>present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continuous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3958" y="1556792"/>
            <a:ext cx="68116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children</a:t>
            </a:r>
            <a:r>
              <a:rPr lang="cs-CZ" sz="2000" dirty="0" smtClean="0">
                <a:latin typeface="Arial Black" pitchFamily="34" charset="0"/>
              </a:rPr>
              <a:t> …………………..in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garden. (play)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3958" y="2420888"/>
            <a:ext cx="552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Katy…………………..her </a:t>
            </a:r>
            <a:r>
              <a:rPr lang="cs-CZ" sz="2000" dirty="0" err="1" smtClean="0">
                <a:latin typeface="Arial Black" pitchFamily="34" charset="0"/>
              </a:rPr>
              <a:t>homework</a:t>
            </a:r>
            <a:r>
              <a:rPr lang="cs-CZ" sz="2000" dirty="0" smtClean="0">
                <a:latin typeface="Arial Black" pitchFamily="34" charset="0"/>
              </a:rPr>
              <a:t>. (do)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0645" y="3356992"/>
            <a:ext cx="35752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We</a:t>
            </a:r>
            <a:r>
              <a:rPr lang="cs-CZ" sz="2000" dirty="0" smtClean="0">
                <a:latin typeface="Arial Black" pitchFamily="34" charset="0"/>
              </a:rPr>
              <a:t>  …………………... (run)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3958" y="4221088"/>
            <a:ext cx="4167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……</a:t>
            </a:r>
            <a:r>
              <a:rPr lang="cs-CZ" sz="2000" dirty="0" err="1" smtClean="0">
                <a:latin typeface="Arial Black" pitchFamily="34" charset="0"/>
              </a:rPr>
              <a:t>they</a:t>
            </a:r>
            <a:r>
              <a:rPr lang="cs-CZ" sz="2000" dirty="0" smtClean="0">
                <a:latin typeface="Arial Black" pitchFamily="34" charset="0"/>
              </a:rPr>
              <a:t>…………..</a:t>
            </a:r>
            <a:r>
              <a:rPr lang="cs-CZ" sz="2000" dirty="0" err="1" smtClean="0">
                <a:latin typeface="Arial Black" pitchFamily="34" charset="0"/>
              </a:rPr>
              <a:t>tea</a:t>
            </a:r>
            <a:r>
              <a:rPr lang="cs-CZ" sz="2000" dirty="0" smtClean="0">
                <a:latin typeface="Arial Black" pitchFamily="34" charset="0"/>
              </a:rPr>
              <a:t>? (make)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958" y="5157192"/>
            <a:ext cx="67026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cat</a:t>
            </a:r>
            <a:r>
              <a:rPr lang="cs-CZ" sz="2000" dirty="0" smtClean="0">
                <a:latin typeface="Arial Black" pitchFamily="34" charset="0"/>
              </a:rPr>
              <a:t> …………………..</a:t>
            </a:r>
            <a:r>
              <a:rPr lang="cs-CZ" sz="2000" dirty="0" err="1" smtClean="0">
                <a:latin typeface="Arial Black" pitchFamily="34" charset="0"/>
              </a:rPr>
              <a:t>under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err="1" smtClean="0">
                <a:latin typeface="Arial Black" pitchFamily="34" charset="0"/>
              </a:rPr>
              <a:t>the</a:t>
            </a:r>
            <a:r>
              <a:rPr lang="cs-CZ" sz="2000" dirty="0" smtClean="0">
                <a:latin typeface="Arial Black" pitchFamily="34" charset="0"/>
              </a:rPr>
              <a:t> table. (not </a:t>
            </a:r>
            <a:r>
              <a:rPr lang="cs-CZ" sz="2000" dirty="0" err="1" smtClean="0">
                <a:latin typeface="Arial Black" pitchFamily="34" charset="0"/>
              </a:rPr>
              <a:t>lie</a:t>
            </a:r>
            <a:r>
              <a:rPr lang="cs-CZ" sz="2000" dirty="0" smtClean="0">
                <a:latin typeface="Arial Black" pitchFamily="34" charset="0"/>
              </a:rPr>
              <a:t>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34067" y="1372126"/>
            <a:ext cx="1611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playing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2195734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doing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24536" y="3187715"/>
            <a:ext cx="1632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running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89445" y="4051811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making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3958" y="4051811"/>
            <a:ext cx="62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17781" y="5011229"/>
            <a:ext cx="1419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isn´t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lying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275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620735" y="2564904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0734" y="1062028"/>
            <a:ext cx="82717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MURPHY, R. </a:t>
            </a:r>
            <a:r>
              <a:rPr lang="cs-CZ" dirty="0" err="1"/>
              <a:t>Essential</a:t>
            </a:r>
            <a:r>
              <a:rPr lang="cs-CZ" dirty="0"/>
              <a:t>  </a:t>
            </a:r>
            <a:r>
              <a:rPr lang="cs-CZ" dirty="0" err="1"/>
              <a:t>Grammar</a:t>
            </a:r>
            <a:r>
              <a:rPr lang="cs-CZ" dirty="0"/>
              <a:t> In Use. 2. vydání. Cambridge: University </a:t>
            </a:r>
            <a:r>
              <a:rPr lang="cs-CZ" dirty="0" err="1"/>
              <a:t>Press</a:t>
            </a:r>
            <a:r>
              <a:rPr lang="cs-CZ" dirty="0"/>
              <a:t> 1997.</a:t>
            </a:r>
          </a:p>
          <a:p>
            <a:r>
              <a:rPr lang="cs-CZ" dirty="0"/>
              <a:t>ISBN 521 55928 6, s. </a:t>
            </a:r>
            <a:r>
              <a:rPr lang="cs-CZ" dirty="0" smtClean="0"/>
              <a:t>244 - 245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70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255</TotalTime>
  <Words>564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Složený</vt:lpstr>
      <vt:lpstr>Prezentace aplikace PowerPoint</vt:lpstr>
      <vt:lpstr>Prezentace aplikace PowerPoint</vt:lpstr>
      <vt:lpstr>Present continuous</vt:lpstr>
      <vt:lpstr> -vyjadřuje právě probíhající děj</vt:lpstr>
      <vt:lpstr>Prezentace aplikace PowerPoint</vt:lpstr>
      <vt:lpstr>negatives - zápor</vt:lpstr>
      <vt:lpstr>question - otázka</vt:lpstr>
      <vt:lpstr>short answer – krátké odpovědi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ZS SLOVAN Zezulová</dc:creator>
  <cp:lastModifiedBy>EU12</cp:lastModifiedBy>
  <cp:revision>20</cp:revision>
  <dcterms:created xsi:type="dcterms:W3CDTF">2012-12-02T16:40:46Z</dcterms:created>
  <dcterms:modified xsi:type="dcterms:W3CDTF">2013-02-10T17:58:53Z</dcterms:modified>
</cp:coreProperties>
</file>