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3" r:id="rId3"/>
    <p:sldId id="262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4" autoAdjust="0"/>
    <p:restoredTop sz="94660"/>
  </p:normalViewPr>
  <p:slideViewPr>
    <p:cSldViewPr>
      <p:cViewPr varScale="1">
        <p:scale>
          <a:sx n="69" d="100"/>
          <a:sy n="69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003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996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377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956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880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7879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5516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6563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0678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6260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988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244EA-32B9-40BB-8303-195B95926F7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47D73-2164-4DC2-B045-3B2088D56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23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wmf"/><Relationship Id="rId5" Type="http://schemas.openxmlformats.org/officeDocument/2006/relationships/image" Target="../media/image12.png"/><Relationship Id="rId10" Type="http://schemas.openxmlformats.org/officeDocument/2006/relationships/image" Target="../media/image16.wmf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pn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Anglický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err="1" smtClean="0"/>
              <a:t>Countable</a:t>
            </a:r>
            <a:r>
              <a:rPr lang="cs-CZ" b="1" dirty="0" smtClean="0"/>
              <a:t> and </a:t>
            </a:r>
            <a:r>
              <a:rPr lang="cs-CZ" b="1" dirty="0" err="1" smtClean="0"/>
              <a:t>uncountable</a:t>
            </a:r>
            <a:r>
              <a:rPr lang="cs-CZ" b="1" dirty="0" smtClean="0"/>
              <a:t> </a:t>
            </a:r>
            <a:r>
              <a:rPr lang="cs-CZ" b="1" dirty="0" err="1" smtClean="0"/>
              <a:t>nouns</a:t>
            </a:r>
            <a:endParaRPr lang="cs-CZ" b="1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2. 12 . 2012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VY_32_INOVACE_58_PZ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6632"/>
            <a:ext cx="5143995" cy="1153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183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980728"/>
            <a:ext cx="8604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Výukový materiál je určen žákům 8. ročníku. Zabývá se problematikou počitatelných a nepočitatelných podstatných jmen v angličtině. Důraz je kladen na vysvětlení rozdílu mezi oběma skupinami a také na rozdíly mezi češtinou a angličtinou u některých běžně používaných slov. Výklad je doplněn pro větší názornost </a:t>
            </a:r>
            <a:r>
              <a:rPr lang="cs-CZ" dirty="0" smtClean="0"/>
              <a:t>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35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2915816" y="1628800"/>
            <a:ext cx="5957660" cy="2868168"/>
          </a:xfrm>
        </p:spPr>
        <p:txBody>
          <a:bodyPr/>
          <a:lstStyle/>
          <a:p>
            <a:pPr algn="ctr"/>
            <a:r>
              <a:rPr lang="cs-CZ" dirty="0" err="1" smtClean="0">
                <a:latin typeface="BATAVIA" pitchFamily="2" charset="2"/>
              </a:rPr>
              <a:t>Countable</a:t>
            </a:r>
            <a:r>
              <a:rPr lang="cs-CZ" dirty="0" smtClean="0">
                <a:latin typeface="BATAVIA" pitchFamily="2" charset="2"/>
              </a:rPr>
              <a:t> </a:t>
            </a:r>
            <a:br>
              <a:rPr lang="cs-CZ" dirty="0" smtClean="0">
                <a:latin typeface="BATAVIA" pitchFamily="2" charset="2"/>
              </a:rPr>
            </a:br>
            <a:r>
              <a:rPr lang="cs-CZ" dirty="0" smtClean="0">
                <a:latin typeface="BATAVIA" pitchFamily="2" charset="2"/>
              </a:rPr>
              <a:t>and </a:t>
            </a:r>
            <a:br>
              <a:rPr lang="cs-CZ" dirty="0" smtClean="0">
                <a:latin typeface="BATAVIA" pitchFamily="2" charset="2"/>
              </a:rPr>
            </a:br>
            <a:r>
              <a:rPr lang="cs-CZ" dirty="0" err="1" smtClean="0">
                <a:latin typeface="BATAVIA" pitchFamily="2" charset="2"/>
              </a:rPr>
              <a:t>uncountable</a:t>
            </a:r>
            <a:r>
              <a:rPr lang="cs-CZ" dirty="0" smtClean="0">
                <a:latin typeface="BATAVIA" pitchFamily="2" charset="2"/>
              </a:rPr>
              <a:t> </a:t>
            </a:r>
            <a:r>
              <a:rPr lang="cs-CZ" dirty="0" err="1" smtClean="0">
                <a:latin typeface="BATAVIA" pitchFamily="2" charset="2"/>
              </a:rPr>
              <a:t>nouns</a:t>
            </a:r>
            <a:r>
              <a:rPr lang="cs-CZ" dirty="0" smtClean="0">
                <a:latin typeface="BATAVIA" pitchFamily="2" charset="2"/>
              </a:rPr>
              <a:t> </a:t>
            </a:r>
            <a:endParaRPr lang="cs-CZ" dirty="0">
              <a:latin typeface="BATAVIA" pitchFamily="2" charset="2"/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2843808" y="5756752"/>
            <a:ext cx="6300192" cy="110124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Počitatelná a nepočitatelná podstatná jména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00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74UIASND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IWIPD6GT\MC9004370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45652"/>
            <a:ext cx="1904142" cy="190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S SLOVAN\AppData\Local\Microsoft\Windows\Temporary Internet Files\Content.IE5\K375NA6I\MC9003472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513" y="3107257"/>
            <a:ext cx="1337936" cy="186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L8GQULH4\MC90044175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377" y="52562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IWIPD6GT\MC9004417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899224"/>
            <a:ext cx="1497523" cy="149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S SLOVAN\AppData\Local\Microsoft\Windows\Temporary Internet Files\Content.IE5\SJ7UTM9I\MC9003001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34" y="3333800"/>
            <a:ext cx="1800454" cy="141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0630" y="1863334"/>
            <a:ext cx="1289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an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apple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7356" y="4705069"/>
            <a:ext cx="696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love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96829" y="5085184"/>
            <a:ext cx="83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a girl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83038" y="4335737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a car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08695" y="2232666"/>
            <a:ext cx="909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water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12304" y="2132856"/>
            <a:ext cx="109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cheese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757" y="5907783"/>
            <a:ext cx="7542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Seřaď </a:t>
            </a:r>
            <a:r>
              <a:rPr lang="cs-CZ" dirty="0" err="1" smtClean="0">
                <a:latin typeface="Arial Black" pitchFamily="34" charset="0"/>
              </a:rPr>
              <a:t>podst</a:t>
            </a:r>
            <a:r>
              <a:rPr lang="cs-CZ" dirty="0" smtClean="0">
                <a:latin typeface="Arial Black" pitchFamily="34" charset="0"/>
              </a:rPr>
              <a:t>. jména do dvou skupin (s členem a bez členu)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" name="Picture 2" descr="C:\Users\ZS SLOVAN\AppData\Local\Microsoft\Windows\Temporary Internet Files\Content.IE5\Z3HQ0LRZ\MC9004079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0" y="3107257"/>
            <a:ext cx="1318641" cy="106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24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3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83478" y="1298241"/>
            <a:ext cx="866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love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0232" y="2001287"/>
            <a:ext cx="1148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water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0232" y="2704908"/>
            <a:ext cx="139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cheese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476" y="1351841"/>
            <a:ext cx="1623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an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apple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476" y="1986215"/>
            <a:ext cx="1049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girl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476" y="2682421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car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785" y="3834148"/>
            <a:ext cx="4611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= věci- </a:t>
            </a:r>
            <a:r>
              <a:rPr lang="cs-CZ" dirty="0" err="1" smtClean="0">
                <a:latin typeface="Arial Black" pitchFamily="34" charset="0"/>
              </a:rPr>
              <a:t>tělěsa</a:t>
            </a:r>
            <a:r>
              <a:rPr lang="cs-CZ" dirty="0" smtClean="0">
                <a:latin typeface="Arial Black" pitchFamily="34" charset="0"/>
              </a:rPr>
              <a:t>, osoby</a:t>
            </a:r>
          </a:p>
          <a:p>
            <a:r>
              <a:rPr lang="cs-CZ" dirty="0" smtClean="0">
                <a:latin typeface="Arial Black" pitchFamily="34" charset="0"/>
              </a:rPr>
              <a:t>(z nehmotných dny, roky, měsíce…)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4052" y="4142188"/>
            <a:ext cx="25505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= látky – materiál,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abstraktní pojmy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476" y="4869160"/>
            <a:ext cx="2683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= mají množné číslo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85943" y="1314198"/>
            <a:ext cx="1298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apples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21424" y="1986215"/>
            <a:ext cx="929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girls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75447" y="2704908"/>
            <a:ext cx="926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cars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14" name="Picture 2" descr="C:\Users\ZS SLOVAN\AppData\Local\Microsoft\Windows\Temporary Internet Files\Content.IE5\74UIASND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952" y="925971"/>
            <a:ext cx="603103" cy="60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ZS SLOVAN\AppData\Local\Microsoft\Windows\Temporary Internet Files\Content.IE5\74UIASND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504" y="1078371"/>
            <a:ext cx="603103" cy="60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ZS SLOVAN\AppData\Local\Microsoft\Windows\Temporary Internet Files\Content.IE5\74UIASND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055" y="924834"/>
            <a:ext cx="603103" cy="60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ZS SLOVAN\AppData\Local\Microsoft\Windows\Temporary Internet Files\Content.IE5\Z3HQ0LRZ\MC90040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404" y="1817660"/>
            <a:ext cx="1318641" cy="106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 SLOVAN\AppData\Local\Microsoft\Windows\Temporary Internet Files\Content.IE5\1S6A3D5V\MC90043979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436" y="3144086"/>
            <a:ext cx="765576" cy="48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K375NA6I\MC90043978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722" y="3013376"/>
            <a:ext cx="710314" cy="710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05785" y="5559076"/>
            <a:ext cx="4297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= počet lze přímo vyjádřit číslem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19301" y="1330055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3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19189" y="1986215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4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529451" y="2704908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2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51101" y="5513995"/>
            <a:ext cx="2991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= nemají množné číslo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	(většinou)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18072" y="1298250"/>
            <a:ext cx="1054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loves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7108790" y="2103209"/>
            <a:ext cx="786234" cy="601699"/>
            <a:chOff x="6090022" y="476672"/>
            <a:chExt cx="786234" cy="601699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6122707" y="476672"/>
              <a:ext cx="753549" cy="60169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H="1">
              <a:off x="6090022" y="514977"/>
              <a:ext cx="724272" cy="56339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6783448" y="2168714"/>
            <a:ext cx="1344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waters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0800000" flipV="1">
            <a:off x="5750190" y="3144086"/>
            <a:ext cx="1601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cheeses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7135745" y="1244180"/>
            <a:ext cx="786234" cy="601699"/>
            <a:chOff x="6090022" y="476672"/>
            <a:chExt cx="786234" cy="601699"/>
          </a:xfrm>
        </p:grpSpPr>
        <p:cxnSp>
          <p:nvCxnSpPr>
            <p:cNvPr id="37" name="Přímá spojnice 36"/>
            <p:cNvCxnSpPr/>
            <p:nvPr/>
          </p:nvCxnSpPr>
          <p:spPr>
            <a:xfrm>
              <a:off x="6122707" y="476672"/>
              <a:ext cx="753549" cy="60169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>
              <a:off x="6090022" y="514977"/>
              <a:ext cx="724272" cy="56339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6166188" y="3087196"/>
            <a:ext cx="786234" cy="601699"/>
            <a:chOff x="6090022" y="476672"/>
            <a:chExt cx="786234" cy="601699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6122707" y="476672"/>
              <a:ext cx="753549" cy="60169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H="1">
              <a:off x="6090022" y="514977"/>
              <a:ext cx="724272" cy="56339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42" name="Picture 13" descr="C:\Users\ZS SLOVAN\AppData\Local\Microsoft\Windows\Temporary Internet Files\Content.IE5\SJ7UTM9I\MC9003001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165" y="1151633"/>
            <a:ext cx="845155" cy="66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LC0IHDKP\MC9004160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201" y="1151633"/>
            <a:ext cx="888621" cy="88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IWIPD6GT\MC9002876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17" y="1998119"/>
            <a:ext cx="672155" cy="88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1S6A3D5V\MC90044175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6907" y="2099104"/>
            <a:ext cx="782058" cy="78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ZS SLOVAN\AppData\Local\Microsoft\Windows\Temporary Internet Files\Content.IE5\0HJFE8EK\MC90019930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505" y="3033849"/>
            <a:ext cx="1684294" cy="120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9" name="TextovéPole 2048"/>
          <p:cNvSpPr txBox="1"/>
          <p:nvPr/>
        </p:nvSpPr>
        <p:spPr>
          <a:xfrm>
            <a:off x="5354106" y="4798149"/>
            <a:ext cx="26864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(mohou mít různou podobu)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285864" y="6131684"/>
            <a:ext cx="3858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= počet nelze  přímo vyjádřit  	číslem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0395" y="389864"/>
            <a:ext cx="358925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Countable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nouns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(C)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161707" y="389863"/>
            <a:ext cx="403488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Uncountable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nouns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(U)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935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0" grpId="0"/>
      <p:bldP spid="18" grpId="0"/>
      <p:bldP spid="22" grpId="0"/>
      <p:bldP spid="23" grpId="0"/>
      <p:bldP spid="24" grpId="0"/>
      <p:bldP spid="25" grpId="0"/>
      <p:bldP spid="34" grpId="0"/>
      <p:bldP spid="35" grpId="0"/>
      <p:bldP spid="2049" grpId="0"/>
      <p:bldP spid="90" grpId="0"/>
      <p:bldP spid="19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642" y="605878"/>
            <a:ext cx="6251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rozdíly mezi češtinou a angličtinou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861" y="1502701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ČJ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1502701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AJ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219" y="2189026"/>
            <a:ext cx="12495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 rada</a:t>
            </a:r>
          </a:p>
          <a:p>
            <a:r>
              <a:rPr lang="cs-CZ" sz="2400" dirty="0" smtClean="0">
                <a:latin typeface="Arial Black" pitchFamily="34" charset="0"/>
              </a:rPr>
              <a:t>2 rady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218902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advice</a:t>
            </a:r>
            <a:r>
              <a:rPr lang="cs-CZ" sz="2400" dirty="0" smtClean="0">
                <a:latin typeface="Arial Black" pitchFamily="34" charset="0"/>
              </a:rPr>
              <a:t> (U)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219" y="3428999"/>
            <a:ext cx="31105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 topinka – toust</a:t>
            </a:r>
          </a:p>
          <a:p>
            <a:r>
              <a:rPr lang="cs-CZ" sz="2400" dirty="0" smtClean="0">
                <a:latin typeface="Arial Black" pitchFamily="34" charset="0"/>
              </a:rPr>
              <a:t>2 topinky - tousty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4290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toast (U)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219" y="4869160"/>
            <a:ext cx="21952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 informace</a:t>
            </a:r>
          </a:p>
          <a:p>
            <a:r>
              <a:rPr lang="cs-CZ" sz="2400" dirty="0" smtClean="0">
                <a:latin typeface="Arial Black" pitchFamily="34" charset="0"/>
              </a:rPr>
              <a:t>2 informace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63456" y="4869160"/>
            <a:ext cx="2738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information</a:t>
            </a:r>
            <a:r>
              <a:rPr lang="cs-CZ" sz="2400" dirty="0" smtClean="0">
                <a:latin typeface="Arial Black" pitchFamily="34" charset="0"/>
              </a:rPr>
              <a:t> (U)</a:t>
            </a:r>
          </a:p>
        </p:txBody>
      </p:sp>
    </p:spTree>
    <p:extLst>
      <p:ext uri="{BB962C8B-B14F-4D97-AF65-F5344CB8AC3E}">
        <p14:creationId xmlns:p14="http://schemas.microsoft.com/office/powerpoint/2010/main" val="2035901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605879"/>
            <a:ext cx="8109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nepočitatelná, která mají tvar množného čísla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2509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err="1" smtClean="0">
                <a:latin typeface="Arial Black" pitchFamily="34" charset="0"/>
              </a:rPr>
              <a:t>news</a:t>
            </a:r>
            <a:r>
              <a:rPr lang="cs-CZ" sz="2400" i="1" dirty="0" smtClean="0">
                <a:latin typeface="Arial Black" pitchFamily="34" charset="0"/>
              </a:rPr>
              <a:t> (zprávy)</a:t>
            </a:r>
            <a:endParaRPr lang="cs-CZ" sz="2400" i="1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3573016"/>
            <a:ext cx="3203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err="1" smtClean="0">
                <a:latin typeface="Arial Black" pitchFamily="34" charset="0"/>
              </a:rPr>
              <a:t>clothes</a:t>
            </a:r>
            <a:r>
              <a:rPr lang="cs-CZ" sz="2400" i="1" dirty="0" smtClean="0">
                <a:latin typeface="Arial Black" pitchFamily="34" charset="0"/>
              </a:rPr>
              <a:t> (oblečení)</a:t>
            </a:r>
            <a:endParaRPr lang="cs-CZ" sz="2400" i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5445224"/>
            <a:ext cx="3125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err="1" smtClean="0">
                <a:latin typeface="Arial Black" pitchFamily="34" charset="0"/>
              </a:rPr>
              <a:t>stairs</a:t>
            </a:r>
            <a:r>
              <a:rPr lang="cs-CZ" sz="2400" i="1" dirty="0" smtClean="0">
                <a:latin typeface="Arial Black" pitchFamily="34" charset="0"/>
              </a:rPr>
              <a:t> (schodiště)</a:t>
            </a:r>
            <a:endParaRPr lang="cs-CZ" sz="2400" i="1" dirty="0">
              <a:latin typeface="Arial Black" pitchFamily="34" charset="0"/>
            </a:endParaRPr>
          </a:p>
        </p:txBody>
      </p:sp>
      <p:pic>
        <p:nvPicPr>
          <p:cNvPr id="1027" name="Picture 3" descr="C:\Users\ZS SLOVAN\AppData\Local\Microsoft\Windows\Temporary Internet Files\Content.IE5\6J24D9TF\MC900281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454" y="1161970"/>
            <a:ext cx="1990725" cy="171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0HJFE8EK\MC900293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188" y="2921452"/>
            <a:ext cx="1808683" cy="176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RG38T0MW\MC900351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55721"/>
            <a:ext cx="1656784" cy="17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03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548680"/>
            <a:ext cx="65527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některá slova mohou být počitatelná i nepočitatelná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72028" y="1518407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518408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25967"/>
            <a:ext cx="1075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glass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53997" y="2205573"/>
            <a:ext cx="1417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glass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J4MOJ4VF\MC900280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336" y="1749240"/>
            <a:ext cx="1852943" cy="125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J4MOJ4VF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91901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50048" y="3687113"/>
            <a:ext cx="1085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wood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79116" y="3596354"/>
            <a:ext cx="1426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wood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0048" y="5044534"/>
            <a:ext cx="1144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paper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53997" y="5044534"/>
            <a:ext cx="1452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paper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7" name="Picture 3" descr="C:\Users\ZS SLOVAN\AppData\Local\Microsoft\Windows\Temporary Internet Files\Content.IE5\K375NA6I\MC9002395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200" y="3330614"/>
            <a:ext cx="1011006" cy="81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1S6A3D5V\MC9002510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028" y="4133561"/>
            <a:ext cx="1064249" cy="81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LC0IHDKP\MC9000147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083" y="3739696"/>
            <a:ext cx="1667866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Z3HQ0LRZ\MC9003112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174" y="4833466"/>
            <a:ext cx="1578254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L8GQULH4\MC9004420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968" y="4833466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26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2" grpId="0"/>
      <p:bldP spid="8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764704"/>
            <a:ext cx="390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Underline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uncountable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vords</a:t>
            </a:r>
            <a:r>
              <a:rPr lang="cs-CZ" dirty="0" smtClean="0">
                <a:latin typeface="Arial Black" pitchFamily="34" charset="0"/>
              </a:rPr>
              <a:t>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7571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rice</a:t>
            </a:r>
            <a:r>
              <a:rPr lang="cs-CZ" sz="2400" dirty="0" smtClean="0">
                <a:latin typeface="Arial Black" pitchFamily="34" charset="0"/>
              </a:rPr>
              <a:t> 		</a:t>
            </a:r>
            <a:r>
              <a:rPr lang="cs-CZ" sz="2400" dirty="0" err="1" smtClean="0">
                <a:latin typeface="Arial Black" pitchFamily="34" charset="0"/>
              </a:rPr>
              <a:t>flower</a:t>
            </a:r>
            <a:r>
              <a:rPr lang="cs-CZ" sz="2400" dirty="0" smtClean="0">
                <a:latin typeface="Arial Black" pitchFamily="34" charset="0"/>
              </a:rPr>
              <a:t>	</a:t>
            </a:r>
            <a:r>
              <a:rPr lang="cs-CZ" sz="2400" dirty="0" err="1" smtClean="0">
                <a:latin typeface="Arial Black" pitchFamily="34" charset="0"/>
              </a:rPr>
              <a:t>bread</a:t>
            </a:r>
            <a:r>
              <a:rPr lang="cs-CZ" sz="2400" dirty="0" smtClean="0">
                <a:latin typeface="Arial Black" pitchFamily="34" charset="0"/>
              </a:rPr>
              <a:t>	</a:t>
            </a:r>
            <a:r>
              <a:rPr lang="cs-CZ" sz="2400" dirty="0" err="1" smtClean="0">
                <a:latin typeface="Arial Black" pitchFamily="34" charset="0"/>
              </a:rPr>
              <a:t>coffe</a:t>
            </a:r>
            <a:r>
              <a:rPr lang="cs-CZ" sz="2400" dirty="0" smtClean="0">
                <a:latin typeface="Arial Black" pitchFamily="34" charset="0"/>
              </a:rPr>
              <a:t>		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3554" y="2852936"/>
            <a:ext cx="6647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skirt</a:t>
            </a:r>
            <a:r>
              <a:rPr lang="cs-CZ" sz="2400" dirty="0" smtClean="0">
                <a:latin typeface="Arial Black" pitchFamily="34" charset="0"/>
              </a:rPr>
              <a:t>	 	table		</a:t>
            </a:r>
            <a:r>
              <a:rPr lang="cs-CZ" sz="2400" dirty="0" err="1" smtClean="0">
                <a:latin typeface="Arial Black" pitchFamily="34" charset="0"/>
              </a:rPr>
              <a:t>flour</a:t>
            </a:r>
            <a:r>
              <a:rPr lang="cs-CZ" sz="2400" dirty="0" smtClean="0">
                <a:latin typeface="Arial Black" pitchFamily="34" charset="0"/>
              </a:rPr>
              <a:t>		</a:t>
            </a:r>
            <a:r>
              <a:rPr lang="cs-CZ" sz="2400" dirty="0" err="1" smtClean="0">
                <a:latin typeface="Arial Black" pitchFamily="34" charset="0"/>
              </a:rPr>
              <a:t>letter</a:t>
            </a:r>
            <a:r>
              <a:rPr lang="cs-CZ" sz="2400" dirty="0" smtClean="0">
                <a:latin typeface="Arial Black" pitchFamily="34" charset="0"/>
              </a:rPr>
              <a:t>	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293096"/>
            <a:ext cx="66600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oil</a:t>
            </a:r>
            <a:r>
              <a:rPr lang="cs-CZ" sz="2400" dirty="0" smtClean="0">
                <a:latin typeface="Arial Black" pitchFamily="34" charset="0"/>
              </a:rPr>
              <a:t>	 	</a:t>
            </a:r>
            <a:r>
              <a:rPr lang="cs-CZ" sz="2400" dirty="0" err="1" smtClean="0">
                <a:latin typeface="Arial Black" pitchFamily="34" charset="0"/>
              </a:rPr>
              <a:t>money</a:t>
            </a:r>
            <a:r>
              <a:rPr lang="cs-CZ" sz="2400" dirty="0" smtClean="0">
                <a:latin typeface="Arial Black" pitchFamily="34" charset="0"/>
              </a:rPr>
              <a:t>	</a:t>
            </a:r>
            <a:r>
              <a:rPr lang="cs-CZ" sz="2400" dirty="0" err="1" smtClean="0">
                <a:latin typeface="Arial Black" pitchFamily="34" charset="0"/>
              </a:rPr>
              <a:t>dress</a:t>
            </a:r>
            <a:r>
              <a:rPr lang="cs-CZ" sz="2400" dirty="0" smtClean="0">
                <a:latin typeface="Arial Black" pitchFamily="34" charset="0"/>
              </a:rPr>
              <a:t>	</a:t>
            </a:r>
            <a:r>
              <a:rPr lang="cs-CZ" sz="2400" dirty="0" err="1" smtClean="0">
                <a:latin typeface="Arial Black" pitchFamily="34" charset="0"/>
              </a:rPr>
              <a:t>lake</a:t>
            </a:r>
            <a:r>
              <a:rPr lang="cs-CZ" sz="2400" dirty="0" smtClean="0">
                <a:latin typeface="Arial Black" pitchFamily="34" charset="0"/>
              </a:rPr>
              <a:t>		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07504" y="2160042"/>
            <a:ext cx="1296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008059" y="2200070"/>
            <a:ext cx="1296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96136" y="2143306"/>
            <a:ext cx="1296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79912" y="3429000"/>
            <a:ext cx="1296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057781" y="4869160"/>
            <a:ext cx="1296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07504" y="4887416"/>
            <a:ext cx="12961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83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4727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227" y="580038"/>
            <a:ext cx="980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269227" y="1134036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224659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168</TotalTime>
  <Words>307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Motiv systému Office</vt:lpstr>
      <vt:lpstr>Prezentace aplikace PowerPoint</vt:lpstr>
      <vt:lpstr>Prezentace aplikace PowerPoint</vt:lpstr>
      <vt:lpstr>Countable  and  uncountable nouns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Countable  and  uncountable nouns</dc:title>
  <dc:creator>ZS SLOVAN Zezulová</dc:creator>
  <cp:lastModifiedBy>EU12</cp:lastModifiedBy>
  <cp:revision>20</cp:revision>
  <dcterms:created xsi:type="dcterms:W3CDTF">2012-12-04T16:29:04Z</dcterms:created>
  <dcterms:modified xsi:type="dcterms:W3CDTF">2013-02-10T18:00:15Z</dcterms:modified>
</cp:coreProperties>
</file>