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pptx" ContentType="application/vnd.openxmlformats-officedocument.presentationml.presentation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6" r:id="rId3"/>
    <p:sldId id="257" r:id="rId4"/>
    <p:sldId id="258" r:id="rId5"/>
    <p:sldId id="261" r:id="rId6"/>
    <p:sldId id="262" r:id="rId7"/>
    <p:sldId id="263" r:id="rId8"/>
    <p:sldId id="264" r:id="rId9"/>
    <p:sldId id="265" r:id="rId10"/>
    <p:sldId id="259" r:id="rId11"/>
    <p:sldId id="267" r:id="rId12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636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1A647A-937F-4BDE-957D-E0D8E5ECB6CC}" type="datetimeFigureOut">
              <a:rPr lang="cs-CZ"/>
              <a:pPr>
                <a:defRPr/>
              </a:pPr>
              <a:t>20.9.2013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7B2D2B-8073-4405-AEF6-7EFE1BDFFB3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4CF9DF-E7AC-4592-934C-2BF736208BA1}" type="datetimeFigureOut">
              <a:rPr lang="cs-CZ"/>
              <a:pPr>
                <a:defRPr/>
              </a:pPr>
              <a:t>20.9.2013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7A12F2-B2B2-4DF1-A9DC-A0CCF388312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121F44-60B5-4252-B9C4-3CEC07420A98}" type="datetimeFigureOut">
              <a:rPr lang="cs-CZ"/>
              <a:pPr>
                <a:defRPr/>
              </a:pPr>
              <a:t>20.9.2013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4A4E4E-70B5-473C-A8A6-F7C30952FB8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3CFFA9-32C7-4D30-904A-7FB04B087534}" type="datetimeFigureOut">
              <a:rPr lang="cs-CZ"/>
              <a:pPr>
                <a:defRPr/>
              </a:pPr>
              <a:t>20.9.2013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7B88B0-D613-45CA-95B7-3F30C7CA67C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1AB3CE-A89D-4648-AE90-2CB2F00DEC96}" type="datetimeFigureOut">
              <a:rPr lang="cs-CZ"/>
              <a:pPr>
                <a:defRPr/>
              </a:pPr>
              <a:t>20.9.2013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2BD13A-5BE0-45AB-B5A1-1004665431F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9ECCED-8DF1-4D72-8338-75814450892A}" type="datetimeFigureOut">
              <a:rPr lang="cs-CZ"/>
              <a:pPr>
                <a:defRPr/>
              </a:pPr>
              <a:t>20.9.2013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625FF6-F83D-4583-9DB1-D0D32351AB2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A702D3-4DB5-4040-85D5-F6A16B3C9507}" type="datetimeFigureOut">
              <a:rPr lang="cs-CZ"/>
              <a:pPr>
                <a:defRPr/>
              </a:pPr>
              <a:t>20.9.2013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42B4B0-F863-4B38-AF4A-41D858C1279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4444E8-A3C6-4065-B14C-505F8318CC66}" type="datetimeFigureOut">
              <a:rPr lang="cs-CZ"/>
              <a:pPr>
                <a:defRPr/>
              </a:pPr>
              <a:t>20.9.2013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0BC774-7DD5-458D-B6A9-78B31120DE9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9EAEDA-DEC5-4A42-9DDB-91139F31BAFF}" type="datetimeFigureOut">
              <a:rPr lang="cs-CZ"/>
              <a:pPr>
                <a:defRPr/>
              </a:pPr>
              <a:t>20.9.2013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CECAC2-3B52-4841-A80C-4229630D405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86AB25-54C1-4C21-9890-F2074C46AEB6}" type="datetimeFigureOut">
              <a:rPr lang="cs-CZ"/>
              <a:pPr>
                <a:defRPr/>
              </a:pPr>
              <a:t>20.9.2013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5DF73F-0E03-4B3C-ACE0-E82AC7909AF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3C06FB-2D28-4E96-845D-5FBFD3579C0A}" type="datetimeFigureOut">
              <a:rPr lang="cs-CZ"/>
              <a:pPr>
                <a:defRPr/>
              </a:pPr>
              <a:t>20.9.2013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CF77F9-BC18-4FBF-AF35-40BA9D2C300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7DC9A10-30F2-403D-A280-2868DC79BC3E}" type="datetimeFigureOut">
              <a:rPr lang="cs-CZ"/>
              <a:pPr>
                <a:defRPr/>
              </a:pPr>
              <a:t>20.9.2013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B660AE3-190D-4B89-A7A9-4B7DC64F4CE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Prezentace_aplikace_Microsoft_PowerPoint11.ppt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220" name="Object 4"/>
          <p:cNvGraphicFramePr>
            <a:graphicFrameLocks noChangeAspect="1"/>
          </p:cNvGraphicFramePr>
          <p:nvPr/>
        </p:nvGraphicFramePr>
        <p:xfrm>
          <a:off x="0" y="0"/>
          <a:ext cx="9144000" cy="6858000"/>
        </p:xfrm>
        <a:graphic>
          <a:graphicData uri="http://schemas.openxmlformats.org/presentationml/2006/ole">
            <p:oleObj spid="_x0000_s9220" name="Prezentace" r:id="rId3" imgW="3755304" imgH="2816445" progId="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Obdélník 1"/>
          <p:cNvSpPr>
            <a:spLocks noChangeArrowheads="1"/>
          </p:cNvSpPr>
          <p:nvPr/>
        </p:nvSpPr>
        <p:spPr bwMode="auto">
          <a:xfrm>
            <a:off x="0" y="0"/>
            <a:ext cx="9144000" cy="5310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cs-CZ">
              <a:latin typeface="Calibri" pitchFamily="34" charset="0"/>
            </a:endParaRPr>
          </a:p>
          <a:p>
            <a:endParaRPr lang="cs-CZ">
              <a:latin typeface="Calibri" pitchFamily="34" charset="0"/>
            </a:endParaRPr>
          </a:p>
          <a:p>
            <a:endParaRPr lang="cs-CZ">
              <a:latin typeface="Calibri" pitchFamily="34" charset="0"/>
            </a:endParaRPr>
          </a:p>
          <a:p>
            <a:r>
              <a:rPr lang="cs-CZ" b="1">
                <a:latin typeface="Calibri" pitchFamily="34" charset="0"/>
              </a:rPr>
              <a:t>ANOTACE :</a:t>
            </a:r>
            <a:r>
              <a:rPr lang="cs-CZ">
                <a:latin typeface="Calibri" pitchFamily="34" charset="0"/>
              </a:rPr>
              <a:t/>
            </a:r>
            <a:br>
              <a:rPr lang="cs-CZ">
                <a:latin typeface="Calibri" pitchFamily="34" charset="0"/>
              </a:rPr>
            </a:br>
            <a:r>
              <a:rPr lang="cs-CZ">
                <a:latin typeface="Calibri" pitchFamily="34" charset="0"/>
              </a:rPr>
              <a:t/>
            </a:r>
            <a:br>
              <a:rPr lang="cs-CZ">
                <a:latin typeface="Calibri" pitchFamily="34" charset="0"/>
              </a:rPr>
            </a:br>
            <a:r>
              <a:rPr lang="cs-CZ">
                <a:latin typeface="Calibri" pitchFamily="34" charset="0"/>
              </a:rPr>
              <a:t>a) PRÁCE JE URČENA pro žáky 9. ročníku</a:t>
            </a:r>
            <a:br>
              <a:rPr lang="cs-CZ">
                <a:latin typeface="Calibri" pitchFamily="34" charset="0"/>
              </a:rPr>
            </a:br>
            <a:r>
              <a:rPr lang="cs-CZ">
                <a:latin typeface="Calibri" pitchFamily="34" charset="0"/>
              </a:rPr>
              <a:t/>
            </a:r>
            <a:br>
              <a:rPr lang="cs-CZ">
                <a:latin typeface="Calibri" pitchFamily="34" charset="0"/>
              </a:rPr>
            </a:br>
            <a:r>
              <a:rPr lang="cs-CZ">
                <a:latin typeface="Calibri" pitchFamily="34" charset="0"/>
              </a:rPr>
              <a:t>b) TÉMA : PLZEŇSKÝ  KRAJ</a:t>
            </a:r>
            <a:br>
              <a:rPr lang="cs-CZ">
                <a:latin typeface="Calibri" pitchFamily="34" charset="0"/>
              </a:rPr>
            </a:br>
            <a:r>
              <a:rPr lang="cs-CZ">
                <a:latin typeface="Calibri" pitchFamily="34" charset="0"/>
              </a:rPr>
              <a:t/>
            </a:r>
            <a:br>
              <a:rPr lang="cs-CZ">
                <a:latin typeface="Calibri" pitchFamily="34" charset="0"/>
              </a:rPr>
            </a:br>
            <a:r>
              <a:rPr lang="cs-CZ">
                <a:latin typeface="Calibri" pitchFamily="34" charset="0"/>
              </a:rPr>
              <a:t>c) CÍL : prohloubení znalostí o Plzeňském kraji</a:t>
            </a:r>
            <a:br>
              <a:rPr lang="cs-CZ">
                <a:latin typeface="Calibri" pitchFamily="34" charset="0"/>
              </a:rPr>
            </a:br>
            <a:r>
              <a:rPr lang="cs-CZ">
                <a:latin typeface="Calibri" pitchFamily="34" charset="0"/>
              </a:rPr>
              <a:t/>
            </a:r>
            <a:br>
              <a:rPr lang="cs-CZ">
                <a:latin typeface="Calibri" pitchFamily="34" charset="0"/>
              </a:rPr>
            </a:br>
            <a:r>
              <a:rPr lang="cs-CZ">
                <a:latin typeface="Calibri" pitchFamily="34" charset="0"/>
              </a:rPr>
              <a:t>d) POMŮCKY : školní atlas ČR, učebnice Zeměpis ČR,  pracovní, psací potřeby, sešit</a:t>
            </a:r>
            <a:br>
              <a:rPr lang="cs-CZ">
                <a:latin typeface="Calibri" pitchFamily="34" charset="0"/>
              </a:rPr>
            </a:br>
            <a:r>
              <a:rPr lang="cs-CZ">
                <a:latin typeface="Calibri" pitchFamily="34" charset="0"/>
              </a:rPr>
              <a:t/>
            </a:r>
            <a:br>
              <a:rPr lang="cs-CZ">
                <a:latin typeface="Calibri" pitchFamily="34" charset="0"/>
              </a:rPr>
            </a:br>
            <a:r>
              <a:rPr lang="cs-CZ">
                <a:latin typeface="Calibri" pitchFamily="34" charset="0"/>
              </a:rPr>
              <a:t>e)  KLÍČOVÁ SLOVA : názvy měst, historických památek a přírodních zajímavostí</a:t>
            </a:r>
            <a:br>
              <a:rPr lang="cs-CZ">
                <a:latin typeface="Calibri" pitchFamily="34" charset="0"/>
              </a:rPr>
            </a:br>
            <a:r>
              <a:rPr lang="cs-CZ">
                <a:latin typeface="Calibri" pitchFamily="34" charset="0"/>
              </a:rPr>
              <a:t/>
            </a:r>
            <a:br>
              <a:rPr lang="cs-CZ">
                <a:latin typeface="Calibri" pitchFamily="34" charset="0"/>
              </a:rPr>
            </a:br>
            <a:r>
              <a:rPr lang="cs-CZ">
                <a:latin typeface="Calibri" pitchFamily="34" charset="0"/>
              </a:rPr>
              <a:t>f) PILOTÁŽ: při prezentaci žáci získali nové informace o Plzeňském kraji. Pomocí obrazového materiálu se seznámili se zajímavými místy a  historickými památkami kraje. Prezentovaná místa vyhledali ve školním atlase (s.46-47) a vyznačili do obrysu kraje</a:t>
            </a:r>
            <a:r>
              <a:rPr lang="cs-CZ"/>
              <a:t> </a:t>
            </a:r>
            <a:r>
              <a:rPr lang="cs-CZ">
                <a:latin typeface="Calibri" pitchFamily="34" charset="0"/>
              </a:rPr>
              <a:t>(učebnice s.49). Nově získané informace si zapsali do sešitů.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smtClean="0">
                <a:solidFill>
                  <a:srgbClr val="00B050"/>
                </a:solidFill>
              </a:rPr>
              <a:t>PLZEŇSKÝ KRAJ</a:t>
            </a:r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2000" y="1412875"/>
            <a:ext cx="7620000" cy="5076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2000" y="0"/>
            <a:ext cx="7620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04025" y="115888"/>
            <a:ext cx="1577975" cy="360362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>
                <a:solidFill>
                  <a:schemeClr val="bg1"/>
                </a:solidFill>
              </a:rPr>
              <a:t>PLZEŇ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62000" y="0"/>
            <a:ext cx="3162300" cy="692150"/>
          </a:xfrm>
        </p:spPr>
        <p:txBody>
          <a:bodyPr rtlCol="0">
            <a:normAutofit fontScale="925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3600" b="1" dirty="0" smtClean="0">
                <a:solidFill>
                  <a:schemeClr val="bg1"/>
                </a:solidFill>
              </a:rPr>
              <a:t>KRAJSKÉ</a:t>
            </a:r>
            <a:r>
              <a:rPr lang="cs-CZ" sz="3600" b="1" dirty="0" smtClean="0"/>
              <a:t> </a:t>
            </a:r>
            <a:r>
              <a:rPr lang="cs-CZ" sz="3600" b="1" dirty="0" smtClean="0">
                <a:solidFill>
                  <a:schemeClr val="bg1"/>
                </a:solidFill>
              </a:rPr>
              <a:t>MĚSTO</a:t>
            </a:r>
            <a:endParaRPr lang="cs-CZ" sz="3600" b="1" dirty="0">
              <a:solidFill>
                <a:schemeClr val="bg1"/>
              </a:solidFill>
            </a:endParaRPr>
          </a:p>
        </p:txBody>
      </p:sp>
      <p:sp>
        <p:nvSpPr>
          <p:cNvPr id="17412" name="Obdélník 3"/>
          <p:cNvSpPr>
            <a:spLocks noChangeArrowheads="1"/>
          </p:cNvSpPr>
          <p:nvPr/>
        </p:nvSpPr>
        <p:spPr bwMode="auto">
          <a:xfrm>
            <a:off x="12700" y="5672138"/>
            <a:ext cx="914400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400">
                <a:latin typeface="Calibri" pitchFamily="34" charset="0"/>
              </a:rPr>
              <a:t>Plzeň leží na soutoku řek Mže, Radbuza, Úhlava a Úslava, z nichž vzniká řeka Berounka.  Má zhruba 170 tisíc obyvatel a je tak čtvrtým největším městem v republice a druhým největším v Čechách.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113" y="7938"/>
            <a:ext cx="9132887" cy="6850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4" name="Obdélník 2"/>
          <p:cNvSpPr>
            <a:spLocks noChangeArrowheads="1"/>
          </p:cNvSpPr>
          <p:nvPr/>
        </p:nvSpPr>
        <p:spPr bwMode="auto">
          <a:xfrm>
            <a:off x="0" y="0"/>
            <a:ext cx="9144000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800" b="1">
                <a:solidFill>
                  <a:schemeClr val="bg1"/>
                </a:solidFill>
                <a:latin typeface="Calibri" pitchFamily="34" charset="0"/>
              </a:rPr>
              <a:t>Plzeň je známá jako průmyslové a pivovarnické město. </a:t>
            </a:r>
          </a:p>
          <a:p>
            <a:r>
              <a:rPr lang="cs-CZ" sz="2800" b="1">
                <a:solidFill>
                  <a:schemeClr val="bg1"/>
                </a:solidFill>
                <a:latin typeface="Calibri" pitchFamily="34" charset="0"/>
              </a:rPr>
              <a:t>V rozsáhlých továrních halách bývalé Škodovky se vyrábějí dopravní prostředky a průmyslové stroje.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2000" y="1112838"/>
            <a:ext cx="7620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58" name="Nadpis 1"/>
          <p:cNvSpPr>
            <a:spLocks noGrp="1"/>
          </p:cNvSpPr>
          <p:nvPr>
            <p:ph type="title"/>
          </p:nvPr>
        </p:nvSpPr>
        <p:spPr>
          <a:xfrm>
            <a:off x="457200" y="-46038"/>
            <a:ext cx="8229600" cy="1143001"/>
          </a:xfrm>
        </p:spPr>
        <p:txBody>
          <a:bodyPr/>
          <a:lstStyle/>
          <a:p>
            <a:r>
              <a:rPr lang="cs-CZ" b="1" smtClean="0"/>
              <a:t>DOMAŽLICE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2000" y="1135063"/>
            <a:ext cx="7620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2" name="Nadpis 1"/>
          <p:cNvSpPr>
            <a:spLocks noGrp="1"/>
          </p:cNvSpPr>
          <p:nvPr>
            <p:ph type="title"/>
          </p:nvPr>
        </p:nvSpPr>
        <p:spPr>
          <a:xfrm>
            <a:off x="457200" y="3175"/>
            <a:ext cx="8229600" cy="1143000"/>
          </a:xfrm>
        </p:spPr>
        <p:txBody>
          <a:bodyPr/>
          <a:lstStyle/>
          <a:p>
            <a:r>
              <a:rPr lang="cs-CZ" b="1" smtClean="0"/>
              <a:t>KLATOVY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2000" y="981075"/>
            <a:ext cx="7620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6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cs-CZ" b="1" smtClean="0"/>
              <a:t>ROKYCANY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4013" y="1152525"/>
            <a:ext cx="8539162" cy="5637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0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smtClean="0"/>
              <a:t>TACHOV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0" y="0"/>
            <a:ext cx="9144000" cy="7294563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dirty="0">
                <a:latin typeface="+mn-lt"/>
                <a:cs typeface="+mn-cs"/>
              </a:rPr>
              <a:t>ZDROJ INFORMACÍ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cs-CZ" b="1" dirty="0">
              <a:latin typeface="+mn-lt"/>
              <a:cs typeface="+mn-cs"/>
            </a:endParaRP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>
                <a:latin typeface="+mn-lt"/>
                <a:cs typeface="+mn-cs"/>
              </a:rPr>
              <a:t>ZIVNER, </a:t>
            </a:r>
            <a:r>
              <a:rPr lang="cs-CZ" dirty="0" err="1">
                <a:latin typeface="+mn-lt"/>
                <a:cs typeface="+mn-cs"/>
              </a:rPr>
              <a:t>Zirland</a:t>
            </a:r>
            <a:r>
              <a:rPr lang="cs-CZ" dirty="0">
                <a:latin typeface="+mn-lt"/>
                <a:cs typeface="+mn-cs"/>
              </a:rPr>
              <a:t>. Http://cs.wikipedia.org [online]. 27. 5. 2007, 07:05[cit. 2013-01-23]. </a:t>
            </a:r>
            <a:r>
              <a:rPr lang="cs-CZ" dirty="0" err="1">
                <a:latin typeface="+mn-lt"/>
                <a:cs typeface="+mn-cs"/>
              </a:rPr>
              <a:t>Soubor:Flag</a:t>
            </a:r>
            <a:r>
              <a:rPr lang="cs-CZ" dirty="0">
                <a:latin typeface="+mn-lt"/>
                <a:cs typeface="+mn-cs"/>
              </a:rPr>
              <a:t> </a:t>
            </a:r>
            <a:r>
              <a:rPr lang="cs-CZ" dirty="0" err="1">
                <a:latin typeface="+mn-lt"/>
                <a:cs typeface="+mn-cs"/>
              </a:rPr>
              <a:t>of</a:t>
            </a:r>
            <a:r>
              <a:rPr lang="cs-CZ" dirty="0">
                <a:latin typeface="+mn-lt"/>
                <a:cs typeface="+mn-cs"/>
              </a:rPr>
              <a:t> </a:t>
            </a:r>
            <a:r>
              <a:rPr lang="cs-CZ" dirty="0" err="1">
                <a:latin typeface="+mn-lt"/>
                <a:cs typeface="+mn-cs"/>
              </a:rPr>
              <a:t>Plzen</a:t>
            </a:r>
            <a:r>
              <a:rPr lang="cs-CZ" dirty="0">
                <a:latin typeface="+mn-lt"/>
                <a:cs typeface="+mn-cs"/>
              </a:rPr>
              <a:t> </a:t>
            </a:r>
            <a:r>
              <a:rPr lang="cs-CZ" dirty="0" err="1">
                <a:latin typeface="+mn-lt"/>
                <a:cs typeface="+mn-cs"/>
              </a:rPr>
              <a:t>Region.svg.Dostupné</a:t>
            </a:r>
            <a:r>
              <a:rPr lang="cs-CZ" dirty="0">
                <a:latin typeface="+mn-lt"/>
                <a:cs typeface="+mn-cs"/>
              </a:rPr>
              <a:t> z WWW: &lt;http://cs.wikipedia.org/wiki/</a:t>
            </a:r>
            <a:r>
              <a:rPr lang="cs-CZ" dirty="0" err="1">
                <a:latin typeface="+mn-lt"/>
                <a:cs typeface="+mn-cs"/>
              </a:rPr>
              <a:t>Soubor:Flag_of_Plzen_Region.svg</a:t>
            </a:r>
            <a:r>
              <a:rPr lang="cs-CZ" dirty="0">
                <a:latin typeface="+mn-lt"/>
                <a:cs typeface="+mn-cs"/>
              </a:rPr>
              <a:t>&gt;.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>
                <a:latin typeface="+mn-lt"/>
                <a:cs typeface="+mn-cs"/>
              </a:rPr>
              <a:t>ZIVNER, </a:t>
            </a:r>
            <a:r>
              <a:rPr lang="cs-CZ" dirty="0" err="1">
                <a:latin typeface="+mn-lt"/>
                <a:cs typeface="+mn-cs"/>
              </a:rPr>
              <a:t>Noebu</a:t>
            </a:r>
            <a:r>
              <a:rPr lang="cs-CZ" dirty="0">
                <a:latin typeface="+mn-lt"/>
                <a:cs typeface="+mn-cs"/>
              </a:rPr>
              <a:t>. Http://cs.wikipedia.org [online]. 21. 5. 2006, 11:14[cit. 2013-01-23]. </a:t>
            </a:r>
            <a:r>
              <a:rPr lang="cs-CZ" dirty="0" err="1">
                <a:latin typeface="+mn-lt"/>
                <a:cs typeface="+mn-cs"/>
              </a:rPr>
              <a:t>Soubor:View</a:t>
            </a:r>
            <a:r>
              <a:rPr lang="cs-CZ" dirty="0">
                <a:latin typeface="+mn-lt"/>
                <a:cs typeface="+mn-cs"/>
              </a:rPr>
              <a:t> St </a:t>
            </a:r>
            <a:r>
              <a:rPr lang="cs-CZ" dirty="0" err="1">
                <a:latin typeface="+mn-lt"/>
                <a:cs typeface="+mn-cs"/>
              </a:rPr>
              <a:t>Bartholomew</a:t>
            </a:r>
            <a:r>
              <a:rPr lang="cs-CZ" dirty="0">
                <a:latin typeface="+mn-lt"/>
                <a:cs typeface="+mn-cs"/>
              </a:rPr>
              <a:t> </a:t>
            </a:r>
            <a:r>
              <a:rPr lang="cs-CZ" dirty="0" err="1">
                <a:latin typeface="+mn-lt"/>
                <a:cs typeface="+mn-cs"/>
              </a:rPr>
              <a:t>Plzen</a:t>
            </a:r>
            <a:r>
              <a:rPr lang="cs-CZ" dirty="0">
                <a:latin typeface="+mn-lt"/>
                <a:cs typeface="+mn-cs"/>
              </a:rPr>
              <a:t> 113.JPG.Dostupné z WWW: &lt;http://cs.wikipedia.org/wiki/Soubor:View_St_Bartholomew_Plzen_113.JPG&gt;.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err="1">
                <a:latin typeface="+mn-lt"/>
                <a:cs typeface="+mn-cs"/>
              </a:rPr>
              <a:t>ZIVNER,Dfred</a:t>
            </a:r>
            <a:r>
              <a:rPr lang="cs-CZ" dirty="0">
                <a:latin typeface="+mn-lt"/>
                <a:cs typeface="+mn-cs"/>
              </a:rPr>
              <a:t>. Http://cs.wikipedia.org [online]. 7. 5. 2009, 17:55[cit. 2013-01-23]. </a:t>
            </a:r>
            <a:r>
              <a:rPr lang="cs-CZ" dirty="0" err="1">
                <a:latin typeface="+mn-lt"/>
                <a:cs typeface="+mn-cs"/>
              </a:rPr>
              <a:t>Soubor:Pilsner-Urquell-Main-Gate.jpg.Dostupné</a:t>
            </a:r>
            <a:r>
              <a:rPr lang="cs-CZ" dirty="0">
                <a:latin typeface="+mn-lt"/>
                <a:cs typeface="+mn-cs"/>
              </a:rPr>
              <a:t> z WWW: &lt;http://cs.wikipedia.org/wiki/</a:t>
            </a:r>
            <a:r>
              <a:rPr lang="cs-CZ" dirty="0" err="1">
                <a:latin typeface="+mn-lt"/>
                <a:cs typeface="+mn-cs"/>
              </a:rPr>
              <a:t>Soubor:Pilsner-Urquell-Main-Gate.jpg</a:t>
            </a:r>
            <a:r>
              <a:rPr lang="cs-CZ" dirty="0">
                <a:latin typeface="+mn-lt"/>
                <a:cs typeface="+mn-cs"/>
              </a:rPr>
              <a:t>&gt;.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err="1">
                <a:latin typeface="+mn-lt"/>
                <a:cs typeface="+mn-cs"/>
              </a:rPr>
              <a:t>ZIVNER,Timichal</a:t>
            </a:r>
            <a:r>
              <a:rPr lang="cs-CZ" dirty="0">
                <a:latin typeface="+mn-lt"/>
                <a:cs typeface="+mn-cs"/>
              </a:rPr>
              <a:t>. Http://cs.wikipedia.org [online]. 23. 4. 2007, 21:08[cit. 2013-01-23]. </a:t>
            </a:r>
            <a:r>
              <a:rPr lang="cs-CZ" dirty="0" err="1">
                <a:latin typeface="+mn-lt"/>
                <a:cs typeface="+mn-cs"/>
              </a:rPr>
              <a:t>Soubor:Domazlice</a:t>
            </a:r>
            <a:r>
              <a:rPr lang="cs-CZ" dirty="0">
                <a:latin typeface="+mn-lt"/>
                <a:cs typeface="+mn-cs"/>
              </a:rPr>
              <a:t> </a:t>
            </a:r>
            <a:r>
              <a:rPr lang="cs-CZ" dirty="0" err="1">
                <a:latin typeface="+mn-lt"/>
                <a:cs typeface="+mn-cs"/>
              </a:rPr>
              <a:t>brana.jpg.Dostupné</a:t>
            </a:r>
            <a:r>
              <a:rPr lang="cs-CZ" dirty="0">
                <a:latin typeface="+mn-lt"/>
                <a:cs typeface="+mn-cs"/>
              </a:rPr>
              <a:t> z WWW: &lt;http://cs.wikipedia.org/wiki/</a:t>
            </a:r>
            <a:r>
              <a:rPr lang="cs-CZ" dirty="0" err="1">
                <a:latin typeface="+mn-lt"/>
                <a:cs typeface="+mn-cs"/>
              </a:rPr>
              <a:t>Soubor:Domazlice_brana.jpg</a:t>
            </a:r>
            <a:r>
              <a:rPr lang="cs-CZ" dirty="0">
                <a:latin typeface="+mn-lt"/>
                <a:cs typeface="+mn-cs"/>
              </a:rPr>
              <a:t>&gt;.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>
                <a:latin typeface="+mn-lt"/>
                <a:cs typeface="+mn-cs"/>
              </a:rPr>
              <a:t>ZIVNER, </a:t>
            </a:r>
            <a:r>
              <a:rPr lang="cs-CZ" dirty="0" err="1">
                <a:latin typeface="+mn-lt"/>
                <a:cs typeface="+mn-cs"/>
              </a:rPr>
              <a:t>Ondrej.konicek</a:t>
            </a:r>
            <a:r>
              <a:rPr lang="cs-CZ" dirty="0">
                <a:latin typeface="+mn-lt"/>
                <a:cs typeface="+mn-cs"/>
              </a:rPr>
              <a:t>. Http://cs.wikipedia.org [online]. 10. 8. 2007, 10:21[cit. 2013-01-23]. </a:t>
            </a:r>
            <a:r>
              <a:rPr lang="cs-CZ" dirty="0" err="1">
                <a:latin typeface="+mn-lt"/>
                <a:cs typeface="+mn-cs"/>
              </a:rPr>
              <a:t>Soubor:Klatovy.JPG.Dostupné</a:t>
            </a:r>
            <a:r>
              <a:rPr lang="cs-CZ" dirty="0">
                <a:latin typeface="+mn-lt"/>
                <a:cs typeface="+mn-cs"/>
              </a:rPr>
              <a:t> z WWW: &lt;http://cs.wikipedia.org/wiki/</a:t>
            </a:r>
            <a:r>
              <a:rPr lang="cs-CZ" dirty="0" err="1">
                <a:latin typeface="+mn-lt"/>
                <a:cs typeface="+mn-cs"/>
              </a:rPr>
              <a:t>Soubor:Klatovy.JPG</a:t>
            </a:r>
            <a:r>
              <a:rPr lang="cs-CZ" dirty="0">
                <a:latin typeface="+mn-lt"/>
                <a:cs typeface="+mn-cs"/>
              </a:rPr>
              <a:t>&gt;.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>
                <a:latin typeface="+mn-lt"/>
                <a:cs typeface="+mn-cs"/>
              </a:rPr>
              <a:t>ZIVNER, </a:t>
            </a:r>
            <a:r>
              <a:rPr lang="cs-CZ" dirty="0" err="1">
                <a:latin typeface="+mn-lt"/>
                <a:cs typeface="+mn-cs"/>
              </a:rPr>
              <a:t>MiaowMiaow</a:t>
            </a:r>
            <a:r>
              <a:rPr lang="cs-CZ" dirty="0">
                <a:latin typeface="+mn-lt"/>
                <a:cs typeface="+mn-cs"/>
              </a:rPr>
              <a:t>. Http://cs.wikipedia.org [online]. 23. 4. 2008, 21:56[cit. 2013-01-23]. </a:t>
            </a:r>
            <a:r>
              <a:rPr lang="cs-CZ" dirty="0" err="1">
                <a:latin typeface="+mn-lt"/>
                <a:cs typeface="+mn-cs"/>
              </a:rPr>
              <a:t>Soubor:Rokycany</a:t>
            </a:r>
            <a:r>
              <a:rPr lang="cs-CZ" dirty="0">
                <a:latin typeface="+mn-lt"/>
                <a:cs typeface="+mn-cs"/>
              </a:rPr>
              <a:t> CZ </a:t>
            </a:r>
            <a:r>
              <a:rPr lang="cs-CZ" dirty="0" err="1">
                <a:latin typeface="+mn-lt"/>
                <a:cs typeface="+mn-cs"/>
              </a:rPr>
              <a:t>Our</a:t>
            </a:r>
            <a:r>
              <a:rPr lang="cs-CZ" dirty="0">
                <a:latin typeface="+mn-lt"/>
                <a:cs typeface="+mn-cs"/>
              </a:rPr>
              <a:t> Lady </a:t>
            </a:r>
            <a:r>
              <a:rPr lang="cs-CZ" dirty="0" err="1">
                <a:latin typeface="+mn-lt"/>
                <a:cs typeface="+mn-cs"/>
              </a:rPr>
              <a:t>of</a:t>
            </a:r>
            <a:r>
              <a:rPr lang="cs-CZ" dirty="0">
                <a:latin typeface="+mn-lt"/>
                <a:cs typeface="+mn-cs"/>
              </a:rPr>
              <a:t> </a:t>
            </a:r>
            <a:r>
              <a:rPr lang="cs-CZ" dirty="0" err="1">
                <a:latin typeface="+mn-lt"/>
                <a:cs typeface="+mn-cs"/>
              </a:rPr>
              <a:t>the</a:t>
            </a:r>
            <a:r>
              <a:rPr lang="cs-CZ" dirty="0">
                <a:latin typeface="+mn-lt"/>
                <a:cs typeface="+mn-cs"/>
              </a:rPr>
              <a:t> </a:t>
            </a:r>
            <a:r>
              <a:rPr lang="cs-CZ" dirty="0" err="1">
                <a:latin typeface="+mn-lt"/>
                <a:cs typeface="+mn-cs"/>
              </a:rPr>
              <a:t>Snow</a:t>
            </a:r>
            <a:r>
              <a:rPr lang="cs-CZ" dirty="0">
                <a:latin typeface="+mn-lt"/>
                <a:cs typeface="+mn-cs"/>
              </a:rPr>
              <a:t> </a:t>
            </a:r>
            <a:r>
              <a:rPr lang="cs-CZ" dirty="0" err="1">
                <a:latin typeface="+mn-lt"/>
                <a:cs typeface="+mn-cs"/>
              </a:rPr>
              <a:t>church</a:t>
            </a:r>
            <a:r>
              <a:rPr lang="cs-CZ" dirty="0">
                <a:latin typeface="+mn-lt"/>
                <a:cs typeface="+mn-cs"/>
              </a:rPr>
              <a:t> and Marian </a:t>
            </a:r>
            <a:r>
              <a:rPr lang="cs-CZ" dirty="0" err="1">
                <a:latin typeface="+mn-lt"/>
                <a:cs typeface="+mn-cs"/>
              </a:rPr>
              <a:t>column</a:t>
            </a:r>
            <a:r>
              <a:rPr lang="cs-CZ" dirty="0">
                <a:latin typeface="+mn-lt"/>
                <a:cs typeface="+mn-cs"/>
              </a:rPr>
              <a:t> 0589.jpg.Dostupné z WWW: &lt;http://cs.wikipedia.org/wiki/Soubor:Rokycany_CZ_Our_Lady_of_the_Snow_church_and_Marian_column_0589.jpg&gt;.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>
                <a:latin typeface="+mn-lt"/>
                <a:cs typeface="+mn-cs"/>
              </a:rPr>
              <a:t>ZIVNER, </a:t>
            </a:r>
            <a:r>
              <a:rPr lang="cs-CZ" dirty="0" err="1">
                <a:latin typeface="+mn-lt"/>
                <a:cs typeface="+mn-cs"/>
              </a:rPr>
              <a:t>Hanhil</a:t>
            </a:r>
            <a:r>
              <a:rPr lang="cs-CZ" dirty="0">
                <a:latin typeface="+mn-lt"/>
                <a:cs typeface="+mn-cs"/>
              </a:rPr>
              <a:t>. Http://cs.wikipedia.org [online]. 14. 1. 2008, 21:25[cit. 2013-01-23]. Soubor:Tachov1.jpg. Dostupné z WWW: &lt;http://cs.wikipedia.org/wiki/Soubor:Tachov1.jpg&gt;.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>
              <a:latin typeface="+mn-lt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cs-CZ" dirty="0">
              <a:latin typeface="+mn-lt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cs-CZ" dirty="0">
              <a:latin typeface="+mn-lt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Obdélník 1"/>
          <p:cNvSpPr>
            <a:spLocks noChangeArrowheads="1"/>
          </p:cNvSpPr>
          <p:nvPr/>
        </p:nvSpPr>
        <p:spPr bwMode="auto">
          <a:xfrm>
            <a:off x="0" y="0"/>
            <a:ext cx="9144000" cy="1477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Calibri" pitchFamily="34" charset="0"/>
              </a:rPr>
              <a:t>• Borecký D., Novák S., Chalupa p.  Zeměpis, Putování naší vlastí, </a:t>
            </a:r>
          </a:p>
          <a:p>
            <a:r>
              <a:rPr lang="cs-CZ">
                <a:latin typeface="Calibri" pitchFamily="34" charset="0"/>
              </a:rPr>
              <a:t>Česká republika, učebnice II.díl. Nakladatelství  NOVÁ ŠKOLA, s. r. o.,  Bratislavská 23d, Brno,</a:t>
            </a:r>
          </a:p>
          <a:p>
            <a:r>
              <a:rPr lang="cs-CZ">
                <a:latin typeface="Calibri" pitchFamily="34" charset="0"/>
              </a:rPr>
              <a:t>2009. ISBN 80-7289-102-2. Strana 49.</a:t>
            </a:r>
          </a:p>
          <a:p>
            <a:r>
              <a:rPr lang="cs-CZ">
                <a:latin typeface="Calibri" pitchFamily="34" charset="0"/>
              </a:rPr>
              <a:t>• Školní atlas Česká republika a Evropa. SHOCart, spol. s.r.o., Zádveřice 48, Vizovice, 2009.</a:t>
            </a:r>
          </a:p>
          <a:p>
            <a:r>
              <a:rPr lang="cs-CZ">
                <a:latin typeface="Calibri" pitchFamily="34" charset="0"/>
              </a:rPr>
              <a:t>ISBN 978-80-7224-247-4. Strana 46-47.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54</TotalTime>
  <Words>319</Words>
  <Application>Microsoft Office PowerPoint</Application>
  <PresentationFormat>On-screen Show (4:3)</PresentationFormat>
  <Paragraphs>29</Paragraphs>
  <Slides>11</Slides>
  <Notes>0</Notes>
  <HiddenSlides>0</HiddenSlides>
  <MMClips>0</MMClips>
  <ScaleCrop>false</ScaleCrop>
  <HeadingPairs>
    <vt:vector size="8" baseType="variant">
      <vt:variant>
        <vt:lpstr>Použitá písma</vt:lpstr>
      </vt:variant>
      <vt:variant>
        <vt:i4>2</vt:i4>
      </vt:variant>
      <vt:variant>
        <vt:lpstr>Šablona návrhu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5" baseType="lpstr">
      <vt:lpstr>Calibri</vt:lpstr>
      <vt:lpstr>Arial</vt:lpstr>
      <vt:lpstr>Motiv systému Office</vt:lpstr>
      <vt:lpstr>Prezentace</vt:lpstr>
      <vt:lpstr>Snímek 1</vt:lpstr>
      <vt:lpstr>Snímek 2</vt:lpstr>
      <vt:lpstr>PLZEŇSKÝ KRAJ</vt:lpstr>
      <vt:lpstr>PLZEŇ</vt:lpstr>
      <vt:lpstr>Snímek 5</vt:lpstr>
      <vt:lpstr>DOMAŽLICE</vt:lpstr>
      <vt:lpstr>KLATOVY</vt:lpstr>
      <vt:lpstr>ROKYCANY</vt:lpstr>
      <vt:lpstr>TACHOV</vt:lpstr>
      <vt:lpstr>Snímek 10</vt:lpstr>
      <vt:lpstr>Snímek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ZS SLOVAN</dc:creator>
  <cp:lastModifiedBy>DUM</cp:lastModifiedBy>
  <cp:revision>8</cp:revision>
  <dcterms:created xsi:type="dcterms:W3CDTF">2013-01-23T17:56:21Z</dcterms:created>
  <dcterms:modified xsi:type="dcterms:W3CDTF">2013-09-20T17:50:50Z</dcterms:modified>
</cp:coreProperties>
</file>