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3" r:id="rId4"/>
    <p:sldId id="256" r:id="rId5"/>
    <p:sldId id="257" r:id="rId6"/>
    <p:sldId id="258" r:id="rId7"/>
    <p:sldId id="262" r:id="rId8"/>
    <p:sldId id="259" r:id="rId9"/>
    <p:sldId id="260" r:id="rId10"/>
    <p:sldId id="261" r:id="rId11"/>
    <p:sldId id="266" r:id="rId12"/>
    <p:sldId id="267" r:id="rId13"/>
    <p:sldId id="268" r:id="rId14"/>
    <p:sldId id="265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7"/>
          <p:cNvSpPr txBox="1"/>
          <p:nvPr/>
        </p:nvSpPr>
        <p:spPr>
          <a:xfrm>
            <a:off x="1828800" y="3159125"/>
            <a:ext cx="457200" cy="1035050"/>
          </a:xfrm>
          <a:prstGeom prst="rect">
            <a:avLst/>
          </a:prstGeom>
          <a:noFill/>
        </p:spPr>
        <p:txBody>
          <a:bodyPr lIns="0" tIns="9144" rIns="0" bIns="9144"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47AF7-46A6-46DF-9F37-DCF3C6E8994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B4A14-5E71-42F1-9F65-8A4D7F244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26E83-C1DC-420E-86AD-C39FA3D2F4B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90B6C-CE83-4EB4-9C66-5095CF678F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7"/>
          <p:cNvSpPr txBox="1"/>
          <p:nvPr/>
        </p:nvSpPr>
        <p:spPr>
          <a:xfrm>
            <a:off x="4267200" y="4075113"/>
            <a:ext cx="457200" cy="1014412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993FD-5D7E-4D05-8499-00B53B28D36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E78E0-27ED-43F3-9528-C808D2500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12C46-A6B9-4557-AB98-2BD09BD99CD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87C23-83B9-47FB-84E9-A726510FF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2"/>
          <p:cNvSpPr txBox="1"/>
          <p:nvPr/>
        </p:nvSpPr>
        <p:spPr>
          <a:xfrm>
            <a:off x="1057275" y="520700"/>
            <a:ext cx="457200" cy="9223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8" name="TextBox 17"/>
          <p:cNvSpPr txBox="1"/>
          <p:nvPr/>
        </p:nvSpPr>
        <p:spPr>
          <a:xfrm>
            <a:off x="4779963" y="520700"/>
            <a:ext cx="457200" cy="9223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16052-2011-4812-9785-C1AD906A169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2F533-16CB-449A-86C7-D6494E6BF7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1777F-5C64-4206-A06B-C57A30017A9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D5364-7DC3-4C74-A904-AFC88D622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EC054-B469-476B-8FD8-D3CBFF35206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B08A1-425E-448C-8FE5-14AF4F548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5329238" y="1774825"/>
            <a:ext cx="457200" cy="123031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89837-3DDE-4542-9DF3-72439D12AC0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B8B2-6F8B-4F24-A95C-4B2A2651B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2435225" y="3332163"/>
            <a:ext cx="457200" cy="92233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6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FB0CB-8A0B-4CB8-A91C-C80D41A1E9A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329FC-4AF4-4B6D-933D-E4D7441C5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93377-1CEB-4B80-A513-309724ACA45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00AB-6E91-4BE5-A046-5271ED472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532D-595D-419D-8B15-F98531A1E5D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2BF2A-D7D0-4DEF-A94C-BD6A433EB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35F26-722B-4607-A027-4853208169F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6F07D-7A36-4242-983A-8873502AF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01D88-ED8B-46E6-B7E7-277DCA3FC0A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26056-07A4-44B3-8AEF-DD12D0D595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85-3F17-48C3-8C32-B586B6117DD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DBBA8-59DF-4929-B268-D69C41FAB4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2B9BC-26B7-4BB5-AC66-733CC353712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3DA8D-1526-40B8-969D-E80FF12A0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CC0EE-953F-411D-81DB-BC53A501A39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798E5-03CF-44A5-A25F-E7351BD70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C9321-5304-4F24-A39E-9DC1E091A3C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C254D-97F4-4658-820D-B0DC82CA1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FC797-A7AA-4193-8230-58C073D617A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7B603-5FCF-40C4-9A40-217E84DF1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DA8FC-E67F-427E-8C11-9E6CEF6DD15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4915A-C4F4-4632-A2C1-E9595A3FB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D4F94-2426-49B2-9B8E-6A24D803320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05E9F-0FAC-4870-8B8E-D85190363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8573D-B82F-4362-B873-24960809DF3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4407B-F5C0-4B3E-8BEF-BFD2B613EE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A5CE4-A546-4664-B9D6-766F0023E02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2DA48-DCCE-40AF-B6BC-76268B0B4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875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0"/>
            <a:ext cx="6096000" cy="365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>
                    <a:alpha val="60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60A73A9E-D43F-42AD-B991-3A314CBD7CC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325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alpha val="60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325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600" smtClean="0">
                <a:solidFill>
                  <a:schemeClr val="tx1">
                    <a:alpha val="60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B351C1EF-31AC-4AA6-864E-B4AE968D3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96" r:id="rId3"/>
    <p:sldLayoutId id="2147483682" r:id="rId4"/>
    <p:sldLayoutId id="2147483697" r:id="rId5"/>
    <p:sldLayoutId id="2147483681" r:id="rId6"/>
    <p:sldLayoutId id="2147483680" r:id="rId7"/>
    <p:sldLayoutId id="2147483698" r:id="rId8"/>
    <p:sldLayoutId id="2147483699" r:id="rId9"/>
    <p:sldLayoutId id="2147483679" r:id="rId10"/>
    <p:sldLayoutId id="214748367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39763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465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C0D5DB-38FE-4788-9AD9-B943FB24D3B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BE2379-27E0-42E7-94DE-98E887FEB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6300" y="188913"/>
            <a:ext cx="4497388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Obdélník 4"/>
          <p:cNvSpPr>
            <a:spLocks noChangeArrowheads="1"/>
          </p:cNvSpPr>
          <p:nvPr/>
        </p:nvSpPr>
        <p:spPr bwMode="auto">
          <a:xfrm>
            <a:off x="763588" y="1412875"/>
            <a:ext cx="750887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</a:t>
            </a:r>
            <a:r>
              <a:rPr lang="cs-CZ" b="1">
                <a:latin typeface="Calibri" pitchFamily="34" charset="0"/>
              </a:rPr>
              <a:t>Chemie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ROČNÍK: </a:t>
            </a:r>
            <a:r>
              <a:rPr lang="cs-CZ" b="1">
                <a:latin typeface="Calibri" pitchFamily="34" charset="0"/>
              </a:rPr>
              <a:t>8. ročník</a:t>
            </a:r>
          </a:p>
          <a:p>
            <a:r>
              <a:rPr lang="cs-CZ">
                <a:latin typeface="Calibri" pitchFamily="34" charset="0"/>
              </a:rPr>
              <a:t>TÉMA</a:t>
            </a:r>
            <a:r>
              <a:rPr lang="cs-CZ" b="1">
                <a:latin typeface="Calibri" pitchFamily="34" charset="0"/>
              </a:rPr>
              <a:t>: Kyseliny </a:t>
            </a:r>
          </a:p>
          <a:p>
            <a:r>
              <a:rPr lang="cs-CZ">
                <a:latin typeface="Calibri" pitchFamily="34" charset="0"/>
              </a:rPr>
              <a:t>AUTOR: </a:t>
            </a:r>
            <a:r>
              <a:rPr lang="cs-CZ" b="1">
                <a:latin typeface="Calibri" pitchFamily="34" charset="0"/>
              </a:rPr>
              <a:t>Ing. Pavla Zezulová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DATUM VYTVOŘENÍ: </a:t>
            </a:r>
            <a:r>
              <a:rPr lang="cs-CZ" b="1">
                <a:latin typeface="Calibri" pitchFamily="34" charset="0"/>
              </a:rPr>
              <a:t>18. 5. 2012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VY_32_INOVACE_23_PZ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323850" y="549275"/>
            <a:ext cx="8820150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Anotace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Materiál je určen pro výklad učiva v osmém ročníku. Jedná se o úvodní do problematiky kyselin. Kladen je důraz na vysvětlení pojmu </a:t>
            </a:r>
            <a:r>
              <a:rPr lang="cs-CZ" sz="2000" b="1">
                <a:latin typeface="Calibri" pitchFamily="34" charset="0"/>
              </a:rPr>
              <a:t>kyselina, síla kyselin,  </a:t>
            </a:r>
            <a:r>
              <a:rPr lang="cs-CZ" sz="2000">
                <a:latin typeface="Calibri" pitchFamily="34" charset="0"/>
              </a:rPr>
              <a:t>na </a:t>
            </a:r>
            <a:r>
              <a:rPr lang="cs-CZ" sz="2000" b="1">
                <a:latin typeface="Calibri" pitchFamily="34" charset="0"/>
              </a:rPr>
              <a:t>pravidla bezpečnosti </a:t>
            </a:r>
            <a:r>
              <a:rPr lang="cs-CZ" sz="2000">
                <a:latin typeface="Calibri" pitchFamily="34" charset="0"/>
              </a:rPr>
              <a:t>při práci s kyselinami. Žáci se procvičují v dovednosti zapsat štěpení kyselin na ionty, jako přípravu na další kapitolu – „Soli“.</a:t>
            </a:r>
          </a:p>
          <a:p>
            <a:endParaRPr lang="cs-CZ" sz="2000">
              <a:latin typeface="Calibri" pitchFamily="34" charset="0"/>
            </a:endParaRP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Pilotáž</a:t>
            </a:r>
          </a:p>
          <a:p>
            <a:endParaRPr lang="cs-CZ" sz="2000" b="1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Materiál byl ověřován ve dvou paralelních třídách osmého ročníku. V obou případech si žáci v průběhu výkladu vedli velmi dobře, aktivně se zapojovali do výuky. Pouze slabší žáci měli problémy </a:t>
            </a:r>
            <a:r>
              <a:rPr lang="cs-CZ" sz="2000"/>
              <a:t>s</a:t>
            </a:r>
            <a:r>
              <a:rPr lang="cs-CZ" sz="2000">
                <a:latin typeface="Calibri" pitchFamily="34" charset="0"/>
              </a:rPr>
              <a:t> rozkladem vícesytných kyselin na ionty. </a:t>
            </a:r>
          </a:p>
          <a:p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4005064"/>
            <a:ext cx="75438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Kyseliny</a:t>
            </a:r>
            <a:endParaRPr lang="cs-CZ" sz="8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7650" name="Picture 2" descr="C:\Users\ZS SLOVAN\AppData\Local\Microsoft\Windows\Temporary Internet Files\Content.IE5\K375NA6I\MC9001504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292600"/>
            <a:ext cx="2228850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2411413" y="3317875"/>
            <a:ext cx="16970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HNO</a:t>
            </a:r>
            <a:r>
              <a:rPr lang="cs-CZ" sz="4000" b="1" baseline="-25000">
                <a:latin typeface="Arial Black" pitchFamily="34" charset="0"/>
              </a:rPr>
              <a:t>3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06463" y="3313113"/>
            <a:ext cx="1184275" cy="7080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solidFill>
                  <a:schemeClr val="tx2">
                    <a:lumMod val="10000"/>
                  </a:schemeClr>
                </a:solidFill>
                <a:latin typeface="Arial Black" pitchFamily="34" charset="0"/>
                <a:cs typeface="+mn-cs"/>
              </a:rPr>
              <a:t>HCl</a:t>
            </a:r>
            <a:endParaRPr lang="cs-CZ" sz="4000" dirty="0">
              <a:solidFill>
                <a:schemeClr val="tx2">
                  <a:lumMod val="10000"/>
                </a:schemeClr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4787900" y="3357563"/>
            <a:ext cx="1211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Arial Black" pitchFamily="34" charset="0"/>
              </a:rPr>
              <a:t>H</a:t>
            </a:r>
            <a:r>
              <a:rPr lang="cs-CZ" sz="4000" b="1" baseline="-25000">
                <a:solidFill>
                  <a:srgbClr val="FFC000"/>
                </a:solidFill>
                <a:latin typeface="Arial Black" pitchFamily="34" charset="0"/>
              </a:rPr>
              <a:t>2</a:t>
            </a:r>
            <a:r>
              <a:rPr lang="cs-CZ" sz="4000" b="1">
                <a:solidFill>
                  <a:srgbClr val="FFC000"/>
                </a:solidFill>
                <a:latin typeface="Arial Black" pitchFamily="34" charset="0"/>
              </a:rPr>
              <a:t>S</a:t>
            </a:r>
            <a:endParaRPr lang="cs-CZ" sz="400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516688" y="3313113"/>
            <a:ext cx="18653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Arial Black" pitchFamily="34" charset="0"/>
              </a:rPr>
              <a:t>H</a:t>
            </a:r>
            <a:r>
              <a:rPr lang="cs-CZ" sz="4000" b="1" baseline="-25000">
                <a:solidFill>
                  <a:srgbClr val="C00000"/>
                </a:solidFill>
                <a:latin typeface="Arial Black" pitchFamily="34" charset="0"/>
              </a:rPr>
              <a:t>2</a:t>
            </a:r>
            <a:r>
              <a:rPr lang="cs-CZ" sz="4000" b="1">
                <a:solidFill>
                  <a:srgbClr val="C00000"/>
                </a:solidFill>
                <a:latin typeface="Arial Black" pitchFamily="34" charset="0"/>
              </a:rPr>
              <a:t>SO</a:t>
            </a:r>
            <a:r>
              <a:rPr lang="cs-CZ" sz="4000" b="1" baseline="-25000">
                <a:solidFill>
                  <a:srgbClr val="C00000"/>
                </a:solidFill>
                <a:latin typeface="Arial Black" pitchFamily="34" charset="0"/>
              </a:rPr>
              <a:t>4</a:t>
            </a:r>
            <a:endParaRPr lang="cs-CZ" sz="400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87475" y="2781300"/>
            <a:ext cx="64944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 Black" pitchFamily="34" charset="0"/>
              </a:rPr>
              <a:t>Urči, co mají  uvedené vzorce kyselin společného: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11413" y="3348038"/>
            <a:ext cx="554037" cy="67786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28688" y="3313113"/>
            <a:ext cx="569912" cy="70326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16688" y="3357563"/>
            <a:ext cx="503237" cy="65881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87900" y="3357563"/>
            <a:ext cx="560388" cy="693737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73063" y="476250"/>
            <a:ext cx="3654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Arial Black" pitchFamily="34" charset="0"/>
              </a:rPr>
              <a:t>Původní název – podle chuti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00550" y="661988"/>
            <a:ext cx="1335088" cy="1263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57950" y="457200"/>
            <a:ext cx="9906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31788" y="4710113"/>
            <a:ext cx="8743950" cy="95408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Sloučeniny, které ve vodě uvolňují vodíkový </a:t>
            </a:r>
          </a:p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kation H</a:t>
            </a:r>
            <a:r>
              <a:rPr lang="cs-CZ" sz="2800" baseline="30000">
                <a:solidFill>
                  <a:srgbClr val="FF0000"/>
                </a:solidFill>
                <a:latin typeface="Arial Black" pitchFamily="34" charset="0"/>
              </a:rPr>
              <a:t>+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971550" y="765175"/>
            <a:ext cx="42878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HCl → H</a:t>
            </a:r>
            <a:r>
              <a:rPr lang="cs-CZ" sz="4000" b="1" baseline="30000">
                <a:latin typeface="Arial Black" pitchFamily="34" charset="0"/>
              </a:rPr>
              <a:t>+</a:t>
            </a:r>
            <a:r>
              <a:rPr lang="cs-CZ" sz="4000" b="1">
                <a:latin typeface="Arial Black" pitchFamily="34" charset="0"/>
              </a:rPr>
              <a:t> + Cl </a:t>
            </a:r>
            <a:r>
              <a:rPr lang="cs-CZ" sz="4000" b="1" baseline="30000">
                <a:latin typeface="Arial Black" pitchFamily="34" charset="0"/>
              </a:rPr>
              <a:t>–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989013" y="1989138"/>
            <a:ext cx="5199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HNO</a:t>
            </a:r>
            <a:r>
              <a:rPr lang="cs-CZ" sz="4000" b="1" baseline="-25000">
                <a:latin typeface="Arial Black" pitchFamily="34" charset="0"/>
              </a:rPr>
              <a:t>3 </a:t>
            </a:r>
            <a:r>
              <a:rPr lang="cs-CZ" sz="4000" b="1">
                <a:latin typeface="Arial Black" pitchFamily="34" charset="0"/>
              </a:rPr>
              <a:t>→ H</a:t>
            </a:r>
            <a:r>
              <a:rPr lang="cs-CZ" sz="4000" b="1" baseline="30000">
                <a:latin typeface="Arial Black" pitchFamily="34" charset="0"/>
              </a:rPr>
              <a:t>+</a:t>
            </a:r>
            <a:r>
              <a:rPr lang="cs-CZ" sz="4000" b="1">
                <a:latin typeface="Arial Black" pitchFamily="34" charset="0"/>
              </a:rPr>
              <a:t> + NO</a:t>
            </a:r>
            <a:r>
              <a:rPr lang="cs-CZ" sz="4000" b="1" baseline="-25000">
                <a:latin typeface="Arial Black" pitchFamily="34" charset="0"/>
              </a:rPr>
              <a:t>3 </a:t>
            </a:r>
            <a:r>
              <a:rPr lang="cs-CZ" sz="4000" b="1" baseline="30000">
                <a:latin typeface="Arial Black" pitchFamily="34" charset="0"/>
              </a:rPr>
              <a:t>–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971550" y="3429000"/>
            <a:ext cx="4454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</a:t>
            </a:r>
            <a:r>
              <a:rPr lang="cs-CZ" sz="4000" b="1" baseline="-25000">
                <a:latin typeface="Arial Black" pitchFamily="34" charset="0"/>
              </a:rPr>
              <a:t>2</a:t>
            </a:r>
            <a:r>
              <a:rPr lang="cs-CZ" sz="4000" b="1">
                <a:latin typeface="Arial Black" pitchFamily="34" charset="0"/>
              </a:rPr>
              <a:t>S → 2H</a:t>
            </a:r>
            <a:r>
              <a:rPr lang="cs-CZ" sz="4000" b="1" baseline="30000">
                <a:latin typeface="Arial Black" pitchFamily="34" charset="0"/>
              </a:rPr>
              <a:t>+</a:t>
            </a:r>
            <a:r>
              <a:rPr lang="cs-CZ" sz="4000" b="1">
                <a:latin typeface="Arial Black" pitchFamily="34" charset="0"/>
              </a:rPr>
              <a:t> + S</a:t>
            </a:r>
            <a:r>
              <a:rPr lang="cs-CZ" sz="4000" b="1" baseline="30000">
                <a:latin typeface="Arial Black" pitchFamily="34" charset="0"/>
              </a:rPr>
              <a:t>2-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960438" y="4948238"/>
            <a:ext cx="57642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</a:t>
            </a:r>
            <a:r>
              <a:rPr lang="cs-CZ" sz="4000" b="1" baseline="-25000">
                <a:latin typeface="Arial Black" pitchFamily="34" charset="0"/>
              </a:rPr>
              <a:t>2</a:t>
            </a:r>
            <a:r>
              <a:rPr lang="cs-CZ" sz="4000" b="1">
                <a:latin typeface="Arial Black" pitchFamily="34" charset="0"/>
              </a:rPr>
              <a:t>SO</a:t>
            </a:r>
            <a:r>
              <a:rPr lang="cs-CZ" sz="4000" b="1" baseline="-25000">
                <a:latin typeface="Arial Black" pitchFamily="34" charset="0"/>
              </a:rPr>
              <a:t>4 </a:t>
            </a:r>
            <a:r>
              <a:rPr lang="cs-CZ" sz="4000" b="1">
                <a:latin typeface="Arial Black" pitchFamily="34" charset="0"/>
              </a:rPr>
              <a:t>→ 2H</a:t>
            </a:r>
            <a:r>
              <a:rPr lang="cs-CZ" sz="4000" b="1" baseline="30000">
                <a:latin typeface="Arial Black" pitchFamily="34" charset="0"/>
              </a:rPr>
              <a:t>+ </a:t>
            </a:r>
            <a:r>
              <a:rPr lang="cs-CZ" sz="4000" b="1">
                <a:latin typeface="Arial Black" pitchFamily="34" charset="0"/>
              </a:rPr>
              <a:t>+ SO</a:t>
            </a:r>
            <a:r>
              <a:rPr lang="cs-CZ" sz="4000" b="1" baseline="-25000">
                <a:latin typeface="Arial Black" pitchFamily="34" charset="0"/>
              </a:rPr>
              <a:t>4</a:t>
            </a:r>
            <a:r>
              <a:rPr lang="cs-CZ" sz="4000" b="1" baseline="30000">
                <a:latin typeface="Arial Black" pitchFamily="34" charset="0"/>
              </a:rPr>
              <a:t>2-</a:t>
            </a:r>
            <a:endParaRPr lang="cs-CZ" sz="4000"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57175" y="325438"/>
            <a:ext cx="8332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Napište rozklad na ionty u následujících kyselin: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311150" y="1281113"/>
            <a:ext cx="6040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HBr → . . . . . . . . . . . .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33363" y="2343150"/>
            <a:ext cx="6381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HPO</a:t>
            </a:r>
            <a:r>
              <a:rPr lang="cs-CZ" sz="4000" b="1" baseline="-25000">
                <a:latin typeface="Arial Black" pitchFamily="34" charset="0"/>
              </a:rPr>
              <a:t>3 </a:t>
            </a:r>
            <a:r>
              <a:rPr lang="cs-CZ" sz="4000" b="1">
                <a:latin typeface="Arial Black" pitchFamily="34" charset="0"/>
              </a:rPr>
              <a:t>→ . . . . . . . . . . . 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15900" y="3435350"/>
            <a:ext cx="62658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</a:t>
            </a:r>
            <a:r>
              <a:rPr lang="cs-CZ" sz="4000" b="1" baseline="-25000">
                <a:latin typeface="Arial Black" pitchFamily="34" charset="0"/>
              </a:rPr>
              <a:t>2</a:t>
            </a:r>
            <a:r>
              <a:rPr lang="cs-CZ" sz="4000" b="1">
                <a:latin typeface="Arial Black" pitchFamily="34" charset="0"/>
              </a:rPr>
              <a:t>SO</a:t>
            </a:r>
            <a:r>
              <a:rPr lang="cs-CZ" sz="4000" b="1" baseline="-25000">
                <a:latin typeface="Arial Black" pitchFamily="34" charset="0"/>
              </a:rPr>
              <a:t>3 </a:t>
            </a:r>
            <a:r>
              <a:rPr lang="cs-CZ" sz="4000" b="1">
                <a:latin typeface="Arial Black" pitchFamily="34" charset="0"/>
              </a:rPr>
              <a:t>→ . . . . . . . . . . .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28613" y="4511675"/>
            <a:ext cx="64674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</a:t>
            </a:r>
            <a:r>
              <a:rPr lang="cs-CZ" sz="4000" b="1" baseline="-25000">
                <a:latin typeface="Arial Black" pitchFamily="34" charset="0"/>
              </a:rPr>
              <a:t>2</a:t>
            </a:r>
            <a:r>
              <a:rPr lang="cs-CZ" sz="4000" b="1">
                <a:latin typeface="Arial Black" pitchFamily="34" charset="0"/>
              </a:rPr>
              <a:t>CO</a:t>
            </a:r>
            <a:r>
              <a:rPr lang="cs-CZ" sz="4000" b="1" baseline="-25000">
                <a:latin typeface="Arial Black" pitchFamily="34" charset="0"/>
              </a:rPr>
              <a:t>3 </a:t>
            </a:r>
            <a:r>
              <a:rPr lang="cs-CZ" sz="4000" b="1">
                <a:latin typeface="Arial Black" pitchFamily="34" charset="0"/>
              </a:rPr>
              <a:t>→ . . . . . . . . . . . 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7175" y="5732463"/>
            <a:ext cx="66103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Arial Black" pitchFamily="34" charset="0"/>
              </a:rPr>
              <a:t>H</a:t>
            </a:r>
            <a:r>
              <a:rPr lang="cs-CZ" sz="4000" b="1" baseline="-25000">
                <a:latin typeface="Arial Black" pitchFamily="34" charset="0"/>
              </a:rPr>
              <a:t>3</a:t>
            </a:r>
            <a:r>
              <a:rPr lang="cs-CZ" sz="4000" b="1">
                <a:latin typeface="Arial Black" pitchFamily="34" charset="0"/>
              </a:rPr>
              <a:t>PO</a:t>
            </a:r>
            <a:r>
              <a:rPr lang="cs-CZ" sz="4000" b="1" baseline="-25000">
                <a:latin typeface="Arial Black" pitchFamily="34" charset="0"/>
              </a:rPr>
              <a:t>4 </a:t>
            </a:r>
            <a:r>
              <a:rPr lang="cs-CZ" sz="4000" b="1">
                <a:latin typeface="Arial Black" pitchFamily="34" charset="0"/>
              </a:rPr>
              <a:t>→ . . . . . . . . . . .  </a:t>
            </a:r>
            <a:endParaRPr lang="cs-CZ" sz="4000">
              <a:latin typeface="Arial Black" pitchFamily="34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987675" y="3213100"/>
            <a:ext cx="32845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2H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+ </a:t>
            </a:r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+ SO</a:t>
            </a:r>
            <a:r>
              <a:rPr lang="cs-CZ" sz="4000" b="1" baseline="-25000">
                <a:solidFill>
                  <a:schemeClr val="bg1"/>
                </a:solidFill>
                <a:latin typeface="Arial Black" pitchFamily="34" charset="0"/>
              </a:rPr>
              <a:t>3 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2-</a:t>
            </a:r>
            <a:endParaRPr lang="cs-CZ" sz="40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3140075" y="4292600"/>
            <a:ext cx="32845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2H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+ </a:t>
            </a:r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+ CO</a:t>
            </a:r>
            <a:r>
              <a:rPr lang="cs-CZ" sz="4000" b="1" baseline="-25000">
                <a:solidFill>
                  <a:schemeClr val="bg1"/>
                </a:solidFill>
                <a:latin typeface="Arial Black" pitchFamily="34" charset="0"/>
              </a:rPr>
              <a:t>3 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2-</a:t>
            </a:r>
            <a:endParaRPr lang="cs-CZ" sz="40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3163888" y="5487988"/>
            <a:ext cx="3286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3H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+ </a:t>
            </a:r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+ PO</a:t>
            </a:r>
            <a:r>
              <a:rPr lang="cs-CZ" sz="4000" b="1" baseline="-25000">
                <a:solidFill>
                  <a:schemeClr val="bg1"/>
                </a:solidFill>
                <a:latin typeface="Arial Black" pitchFamily="34" charset="0"/>
              </a:rPr>
              <a:t>4 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3-</a:t>
            </a:r>
            <a:endParaRPr lang="cs-CZ" sz="40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997200" y="2060575"/>
            <a:ext cx="27162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H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+ </a:t>
            </a:r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+ PO</a:t>
            </a:r>
            <a:r>
              <a:rPr lang="cs-CZ" sz="4000" b="1" baseline="-25000">
                <a:solidFill>
                  <a:schemeClr val="bg1"/>
                </a:solidFill>
                <a:latin typeface="Arial Black" pitchFamily="34" charset="0"/>
              </a:rPr>
              <a:t>3 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40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484438" y="1112838"/>
            <a:ext cx="23733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H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+ </a:t>
            </a:r>
            <a:r>
              <a:rPr lang="cs-CZ" sz="4000" b="1">
                <a:solidFill>
                  <a:schemeClr val="bg1"/>
                </a:solidFill>
                <a:latin typeface="Arial Black" pitchFamily="34" charset="0"/>
              </a:rPr>
              <a:t>+ Br </a:t>
            </a:r>
            <a:r>
              <a:rPr lang="cs-CZ" sz="4000" b="1" baseline="30000">
                <a:solidFill>
                  <a:schemeClr val="bg1"/>
                </a:solidFill>
                <a:latin typeface="Arial Black" pitchFamily="34" charset="0"/>
              </a:rPr>
              <a:t>-</a:t>
            </a:r>
            <a:endParaRPr lang="cs-CZ" sz="4000" baseline="3000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37995" y="177311"/>
            <a:ext cx="4608512" cy="914400"/>
          </a:xfrm>
          <a:prstGeom prst="roundRect">
            <a:avLst/>
          </a:prstGeom>
          <a:gradFill flip="none" rotWithShape="1">
            <a:gsLst>
              <a:gs pos="0">
                <a:schemeClr val="tx2">
                  <a:lumMod val="25000"/>
                  <a:tint val="66000"/>
                  <a:satMod val="160000"/>
                </a:schemeClr>
              </a:gs>
              <a:gs pos="50000">
                <a:schemeClr val="tx2">
                  <a:lumMod val="25000"/>
                  <a:tint val="44500"/>
                  <a:satMod val="160000"/>
                </a:schemeClr>
              </a:gs>
              <a:gs pos="100000">
                <a:schemeClr val="tx2">
                  <a:lumMod val="25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Arial Black" pitchFamily="34" charset="0"/>
              </a:rPr>
              <a:t>KYSELINY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249238" y="1125538"/>
            <a:ext cx="87852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Podle počtu molekul, které se rozkládají na ionty:</a:t>
            </a:r>
            <a:endParaRPr lang="cs-CZ" sz="28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74763" y="2043113"/>
            <a:ext cx="8356600" cy="9540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sz="2800" b="1" dirty="0">
                <a:latin typeface="Arial Black" pitchFamily="34" charset="0"/>
                <a:cs typeface="+mn-cs"/>
              </a:rPr>
              <a:t>silné </a:t>
            </a:r>
            <a:r>
              <a:rPr lang="cs-CZ" sz="2800" b="1" dirty="0">
                <a:latin typeface="Arial Black" pitchFamily="34" charset="0"/>
                <a:cs typeface="+mn-cs"/>
              </a:rPr>
              <a:t>kyseliny </a:t>
            </a:r>
            <a:endParaRPr lang="cs-CZ" sz="2800" b="1" dirty="0">
              <a:latin typeface="Arial Black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  <a:latin typeface="Arial Black" pitchFamily="34" charset="0"/>
                <a:cs typeface="+mn-cs"/>
              </a:rPr>
              <a:t>   (</a:t>
            </a:r>
            <a:r>
              <a:rPr lang="cs-CZ" sz="2800" dirty="0">
                <a:solidFill>
                  <a:schemeClr val="bg1"/>
                </a:solidFill>
                <a:latin typeface="Arial Black" pitchFamily="34" charset="0"/>
                <a:cs typeface="+mn-cs"/>
              </a:rPr>
              <a:t>rozloží se vysoký počet molekul)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28600" y="3716338"/>
            <a:ext cx="4975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Arial Black" pitchFamily="34" charset="0"/>
              </a:rPr>
              <a:t>b) středně silné kyseliny</a:t>
            </a:r>
            <a:endParaRPr lang="cs-CZ" sz="2800">
              <a:latin typeface="Arial Black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117600" y="5106988"/>
            <a:ext cx="72723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Arial Black" pitchFamily="34" charset="0"/>
              </a:rPr>
              <a:t>c) slabé kyseliny </a:t>
            </a:r>
          </a:p>
          <a:p>
            <a:r>
              <a:rPr lang="cs-CZ" sz="2800" b="1">
                <a:latin typeface="Arial Black" pitchFamily="34" charset="0"/>
              </a:rPr>
              <a:t>  </a:t>
            </a:r>
            <a:r>
              <a:rPr lang="cs-CZ" sz="2800">
                <a:solidFill>
                  <a:schemeClr val="bg1"/>
                </a:solidFill>
                <a:latin typeface="Arial Black" pitchFamily="34" charset="0"/>
              </a:rPr>
              <a:t>(vzniká malé množství iontů)</a:t>
            </a:r>
          </a:p>
        </p:txBody>
      </p:sp>
      <p:pic>
        <p:nvPicPr>
          <p:cNvPr id="2050" name="Picture 2" descr="C:\Users\ZS SLOVAN\AppData\Local\Microsoft\Windows\Temporary Internet Files\Content.IE5\L8GQULH4\MC9002955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5113" y="2036763"/>
            <a:ext cx="863600" cy="9477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051" name="Picture 3" descr="C:\Users\ZS SLOVAN\AppData\Local\Microsoft\Windows\Temporary Internet Files\Content.IE5\1S6A3D5V\MC9000787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663" y="5106988"/>
            <a:ext cx="893762" cy="8556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7164388" y="5111750"/>
            <a:ext cx="1612900" cy="1216025"/>
            <a:chOff x="7164288" y="5111202"/>
            <a:chExt cx="1613790" cy="1216152"/>
          </a:xfrm>
        </p:grpSpPr>
        <p:sp>
          <p:nvSpPr>
            <p:cNvPr id="10" name="Plechovka 9"/>
            <p:cNvSpPr/>
            <p:nvPr/>
          </p:nvSpPr>
          <p:spPr>
            <a:xfrm>
              <a:off x="7164288" y="5111202"/>
              <a:ext cx="1586787" cy="1216152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766" name="TextovéPole 7"/>
            <p:cNvSpPr txBox="1">
              <a:spLocks noChangeArrowheads="1"/>
            </p:cNvSpPr>
            <p:nvPr/>
          </p:nvSpPr>
          <p:spPr bwMode="auto">
            <a:xfrm>
              <a:off x="7597461" y="5447094"/>
              <a:ext cx="4780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H</a:t>
              </a:r>
              <a:r>
                <a:rPr lang="cs-CZ" baseline="30000">
                  <a:solidFill>
                    <a:schemeClr val="bg1"/>
                  </a:solidFill>
                  <a:latin typeface="Arial Black" pitchFamily="34" charset="0"/>
                </a:rPr>
                <a:t>+</a:t>
              </a:r>
            </a:p>
          </p:txBody>
        </p:sp>
        <p:sp>
          <p:nvSpPr>
            <p:cNvPr id="31767" name="TextovéPole 11"/>
            <p:cNvSpPr txBox="1">
              <a:spLocks noChangeArrowheads="1"/>
            </p:cNvSpPr>
            <p:nvPr/>
          </p:nvSpPr>
          <p:spPr bwMode="auto">
            <a:xfrm>
              <a:off x="7164288" y="5363257"/>
              <a:ext cx="4780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H</a:t>
              </a:r>
              <a:r>
                <a:rPr lang="cs-CZ" baseline="30000">
                  <a:solidFill>
                    <a:schemeClr val="bg1"/>
                  </a:solidFill>
                  <a:latin typeface="Arial Black" pitchFamily="34" charset="0"/>
                </a:rPr>
                <a:t>+</a:t>
              </a:r>
            </a:p>
          </p:txBody>
        </p:sp>
        <p:sp>
          <p:nvSpPr>
            <p:cNvPr id="31768" name="TextovéPole 8"/>
            <p:cNvSpPr txBox="1">
              <a:spLocks noChangeArrowheads="1"/>
            </p:cNvSpPr>
            <p:nvPr/>
          </p:nvSpPr>
          <p:spPr bwMode="auto">
            <a:xfrm>
              <a:off x="7183111" y="5661125"/>
              <a:ext cx="5052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S</a:t>
              </a:r>
              <a:r>
                <a:rPr lang="cs-CZ" baseline="30000">
                  <a:solidFill>
                    <a:schemeClr val="bg1"/>
                  </a:solidFill>
                  <a:latin typeface="Arial Black" pitchFamily="34" charset="0"/>
                </a:rPr>
                <a:t>2-</a:t>
              </a:r>
              <a:endParaRPr lang="cs-CZ">
                <a:solidFill>
                  <a:schemeClr val="bg1"/>
                </a:solidFill>
                <a:latin typeface="Arial Black" pitchFamily="34" charset="0"/>
              </a:endParaRPr>
            </a:p>
          </p:txBody>
        </p:sp>
        <p:sp>
          <p:nvSpPr>
            <p:cNvPr id="31769" name="TextovéPole 10"/>
            <p:cNvSpPr txBox="1">
              <a:spLocks noChangeArrowheads="1"/>
            </p:cNvSpPr>
            <p:nvPr/>
          </p:nvSpPr>
          <p:spPr bwMode="auto">
            <a:xfrm>
              <a:off x="8131747" y="5777923"/>
              <a:ext cx="64633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H</a:t>
              </a:r>
              <a:r>
                <a:rPr lang="cs-CZ" baseline="-25000">
                  <a:solidFill>
                    <a:schemeClr val="bg1"/>
                  </a:solidFill>
                  <a:latin typeface="Arial Black" pitchFamily="34" charset="0"/>
                </a:rPr>
                <a:t>2</a:t>
              </a:r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S</a:t>
              </a:r>
            </a:p>
          </p:txBody>
        </p:sp>
        <p:sp>
          <p:nvSpPr>
            <p:cNvPr id="31770" name="TextovéPole 20"/>
            <p:cNvSpPr txBox="1">
              <a:spLocks noChangeArrowheads="1"/>
            </p:cNvSpPr>
            <p:nvPr/>
          </p:nvSpPr>
          <p:spPr bwMode="auto">
            <a:xfrm>
              <a:off x="8104938" y="5447094"/>
              <a:ext cx="64633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H</a:t>
              </a:r>
              <a:r>
                <a:rPr lang="cs-CZ" baseline="-25000">
                  <a:solidFill>
                    <a:schemeClr val="bg1"/>
                  </a:solidFill>
                  <a:latin typeface="Arial Black" pitchFamily="34" charset="0"/>
                </a:rPr>
                <a:t>2</a:t>
              </a:r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S</a:t>
              </a:r>
            </a:p>
          </p:txBody>
        </p:sp>
        <p:sp>
          <p:nvSpPr>
            <p:cNvPr id="31771" name="TextovéPole 21"/>
            <p:cNvSpPr txBox="1">
              <a:spLocks noChangeArrowheads="1"/>
            </p:cNvSpPr>
            <p:nvPr/>
          </p:nvSpPr>
          <p:spPr bwMode="auto">
            <a:xfrm>
              <a:off x="7513303" y="5863375"/>
              <a:ext cx="64633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H</a:t>
              </a:r>
              <a:r>
                <a:rPr lang="cs-CZ" baseline="-25000">
                  <a:solidFill>
                    <a:schemeClr val="bg1"/>
                  </a:solidFill>
                  <a:latin typeface="Arial Black" pitchFamily="34" charset="0"/>
                </a:rPr>
                <a:t>2</a:t>
              </a:r>
              <a:r>
                <a:rPr lang="cs-CZ">
                  <a:solidFill>
                    <a:schemeClr val="bg1"/>
                  </a:solidFill>
                  <a:latin typeface="Arial Black" pitchFamily="34" charset="0"/>
                </a:rPr>
                <a:t>S</a:t>
              </a:r>
            </a:p>
          </p:txBody>
        </p:sp>
      </p:grp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6804025" y="2984500"/>
            <a:ext cx="1652588" cy="1216025"/>
            <a:chOff x="6804247" y="2984911"/>
            <a:chExt cx="1652556" cy="1216152"/>
          </a:xfrm>
        </p:grpSpPr>
        <p:sp>
          <p:nvSpPr>
            <p:cNvPr id="7" name="Plechovka 6"/>
            <p:cNvSpPr/>
            <p:nvPr/>
          </p:nvSpPr>
          <p:spPr>
            <a:xfrm>
              <a:off x="6848696" y="2984911"/>
              <a:ext cx="1587469" cy="1216152"/>
            </a:xfrm>
            <a:prstGeom prst="ca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grpSp>
          <p:nvGrpSpPr>
            <p:cNvPr id="31757" name="Skupina 18"/>
            <p:cNvGrpSpPr>
              <a:grpSpLocks/>
            </p:cNvGrpSpPr>
            <p:nvPr/>
          </p:nvGrpSpPr>
          <p:grpSpPr bwMode="auto">
            <a:xfrm>
              <a:off x="6804247" y="3265066"/>
              <a:ext cx="1652556" cy="900131"/>
              <a:chOff x="6804247" y="3265066"/>
              <a:chExt cx="1652556" cy="900131"/>
            </a:xfrm>
          </p:grpSpPr>
          <p:sp>
            <p:nvSpPr>
              <p:cNvPr id="31758" name="TextovéPole 12"/>
              <p:cNvSpPr txBox="1">
                <a:spLocks noChangeArrowheads="1"/>
              </p:cNvSpPr>
              <p:nvPr/>
            </p:nvSpPr>
            <p:spPr bwMode="auto">
              <a:xfrm>
                <a:off x="7344026" y="3408321"/>
                <a:ext cx="492443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Cl</a:t>
                </a:r>
                <a:r>
                  <a:rPr lang="cs-CZ" baseline="30000">
                    <a:solidFill>
                      <a:schemeClr val="bg1"/>
                    </a:solidFill>
                    <a:latin typeface="Arial Black" pitchFamily="34" charset="0"/>
                  </a:rPr>
                  <a:t>-</a:t>
                </a:r>
              </a:p>
            </p:txBody>
          </p:sp>
          <p:sp>
            <p:nvSpPr>
              <p:cNvPr id="31759" name="TextovéPole 13"/>
              <p:cNvSpPr txBox="1">
                <a:spLocks noChangeArrowheads="1"/>
              </p:cNvSpPr>
              <p:nvPr/>
            </p:nvSpPr>
            <p:spPr bwMode="auto">
              <a:xfrm>
                <a:off x="7191853" y="3684172"/>
                <a:ext cx="47801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H</a:t>
                </a:r>
                <a:r>
                  <a:rPr lang="cs-CZ" baseline="30000">
                    <a:solidFill>
                      <a:schemeClr val="bg1"/>
                    </a:solidFill>
                    <a:latin typeface="Arial Black" pitchFamily="34" charset="0"/>
                  </a:rPr>
                  <a:t>+</a:t>
                </a:r>
              </a:p>
            </p:txBody>
          </p:sp>
          <p:sp>
            <p:nvSpPr>
              <p:cNvPr id="31760" name="TextovéPole 14"/>
              <p:cNvSpPr txBox="1">
                <a:spLocks noChangeArrowheads="1"/>
              </p:cNvSpPr>
              <p:nvPr/>
            </p:nvSpPr>
            <p:spPr bwMode="auto">
              <a:xfrm>
                <a:off x="7516051" y="3795865"/>
                <a:ext cx="47801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H</a:t>
                </a:r>
                <a:r>
                  <a:rPr lang="cs-CZ" baseline="30000">
                    <a:solidFill>
                      <a:schemeClr val="bg1"/>
                    </a:solidFill>
                    <a:latin typeface="Arial Black" pitchFamily="34" charset="0"/>
                  </a:rPr>
                  <a:t>+</a:t>
                </a:r>
              </a:p>
            </p:txBody>
          </p:sp>
          <p:sp>
            <p:nvSpPr>
              <p:cNvPr id="31761" name="TextovéPole 15"/>
              <p:cNvSpPr txBox="1">
                <a:spLocks noChangeArrowheads="1"/>
              </p:cNvSpPr>
              <p:nvPr/>
            </p:nvSpPr>
            <p:spPr bwMode="auto">
              <a:xfrm>
                <a:off x="6925280" y="3347700"/>
                <a:ext cx="478016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H</a:t>
                </a:r>
                <a:r>
                  <a:rPr lang="cs-CZ" baseline="30000">
                    <a:solidFill>
                      <a:schemeClr val="bg1"/>
                    </a:solidFill>
                    <a:latin typeface="Arial Black" pitchFamily="34" charset="0"/>
                  </a:rPr>
                  <a:t>+</a:t>
                </a:r>
              </a:p>
            </p:txBody>
          </p:sp>
          <p:sp>
            <p:nvSpPr>
              <p:cNvPr id="31762" name="TextovéPole 16"/>
              <p:cNvSpPr txBox="1">
                <a:spLocks noChangeArrowheads="1"/>
              </p:cNvSpPr>
              <p:nvPr/>
            </p:nvSpPr>
            <p:spPr bwMode="auto">
              <a:xfrm>
                <a:off x="6804247" y="3759219"/>
                <a:ext cx="492443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Cl</a:t>
                </a:r>
                <a:r>
                  <a:rPr lang="cs-CZ" baseline="30000">
                    <a:solidFill>
                      <a:schemeClr val="bg1"/>
                    </a:solidFill>
                    <a:latin typeface="Arial Black" pitchFamily="34" charset="0"/>
                  </a:rPr>
                  <a:t>-</a:t>
                </a:r>
              </a:p>
            </p:txBody>
          </p:sp>
          <p:sp>
            <p:nvSpPr>
              <p:cNvPr id="31763" name="TextovéPole 17"/>
              <p:cNvSpPr txBox="1">
                <a:spLocks noChangeArrowheads="1"/>
              </p:cNvSpPr>
              <p:nvPr/>
            </p:nvSpPr>
            <p:spPr bwMode="auto">
              <a:xfrm>
                <a:off x="7755059" y="3265066"/>
                <a:ext cx="492443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Cl</a:t>
                </a:r>
                <a:r>
                  <a:rPr lang="cs-CZ" baseline="30000">
                    <a:solidFill>
                      <a:schemeClr val="bg1"/>
                    </a:solidFill>
                    <a:latin typeface="Arial Black" pitchFamily="34" charset="0"/>
                  </a:rPr>
                  <a:t>-</a:t>
                </a:r>
              </a:p>
            </p:txBody>
          </p:sp>
          <p:sp>
            <p:nvSpPr>
              <p:cNvPr id="31764" name="TextovéPole 22"/>
              <p:cNvSpPr txBox="1">
                <a:spLocks noChangeArrowheads="1"/>
              </p:cNvSpPr>
              <p:nvPr/>
            </p:nvSpPr>
            <p:spPr bwMode="auto">
              <a:xfrm>
                <a:off x="7823296" y="3585917"/>
                <a:ext cx="63350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>
                    <a:solidFill>
                      <a:schemeClr val="bg1"/>
                    </a:solidFill>
                    <a:latin typeface="Arial Black" pitchFamily="34" charset="0"/>
                  </a:rPr>
                  <a:t>HCl</a:t>
                </a:r>
                <a:endParaRPr lang="cs-CZ" baseline="30000">
                  <a:solidFill>
                    <a:schemeClr val="bg1"/>
                  </a:solidFill>
                  <a:latin typeface="Arial Black" pitchFamily="34" charset="0"/>
                </a:endParaRPr>
              </a:p>
            </p:txBody>
          </p:sp>
        </p:grpSp>
      </p:grp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23850" y="692150"/>
            <a:ext cx="6862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Arial Black" pitchFamily="34" charset="0"/>
              </a:rPr>
              <a:t>Podle chemického složení - prvků: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274638" y="1681163"/>
            <a:ext cx="31559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Arial Black" pitchFamily="34" charset="0"/>
              </a:rPr>
              <a:t>a) bezkyslíkaté</a:t>
            </a: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74638" y="2636838"/>
            <a:ext cx="2476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Arial Black" pitchFamily="34" charset="0"/>
              </a:rPr>
              <a:t>b) kyslíkaté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3852863" y="1590675"/>
            <a:ext cx="8826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HCl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349875" y="1590675"/>
            <a:ext cx="10239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H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2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S 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910013" y="2570163"/>
            <a:ext cx="12446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HN</a:t>
            </a:r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3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5661025" y="2570163"/>
            <a:ext cx="13636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H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2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S</a:t>
            </a:r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4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46063" y="3716338"/>
            <a:ext cx="5380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Arial Black" pitchFamily="34" charset="0"/>
              </a:rPr>
              <a:t>Podle počtu atomů vodíku: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66700" y="4437063"/>
            <a:ext cx="2833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Arial Black" pitchFamily="34" charset="0"/>
              </a:rPr>
              <a:t>a) jednosytné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74638" y="5229225"/>
            <a:ext cx="2566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Arial Black" pitchFamily="34" charset="0"/>
              </a:rPr>
              <a:t>b) dvojsytné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74638" y="6021388"/>
            <a:ext cx="2441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Arial Black" pitchFamily="34" charset="0"/>
              </a:rPr>
              <a:t>c) trojsytné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662363" y="4437063"/>
            <a:ext cx="884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Cl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238750" y="4427538"/>
            <a:ext cx="12446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NO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3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705225" y="5229225"/>
            <a:ext cx="1177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="1" baseline="-2500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S 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5240338" y="5229225"/>
            <a:ext cx="1365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="1" baseline="-2500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SO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4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3705225" y="6021388"/>
            <a:ext cx="1365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="1" baseline="-2500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PO</a:t>
            </a:r>
            <a:r>
              <a:rPr lang="cs-CZ" sz="2800" b="1" baseline="-25000">
                <a:solidFill>
                  <a:schemeClr val="bg1"/>
                </a:solidFill>
                <a:latin typeface="Arial Black" pitchFamily="34" charset="0"/>
              </a:rPr>
              <a:t>4</a:t>
            </a:r>
            <a:endParaRPr lang="cs-CZ" sz="2800">
              <a:solidFill>
                <a:schemeClr val="bg1"/>
              </a:solidFill>
              <a:latin typeface="Palatino Linotype" pitchFamily="18" charset="0"/>
            </a:endParaRPr>
          </a:p>
        </p:txBody>
      </p: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6877050" y="3687763"/>
            <a:ext cx="1828800" cy="2000250"/>
            <a:chOff x="6877209" y="3688400"/>
            <a:chExt cx="1828800" cy="2000250"/>
          </a:xfrm>
        </p:grpSpPr>
        <p:pic>
          <p:nvPicPr>
            <p:cNvPr id="32786" name="Picture 2" descr="C:\Users\ZS SLOVAN\AppData\Local\Microsoft\Windows\Temporary Internet Files\Content.IE5\K375NA6I\MC900430051[2].wmf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877209" y="3688400"/>
              <a:ext cx="1828800" cy="2000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2787" name="TextovéPole 17"/>
            <p:cNvSpPr txBox="1">
              <a:spLocks noChangeArrowheads="1"/>
            </p:cNvSpPr>
            <p:nvPr/>
          </p:nvSpPr>
          <p:spPr bwMode="auto">
            <a:xfrm>
              <a:off x="7985476" y="3978642"/>
              <a:ext cx="37702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Arial Black" pitchFamily="34" charset="0"/>
                </a:rPr>
                <a:t>H</a:t>
              </a:r>
            </a:p>
          </p:txBody>
        </p:sp>
      </p:grp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95288" y="661988"/>
            <a:ext cx="4727575" cy="5238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Arial Black" pitchFamily="34" charset="0"/>
              </a:rPr>
              <a:t>Kyseliny jsou žíraviny !</a:t>
            </a:r>
            <a:r>
              <a:rPr lang="cs-CZ" b="1">
                <a:latin typeface="Palatino Linotype" pitchFamily="18" charset="0"/>
              </a:rPr>
              <a:t>:</a:t>
            </a:r>
            <a:endParaRPr lang="cs-CZ">
              <a:latin typeface="Palatino Linotype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5713" y="290513"/>
            <a:ext cx="1444625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035175" y="5260975"/>
            <a:ext cx="6000750" cy="1384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  <a:cs typeface="+mn-cs"/>
              </a:rPr>
              <a:t>při potřísnění oplachujeme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  <a:cs typeface="+mn-cs"/>
              </a:rPr>
              <a:t>    postižené místo vodou</a:t>
            </a:r>
            <a:endParaRPr lang="cs-CZ" sz="2800" dirty="0">
              <a:solidFill>
                <a:schemeClr val="bg1"/>
              </a:solidFill>
              <a:latin typeface="Arial Black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bg1"/>
                </a:solidFill>
                <a:latin typeface="Arial Black" pitchFamily="34" charset="0"/>
                <a:cs typeface="+mn-cs"/>
              </a:rPr>
              <a:t> </a:t>
            </a:r>
            <a:endParaRPr lang="cs-CZ" sz="2800" dirty="0">
              <a:solidFill>
                <a:schemeClr val="bg1"/>
              </a:solidFill>
              <a:latin typeface="Arial Black" pitchFamily="34" charset="0"/>
              <a:cs typeface="+mn-cs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525713" y="2281238"/>
            <a:ext cx="6867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- používáme základní ochranné   pomůcky</a:t>
            </a:r>
            <a:endParaRPr lang="cs-CZ" sz="280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4102" name="Picture 6" descr="C:\Users\ZS SLOVAN\AppData\Local\Microsoft\Windows\Temporary Internet Files\Content.IE5\L8GQULH4\MC9003590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3" y="2001838"/>
            <a:ext cx="1944687" cy="165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ZS SLOVAN\AppData\Local\Microsoft\Windows\Temporary Internet Files\Content.IE5\1S6A3D5V\MC900024379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007F"/>
              </a:clrFrom>
              <a:clrTo>
                <a:srgbClr val="FF007F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21890" y="3483702"/>
            <a:ext cx="1984720" cy="15556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1447800"/>
            <a:ext cx="5275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Arial Black" pitchFamily="34" charset="0"/>
              </a:rPr>
              <a:t>Připomeň základní pravidla bezpečnosti: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90525" y="4864100"/>
            <a:ext cx="1517650" cy="1517650"/>
            <a:chOff x="390976" y="4864600"/>
            <a:chExt cx="1516728" cy="1516728"/>
          </a:xfrm>
        </p:grpSpPr>
        <p:pic>
          <p:nvPicPr>
            <p:cNvPr id="33802" name="Picture 4" descr="C:\Users\ZS SLOVAN\AppData\Local\Microsoft\Windows\Temporary Internet Files\Content.IE5\LC0IHDKP\MC900398045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90976" y="4864600"/>
              <a:ext cx="1516728" cy="15167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Plus 5"/>
            <p:cNvSpPr/>
            <p:nvPr/>
          </p:nvSpPr>
          <p:spPr>
            <a:xfrm>
              <a:off x="730495" y="5292965"/>
              <a:ext cx="731393" cy="659999"/>
            </a:xfrm>
            <a:prstGeom prst="mathPlus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5" name="Obdélník 14"/>
          <p:cNvSpPr/>
          <p:nvPr/>
        </p:nvSpPr>
        <p:spPr>
          <a:xfrm>
            <a:off x="360363" y="3806825"/>
            <a:ext cx="6186487" cy="13731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při ředění l</a:t>
            </a:r>
            <a:r>
              <a:rPr lang="cs-CZ" sz="2800" b="1">
                <a:solidFill>
                  <a:schemeClr val="bg1"/>
                </a:solidFill>
              </a:rPr>
              <a:t>i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jeme kyselinu </a:t>
            </a:r>
          </a:p>
          <a:p>
            <a:pPr marL="457200" indent="-457200"/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    do vody</a:t>
            </a:r>
            <a:r>
              <a:rPr lang="cs-CZ" sz="2800" b="1">
                <a:solidFill>
                  <a:schemeClr val="bg1"/>
                </a:solidFill>
              </a:rPr>
              <a:t> 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(nikdy ne obráceně!)</a:t>
            </a:r>
            <a:endParaRPr lang="cs-CZ" sz="2800">
              <a:solidFill>
                <a:schemeClr val="bg1"/>
              </a:solidFill>
              <a:latin typeface="Arial Black" pitchFamily="34" charset="0"/>
            </a:endParaRPr>
          </a:p>
          <a:p>
            <a:pPr marL="457200" indent="-457200"/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280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203575" y="476250"/>
            <a:ext cx="2598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Arial Black" pitchFamily="34" charset="0"/>
              </a:rPr>
              <a:t>Názvy kyselin:</a:t>
            </a:r>
            <a:endParaRPr lang="cs-CZ" sz="2400">
              <a:latin typeface="Arial Black" pitchFamily="34" charset="0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1692275" y="1052513"/>
            <a:ext cx="5992813" cy="46196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Arial Black" pitchFamily="34" charset="0"/>
              </a:rPr>
              <a:t>Podstatné jméno + přídavné jméno</a:t>
            </a:r>
            <a:endParaRPr lang="cs-CZ" sz="240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61925" y="1746250"/>
            <a:ext cx="3976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typ sloučeniny – KYSELINA</a:t>
            </a:r>
            <a:endParaRPr lang="cs-CZ" sz="2000">
              <a:latin typeface="Arial Black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4138613" y="1727200"/>
            <a:ext cx="1436687" cy="83820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227763" y="1727200"/>
            <a:ext cx="1611312" cy="83820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7034213" y="2606675"/>
            <a:ext cx="1774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C000"/>
                </a:solidFill>
                <a:latin typeface="Arial Black" pitchFamily="34" charset="0"/>
              </a:rPr>
              <a:t>bezkyslíkaté</a:t>
            </a:r>
            <a:endParaRPr lang="cs-CZ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3040063" y="2565400"/>
            <a:ext cx="203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FF00"/>
                </a:solidFill>
                <a:latin typeface="Arial Black" pitchFamily="34" charset="0"/>
              </a:rPr>
              <a:t>kyslíkaté</a:t>
            </a:r>
            <a:r>
              <a:rPr lang="cs-CZ" b="1">
                <a:latin typeface="Palatino Linotype" pitchFamily="18" charset="0"/>
              </a:rPr>
              <a:t>	</a:t>
            </a:r>
            <a:endParaRPr lang="cs-CZ">
              <a:latin typeface="Palatino Linotype" pitchFamily="18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925763" y="3416300"/>
            <a:ext cx="203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SÍR</a:t>
            </a:r>
            <a:r>
              <a:rPr lang="cs-CZ" sz="2000" b="1">
                <a:solidFill>
                  <a:srgbClr val="FFFF00"/>
                </a:solidFill>
                <a:latin typeface="Arial Black" pitchFamily="34" charset="0"/>
              </a:rPr>
              <a:t>OVÁ</a:t>
            </a:r>
            <a:r>
              <a:rPr lang="cs-CZ" b="1">
                <a:latin typeface="Palatino Linotype" pitchFamily="18" charset="0"/>
              </a:rPr>
              <a:t>	</a:t>
            </a:r>
            <a:endParaRPr lang="cs-CZ">
              <a:latin typeface="Palatino Linotype" pitchFamily="18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925763" y="3060700"/>
            <a:ext cx="203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CHLOR</a:t>
            </a:r>
            <a:r>
              <a:rPr lang="cs-CZ" sz="2000" b="1">
                <a:solidFill>
                  <a:srgbClr val="FFFF00"/>
                </a:solidFill>
                <a:latin typeface="Arial Black" pitchFamily="34" charset="0"/>
              </a:rPr>
              <a:t>NÁ</a:t>
            </a:r>
            <a:r>
              <a:rPr lang="cs-CZ" sz="2000" b="1">
                <a:latin typeface="Palatino Linotype" pitchFamily="18" charset="0"/>
              </a:rPr>
              <a:t>	</a:t>
            </a:r>
            <a:endParaRPr lang="cs-CZ" sz="2000">
              <a:latin typeface="Palatino Linotype" pitchFamily="18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6007100" y="3114675"/>
            <a:ext cx="28781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CHLOROVODÍK</a:t>
            </a:r>
            <a:r>
              <a:rPr lang="cs-CZ" sz="2000" b="1">
                <a:solidFill>
                  <a:srgbClr val="FFC000"/>
                </a:solidFill>
                <a:latin typeface="Arial Black" pitchFamily="34" charset="0"/>
              </a:rPr>
              <a:t>OVÁ</a:t>
            </a:r>
            <a:endParaRPr lang="cs-CZ" sz="2000">
              <a:latin typeface="Arial Black" pitchFamily="34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768475" y="3983038"/>
            <a:ext cx="3065463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odvozené od kyselinotvorného</a:t>
            </a:r>
          </a:p>
          <a:p>
            <a:r>
              <a:rPr lang="cs-CZ" sz="2000" b="1">
                <a:latin typeface="Arial Black" pitchFamily="34" charset="0"/>
              </a:rPr>
              <a:t>prvku </a:t>
            </a:r>
            <a:endParaRPr lang="cs-CZ" sz="2000">
              <a:latin typeface="Arial Black" pitchFamily="34" charset="0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768475" y="5073650"/>
            <a:ext cx="30384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koncovka = ox. číslo</a:t>
            </a:r>
            <a:endParaRPr lang="cs-CZ" sz="2000">
              <a:latin typeface="Arial Black" pitchFamily="34" charset="0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356225" y="4289425"/>
            <a:ext cx="3683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odvozené od sloučeniny, ze které vzniká kyselina (rozpuštěním ve vodě)</a:t>
            </a:r>
            <a:endParaRPr lang="cs-CZ" sz="2000">
              <a:latin typeface="Arial Black" pitchFamily="34" charset="0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6011863" y="3605213"/>
            <a:ext cx="2371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 Black" pitchFamily="34" charset="0"/>
              </a:rPr>
              <a:t>SIROVODÍK</a:t>
            </a:r>
            <a:r>
              <a:rPr lang="cs-CZ" sz="2000" b="1">
                <a:solidFill>
                  <a:srgbClr val="FFC000"/>
                </a:solidFill>
                <a:latin typeface="Arial Black" pitchFamily="34" charset="0"/>
              </a:rPr>
              <a:t>OVÁ</a:t>
            </a:r>
            <a:endParaRPr lang="cs-CZ" sz="2000">
              <a:latin typeface="Arial Black" pitchFamily="34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219325" y="1591986"/>
            <a:ext cx="0" cy="231326"/>
          </a:xfrm>
          <a:prstGeom prst="line">
            <a:avLst/>
          </a:prstGeom>
          <a:ln w="5715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Obdélník 1"/>
          <p:cNvSpPr>
            <a:spLocks noChangeArrowheads="1"/>
          </p:cNvSpPr>
          <p:nvPr/>
        </p:nvSpPr>
        <p:spPr bwMode="auto">
          <a:xfrm>
            <a:off x="2771775" y="333375"/>
            <a:ext cx="4019550" cy="460375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Arial Black" pitchFamily="34" charset="0"/>
              </a:rPr>
              <a:t>Názvy a vzorce kyselin</a:t>
            </a:r>
            <a:endParaRPr lang="cs-CZ" sz="240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5842" name="Obdélník 2"/>
          <p:cNvSpPr>
            <a:spLocks noChangeArrowheads="1"/>
          </p:cNvSpPr>
          <p:nvPr/>
        </p:nvSpPr>
        <p:spPr bwMode="auto">
          <a:xfrm>
            <a:off x="261938" y="1196975"/>
            <a:ext cx="2919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FF00"/>
                </a:solidFill>
                <a:latin typeface="Arial Black" pitchFamily="34" charset="0"/>
              </a:rPr>
              <a:t>Bezkyslíkaté kyseliny</a:t>
            </a:r>
            <a:endParaRPr lang="cs-CZ">
              <a:solidFill>
                <a:srgbClr val="FFFF00"/>
              </a:solidFill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6013" y="1844675"/>
          <a:ext cx="7343775" cy="40703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89718"/>
                <a:gridCol w="1180483"/>
                <a:gridCol w="1171899"/>
                <a:gridCol w="2802715"/>
              </a:tblGrid>
              <a:tr h="93610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Kyselina: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vzorec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Vzorec aniontu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Název aniontu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77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Arial Black" pitchFamily="34" charset="0"/>
                        </a:rPr>
                        <a:t>chlorovodíková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HCl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Cl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chloridový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77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Arial Black" pitchFamily="34" charset="0"/>
                        </a:rPr>
                        <a:t>fluorovodíková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HF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F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fluoridový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77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Arial Black" pitchFamily="34" charset="0"/>
                        </a:rPr>
                        <a:t>bromovodíková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HBr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Br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>
                          <a:effectLst/>
                          <a:latin typeface="Arial Black" pitchFamily="34" charset="0"/>
                        </a:rPr>
                        <a:t>bromidový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77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 jodovodíková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HI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I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jodidový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77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 sirovodíková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H</a:t>
                      </a:r>
                      <a:r>
                        <a:rPr lang="cs-CZ" sz="2000" baseline="-25000" dirty="0">
                          <a:effectLst/>
                          <a:latin typeface="Arial Black" pitchFamily="34" charset="0"/>
                        </a:rPr>
                        <a:t>2</a:t>
                      </a: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S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S</a:t>
                      </a:r>
                      <a:r>
                        <a:rPr lang="cs-CZ" sz="2000" baseline="30000" dirty="0">
                          <a:effectLst/>
                          <a:latin typeface="Arial Black" pitchFamily="34" charset="0"/>
                        </a:rPr>
                        <a:t>2-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sulfidový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</a:tbl>
          </a:graphicData>
        </a:graphic>
      </p:graphicFrame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Obdélník 1"/>
          <p:cNvSpPr>
            <a:spLocks noChangeArrowheads="1"/>
          </p:cNvSpPr>
          <p:nvPr/>
        </p:nvSpPr>
        <p:spPr bwMode="auto">
          <a:xfrm>
            <a:off x="468313" y="549275"/>
            <a:ext cx="27463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C000"/>
                </a:solidFill>
                <a:latin typeface="Arial Black" pitchFamily="34" charset="0"/>
              </a:rPr>
              <a:t>Kyslíkaté kyseliny</a:t>
            </a:r>
            <a:endParaRPr lang="cs-CZ" sz="2000">
              <a:solidFill>
                <a:srgbClr val="FFC000"/>
              </a:solidFill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00113" y="1736725"/>
          <a:ext cx="6985000" cy="36639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4672"/>
                <a:gridCol w="1039653"/>
                <a:gridCol w="1196195"/>
                <a:gridCol w="2304257"/>
              </a:tblGrid>
              <a:tr h="9001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Kyselina: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vzorec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Vzorec aniontu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Název aniontu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526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dusičná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HNO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NO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dusičnanový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526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uhličitá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2</a:t>
                      </a:r>
                      <a:r>
                        <a:rPr lang="cs-CZ" sz="2000">
                          <a:effectLst/>
                          <a:latin typeface="Arial Black" pitchFamily="34" charset="0"/>
                        </a:rPr>
                        <a:t>CO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CO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2-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uhličitanový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526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siřičitá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2</a:t>
                      </a:r>
                      <a:r>
                        <a:rPr lang="cs-CZ" sz="2000">
                          <a:effectLst/>
                          <a:latin typeface="Arial Black" pitchFamily="34" charset="0"/>
                        </a:rPr>
                        <a:t>SO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SO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2-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siřičitanový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526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sírová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2</a:t>
                      </a:r>
                      <a:r>
                        <a:rPr lang="cs-CZ" sz="2000">
                          <a:effectLst/>
                          <a:latin typeface="Arial Black" pitchFamily="34" charset="0"/>
                        </a:rPr>
                        <a:t>SO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4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SO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4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2-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Arial Black" pitchFamily="34" charset="0"/>
                        </a:rPr>
                        <a:t>síranový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  <a:tr h="5526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fosforečná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H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3</a:t>
                      </a:r>
                      <a:r>
                        <a:rPr lang="cs-CZ" sz="2000">
                          <a:effectLst/>
                          <a:latin typeface="Arial Black" pitchFamily="34" charset="0"/>
                        </a:rPr>
                        <a:t>PO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4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Arial Black" pitchFamily="34" charset="0"/>
                        </a:rPr>
                        <a:t>PO</a:t>
                      </a:r>
                      <a:r>
                        <a:rPr lang="cs-CZ" sz="2000" baseline="-25000">
                          <a:effectLst/>
                          <a:latin typeface="Arial Black" pitchFamily="34" charset="0"/>
                        </a:rPr>
                        <a:t>4</a:t>
                      </a:r>
                      <a:r>
                        <a:rPr lang="cs-CZ" sz="2000" baseline="30000">
                          <a:effectLst/>
                          <a:latin typeface="Arial Black" pitchFamily="34" charset="0"/>
                        </a:rPr>
                        <a:t>3-</a:t>
                      </a:r>
                      <a:endParaRPr lang="cs-CZ" sz="200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>
                          <a:effectLst/>
                          <a:latin typeface="Arial Black" pitchFamily="34" charset="0"/>
                        </a:rPr>
                        <a:t>fosforečnanový</a:t>
                      </a:r>
                      <a:endParaRPr lang="cs-CZ" sz="20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47501" marR="47501" marT="0" marB="0" anchor="ctr"/>
                </a:tc>
              </a:tr>
            </a:tbl>
          </a:graphicData>
        </a:graphic>
      </p:graphicFrame>
      <p:sp>
        <p:nvSpPr>
          <p:cNvPr id="36903" name="Rectangle 1"/>
          <p:cNvSpPr>
            <a:spLocks noChangeArrowheads="1"/>
          </p:cNvSpPr>
          <p:nvPr/>
        </p:nvSpPr>
        <p:spPr bwMode="auto">
          <a:xfrm>
            <a:off x="2133600" y="132556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ovéPole 1"/>
          <p:cNvSpPr txBox="1">
            <a:spLocks noChangeArrowheads="1"/>
          </p:cNvSpPr>
          <p:nvPr/>
        </p:nvSpPr>
        <p:spPr bwMode="auto">
          <a:xfrm>
            <a:off x="323850" y="652463"/>
            <a:ext cx="9350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Zdroje:</a:t>
            </a:r>
          </a:p>
        </p:txBody>
      </p:sp>
      <p:sp>
        <p:nvSpPr>
          <p:cNvPr id="37890" name="Obdélník 2"/>
          <p:cNvSpPr>
            <a:spLocks noChangeArrowheads="1"/>
          </p:cNvSpPr>
          <p:nvPr/>
        </p:nvSpPr>
        <p:spPr bwMode="auto">
          <a:xfrm>
            <a:off x="323850" y="1052513"/>
            <a:ext cx="8208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MACH, J., PLUCKOVÁ, I., ŠIBOR, J. Chemie, Úvod do obecné a anorganické chemie. 1. vyd. Brno: Nová škola, 2010. ISBN 978-80-7289-133-7. s. 70 -71</a:t>
            </a:r>
          </a:p>
        </p:txBody>
      </p:sp>
      <p:sp>
        <p:nvSpPr>
          <p:cNvPr id="37891" name="TextovéPole 3"/>
          <p:cNvSpPr txBox="1">
            <a:spLocks noChangeArrowheads="1"/>
          </p:cNvSpPr>
          <p:nvPr/>
        </p:nvSpPr>
        <p:spPr bwMode="auto">
          <a:xfrm>
            <a:off x="360363" y="1860550"/>
            <a:ext cx="1143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u="sng">
                <a:latin typeface="Calibri" pitchFamily="34" charset="0"/>
              </a:rPr>
              <a:t>Ilustrace</a:t>
            </a:r>
            <a:r>
              <a:rPr lang="cs-CZ" sz="2000" b="1">
                <a:latin typeface="Calibri" pitchFamily="34" charset="0"/>
              </a:rPr>
              <a:t>:</a:t>
            </a:r>
          </a:p>
        </p:txBody>
      </p:sp>
      <p:sp>
        <p:nvSpPr>
          <p:cNvPr id="37892" name="Obdélník 5"/>
          <p:cNvSpPr>
            <a:spLocks noChangeArrowheads="1"/>
          </p:cNvSpPr>
          <p:nvPr/>
        </p:nvSpPr>
        <p:spPr bwMode="auto">
          <a:xfrm>
            <a:off x="323850" y="2260600"/>
            <a:ext cx="76327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http://office.microsoft.com/</a:t>
            </a:r>
          </a:p>
        </p:txBody>
      </p:sp>
      <p:sp>
        <p:nvSpPr>
          <p:cNvPr id="37893" name="Obdélník 6"/>
          <p:cNvSpPr>
            <a:spLocks noChangeArrowheads="1"/>
          </p:cNvSpPr>
          <p:nvPr/>
        </p:nvSpPr>
        <p:spPr bwMode="auto">
          <a:xfrm>
            <a:off x="315913" y="2649538"/>
            <a:ext cx="8807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VOLNÝ. </a:t>
            </a:r>
            <a:r>
              <a:rPr lang="cs-CZ" i="1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http://cs.wikipedia.org</a:t>
            </a:r>
            <a:r>
              <a:rPr lang="cs-CZ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 [online]. 22. 02. 2008, 15:46[cit. 2012-08-31].</a:t>
            </a:r>
          </a:p>
          <a:p>
            <a:r>
              <a:rPr lang="cs-CZ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 File: Hazard_C.svg. Dostupné z WWW: &lt;http://cs.wikipedia.org/wiki/Soubor: Hazard_C.svg.</a:t>
            </a:r>
            <a:r>
              <a:rPr lang="en-US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&gt;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273</TotalTime>
  <Words>423</Words>
  <Application>Microsoft Office PowerPoint</Application>
  <PresentationFormat>On-screen Show (4:3)</PresentationFormat>
  <Paragraphs>165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13</vt:i4>
      </vt:variant>
    </vt:vector>
  </HeadingPairs>
  <TitlesOfParts>
    <vt:vector size="26" baseType="lpstr">
      <vt:lpstr>Palatino Linotype</vt:lpstr>
      <vt:lpstr>Arial</vt:lpstr>
      <vt:lpstr>Wingdings</vt:lpstr>
      <vt:lpstr>Calibri</vt:lpstr>
      <vt:lpstr>Arial Black</vt:lpstr>
      <vt:lpstr>Times New Roman</vt:lpstr>
      <vt:lpstr>Živly</vt:lpstr>
      <vt:lpstr>Motiv systému Office</vt:lpstr>
      <vt:lpstr>Živly</vt:lpstr>
      <vt:lpstr>Živly</vt:lpstr>
      <vt:lpstr>Živly</vt:lpstr>
      <vt:lpstr>Živly</vt:lpstr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Kyseliny</dc:title>
  <dc:creator>ZS SLOVAN Zezulová</dc:creator>
  <cp:lastModifiedBy>DUM</cp:lastModifiedBy>
  <cp:revision>24</cp:revision>
  <dcterms:created xsi:type="dcterms:W3CDTF">2012-10-07T17:13:08Z</dcterms:created>
  <dcterms:modified xsi:type="dcterms:W3CDTF">2013-09-20T18:41:11Z</dcterms:modified>
</cp:coreProperties>
</file>