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2" r:id="rId8"/>
    <p:sldId id="260" r:id="rId9"/>
    <p:sldId id="261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7554063-5C3D-49FB-9943-AD1E939DD79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F47543D-AFB0-4909-94BB-7489A2BD035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8810" y="1412776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ROČNÍK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8. ročník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TÉMA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Kyselina chlorovodíková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2. 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6.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2012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VY_32_INOVACE_24_PZ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981" y="44787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562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49694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Anotace</a:t>
            </a:r>
          </a:p>
          <a:p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Materiál je určen pro výuku v osmém ročníku. Tematicky navazuje na učivo „obecná charakteristika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kyselin“.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Seznamuje žáky s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vlastnostmi,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výrobou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využitím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kyseliny chlorovodíkové. U chemických vlastností je kladen důraz na reakce s kovy a oxidy kovů. Žáci jsou také upozorněni na nutnost dodržování pravidel bezpečnosti při manipulaci s kyselinou. Výklad je doplněn demonstračními pokusy.</a:t>
            </a:r>
          </a:p>
          <a:p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Pilotáž</a:t>
            </a:r>
          </a:p>
          <a:p>
            <a:endParaRPr lang="cs-CZ" sz="20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Materiál byl ověřen ve dvou paralelních třídách osmého ročníku. Žáci dobře reagovali na návodné otázky (prostřednictvím promítaných obrázků i demonstračních pokusů). U některých chemických rovnic mají slabší žáci problémy s vyčíslováním podle zákona zachování hmotnosti.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002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48880"/>
            <a:ext cx="604684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entury Gothic" pitchFamily="34" charset="0"/>
              </a:rPr>
              <a:t>Kyselina </a:t>
            </a:r>
          </a:p>
          <a:p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entury Gothic" pitchFamily="34" charset="0"/>
              </a:rPr>
              <a:t>chlorovodíková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entury Gothic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6360" y="5085184"/>
            <a:ext cx="19271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entury Gothic" pitchFamily="34" charset="0"/>
              </a:rPr>
              <a:t>HCl</a:t>
            </a:r>
            <a:endParaRPr lang="cs-CZ" sz="8000" dirty="0">
              <a:latin typeface="Century Gothic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63VXPZW3\MM9002970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8680"/>
            <a:ext cx="190306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94542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2751074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starý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název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Century Gothic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1299811"/>
            <a:ext cx="49519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entury Gothic" pitchFamily="34" charset="0"/>
              </a:rPr>
              <a:t>kyselina solná</a:t>
            </a:r>
            <a:endParaRPr lang="cs-CZ" sz="5400" dirty="0">
              <a:latin typeface="Century Gothic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393866"/>
            <a:ext cx="1587294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výskyt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Century Gothic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VET4BNQR\MC900426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049" y="2926483"/>
            <a:ext cx="1389169" cy="328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4091176" y="4585483"/>
            <a:ext cx="4321840" cy="584775"/>
            <a:chOff x="4091176" y="4585483"/>
            <a:chExt cx="4321840" cy="584775"/>
          </a:xfrm>
        </p:grpSpPr>
        <p:sp>
          <p:nvSpPr>
            <p:cNvPr id="5" name="TextovéPole 4"/>
            <p:cNvSpPr txBox="1"/>
            <p:nvPr/>
          </p:nvSpPr>
          <p:spPr>
            <a:xfrm>
              <a:off x="5099288" y="4585483"/>
              <a:ext cx="331372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accent2">
                      <a:lumMod val="50000"/>
                    </a:schemeClr>
                  </a:solidFill>
                  <a:latin typeface="Century Gothic" pitchFamily="34" charset="0"/>
                </a:rPr>
                <a:t>žaludeční šťávy</a:t>
              </a:r>
              <a:endParaRPr lang="cs-CZ" sz="3200" b="1" dirty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endParaRPr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 flipH="1">
              <a:off x="4091176" y="4877870"/>
              <a:ext cx="1008112" cy="0"/>
            </a:xfrm>
            <a:prstGeom prst="straightConnector1">
              <a:avLst/>
            </a:prstGeom>
            <a:ln>
              <a:solidFill>
                <a:schemeClr val="accent2">
                  <a:lumMod val="50000"/>
                </a:schemeClr>
              </a:solidFill>
              <a:tailEnd type="arrow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6" name="TextovéPole 5"/>
          <p:cNvSpPr txBox="1"/>
          <p:nvPr/>
        </p:nvSpPr>
        <p:spPr>
          <a:xfrm>
            <a:off x="4595232" y="5341730"/>
            <a:ext cx="31393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(Koncentrace 0,1%)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115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82769"/>
            <a:ext cx="2452916" cy="707886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vlastnosti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Century Gothic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618536"/>
            <a:ext cx="5646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-bezbarvá těkavá kapalina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Century Gothic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2203311"/>
            <a:ext cx="3839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entury Gothic" pitchFamily="34" charset="0"/>
              </a:rPr>
              <a:t>(pokus s lakmusovým papírkem)</a:t>
            </a:r>
            <a:endParaRPr lang="cs-CZ" b="1" dirty="0">
              <a:latin typeface="Century Gothic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90035" y="3146854"/>
            <a:ext cx="5129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-maximální koncentrace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Century Gothic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4691" y="2931411"/>
            <a:ext cx="28953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entury Gothic" pitchFamily="34" charset="0"/>
              </a:rPr>
              <a:t>36-38%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entury Gothic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05851" y="4080846"/>
            <a:ext cx="3002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-silná kyselina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Century Gothic" pitchFamily="34" charset="0"/>
            </a:endParaRPr>
          </a:p>
        </p:txBody>
      </p:sp>
      <p:pic>
        <p:nvPicPr>
          <p:cNvPr id="3077" name="Picture 5" descr="C:\Users\ZS SLOVAN\AppData\Local\Microsoft\Windows\Temporary Internet Files\Content.IE5\UTPKSC1G\MC900359091[2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57791"/>
            <a:ext cx="2060155" cy="2539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0476" y="5939985"/>
            <a:ext cx="62135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entury Gothic" pitchFamily="34" charset="0"/>
              </a:rPr>
              <a:t>Dodržuj pravidla bezpečnosti !</a:t>
            </a:r>
            <a:endParaRPr lang="cs-CZ" sz="3200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3628" y="4780484"/>
            <a:ext cx="50449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chemeClr val="accent2">
                    <a:lumMod val="50000"/>
                  </a:schemeClr>
                </a:solidFill>
              </a:rPr>
              <a:t>HCl</a:t>
            </a:r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  <a:latin typeface="Franklin Gothic Book"/>
              </a:rPr>
              <a:t>→ . . . + . . .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42363" y="4874376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H</a:t>
            </a:r>
            <a:r>
              <a:rPr lang="cs-CZ" b="1" baseline="-25000" dirty="0" smtClean="0">
                <a:latin typeface="Arial Black" pitchFamily="34" charset="0"/>
              </a:rPr>
              <a:t>2</a:t>
            </a:r>
            <a:r>
              <a:rPr lang="cs-CZ" b="1" dirty="0" smtClean="0">
                <a:latin typeface="Arial Black" pitchFamily="34" charset="0"/>
              </a:rPr>
              <a:t>O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21184" y="4624723"/>
            <a:ext cx="10150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H</a:t>
            </a:r>
            <a:r>
              <a:rPr lang="cs-CZ" sz="6000" b="1" baseline="30000" dirty="0" smtClean="0">
                <a:solidFill>
                  <a:srgbClr val="FF0000"/>
                </a:solidFill>
              </a:rPr>
              <a:t>+</a:t>
            </a:r>
            <a:endParaRPr lang="cs-CZ" sz="6000" b="1" baseline="30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30149" y="4610944"/>
            <a:ext cx="9941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Cl</a:t>
            </a:r>
            <a:r>
              <a:rPr lang="cs-CZ" sz="6000" b="1" baseline="30000" dirty="0" smtClean="0">
                <a:solidFill>
                  <a:srgbClr val="FF0000"/>
                </a:solidFill>
              </a:rPr>
              <a:t>-</a:t>
            </a:r>
            <a:endParaRPr lang="cs-CZ" sz="6000" b="1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746625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04125"/>
            <a:ext cx="35599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-reakce s kovy: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1079" y="1268759"/>
            <a:ext cx="52838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Zn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+ 2HCl → ZnCl</a:t>
            </a:r>
            <a:r>
              <a:rPr lang="cs-CZ" sz="3200" b="1" baseline="-25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+ H</a:t>
            </a:r>
            <a:r>
              <a:rPr lang="cs-CZ" sz="3200" b="1" baseline="-25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2057770"/>
            <a:ext cx="525735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Fe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+ 2HCl → FeCl</a:t>
            </a:r>
            <a:r>
              <a:rPr lang="cs-CZ" sz="3200" b="1" baseline="-25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+ H</a:t>
            </a:r>
            <a:r>
              <a:rPr lang="cs-CZ" sz="3200" b="1" baseline="-25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2827863"/>
            <a:ext cx="34163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Cu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+ 2HCl → Ø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040481"/>
            <a:ext cx="711181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- reaguje se všemi kovy kromě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  ušlechtilých (</a:t>
            </a:r>
            <a:r>
              <a:rPr lang="cs-CZ" sz="3200" b="1" dirty="0" err="1" smtClean="0">
                <a:solidFill>
                  <a:srgbClr val="FF0000"/>
                </a:solidFill>
                <a:latin typeface="Arial Black" pitchFamily="34" charset="0"/>
              </a:rPr>
              <a:t>Cu</a:t>
            </a:r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, </a:t>
            </a:r>
            <a:r>
              <a:rPr lang="cs-CZ" sz="3200" b="1" dirty="0" err="1" smtClean="0">
                <a:solidFill>
                  <a:srgbClr val="FF0000"/>
                </a:solidFill>
                <a:latin typeface="Arial Black" pitchFamily="34" charset="0"/>
              </a:rPr>
              <a:t>Ag</a:t>
            </a:r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, Au, </a:t>
            </a:r>
            <a:r>
              <a:rPr lang="cs-CZ" sz="3200" b="1" dirty="0" err="1" smtClean="0">
                <a:solidFill>
                  <a:srgbClr val="FF0000"/>
                </a:solidFill>
                <a:latin typeface="Arial Black" pitchFamily="34" charset="0"/>
              </a:rPr>
              <a:t>Pt</a:t>
            </a:r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27493" y="301403"/>
            <a:ext cx="2637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entury Gothic" pitchFamily="34" charset="0"/>
              </a:rPr>
              <a:t>(demonstrační pokus)</a:t>
            </a:r>
            <a:endParaRPr lang="cs-CZ" b="1" dirty="0">
              <a:latin typeface="Century Gothic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929572" y="1799055"/>
            <a:ext cx="3099498" cy="2895168"/>
            <a:chOff x="5734716" y="1864534"/>
            <a:chExt cx="3099498" cy="2895168"/>
          </a:xfrm>
        </p:grpSpPr>
        <p:grpSp>
          <p:nvGrpSpPr>
            <p:cNvPr id="17" name="Skupina 16"/>
            <p:cNvGrpSpPr/>
            <p:nvPr/>
          </p:nvGrpSpPr>
          <p:grpSpPr>
            <a:xfrm>
              <a:off x="5734716" y="1864534"/>
              <a:ext cx="3099498" cy="2895168"/>
              <a:chOff x="3657600" y="1051548"/>
              <a:chExt cx="3290664" cy="3292309"/>
            </a:xfrm>
          </p:grpSpPr>
          <p:pic>
            <p:nvPicPr>
              <p:cNvPr id="18" name="Picture 2" descr="C:\Users\ZS SLOVAN\AppData\Local\Microsoft\Windows\Temporary Internet Files\Content.IE5\60FK4V51\MC900357253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57600" y="1051548"/>
                <a:ext cx="3290664" cy="329230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9" name="Ovál 18"/>
              <p:cNvSpPr/>
              <p:nvPr/>
            </p:nvSpPr>
            <p:spPr>
              <a:xfrm>
                <a:off x="4644008" y="3217404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4728356" y="288647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4752020" y="258167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5180914" y="3291568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5302932" y="3065004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5356800" y="264912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5302932" y="3524948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5072902" y="2484512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vál 26"/>
              <p:cNvSpPr/>
              <p:nvPr/>
            </p:nvSpPr>
            <p:spPr>
              <a:xfrm>
                <a:off x="4674350" y="3508884"/>
                <a:ext cx="108012" cy="9716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 flipV="1">
                <a:off x="4632862" y="3945632"/>
                <a:ext cx="216024" cy="169168"/>
              </a:xfrm>
              <a:prstGeom prst="ellipse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 flipV="1">
                <a:off x="5180914" y="3945632"/>
                <a:ext cx="216024" cy="169168"/>
              </a:xfrm>
              <a:prstGeom prst="ellipse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 flipV="1">
                <a:off x="5728799" y="3943712"/>
                <a:ext cx="252754" cy="152400"/>
              </a:xfrm>
              <a:prstGeom prst="ellipse">
                <a:avLst/>
              </a:prstGeom>
              <a:solidFill>
                <a:srgbClr val="68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4" name="Přímá spojnice 3"/>
            <p:cNvCxnSpPr/>
            <p:nvPr/>
          </p:nvCxnSpPr>
          <p:spPr>
            <a:xfrm>
              <a:off x="6640142" y="4221088"/>
              <a:ext cx="21602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7150339" y="4222760"/>
              <a:ext cx="21602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7707639" y="4222760"/>
              <a:ext cx="21602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22566625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92812"/>
            <a:ext cx="51018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-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reakce s oxidy kovů: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40970" y="715922"/>
            <a:ext cx="27158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entury Gothic" pitchFamily="34" charset="0"/>
              </a:rPr>
              <a:t>demonstrační pokus</a:t>
            </a:r>
            <a:endParaRPr lang="cs-CZ" sz="2000" b="1" dirty="0">
              <a:latin typeface="Century Gothic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85" y="1648253"/>
            <a:ext cx="1124088" cy="948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471"/>
          <a:stretch/>
        </p:blipFill>
        <p:spPr bwMode="auto">
          <a:xfrm>
            <a:off x="430537" y="3567077"/>
            <a:ext cx="1189136" cy="1010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04497" y="1988838"/>
            <a:ext cx="5966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ZnO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+ 2HCl → ZnCl</a:t>
            </a:r>
            <a:r>
              <a:rPr lang="cs-CZ" sz="3200" b="1" baseline="-25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+ H</a:t>
            </a:r>
            <a:r>
              <a:rPr lang="cs-CZ" sz="3200" b="1" baseline="-25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O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04497" y="3887776"/>
            <a:ext cx="60115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CuO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+ 2HCl →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CuCl</a:t>
            </a:r>
            <a:r>
              <a:rPr lang="cs-CZ" sz="3200" b="1" baseline="-25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+ H</a:t>
            </a:r>
            <a:r>
              <a:rPr lang="cs-CZ" sz="3200" b="1" baseline="-25000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19673" y="5301208"/>
            <a:ext cx="72996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 Black" pitchFamily="34" charset="0"/>
              </a:rPr>
              <a:t>- reaguje s oxidy všech kovů</a:t>
            </a:r>
            <a:endParaRPr lang="cs-CZ" sz="36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17348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03377"/>
            <a:ext cx="2070054" cy="707886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výroba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6324" y="1484784"/>
            <a:ext cx="87076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arenR"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Výroba plynného chlorovodíku </a:t>
            </a:r>
          </a:p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	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(přímým slučováním prvků)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3480721"/>
            <a:ext cx="53783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Century Gothic" pitchFamily="34" charset="0"/>
              </a:rPr>
              <a:t>. . . . . . . . . . . . . . . . . . .  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Century Gothic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6630" y="2972889"/>
            <a:ext cx="52437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4800" b="1" baseline="-25000" dirty="0" smtClean="0">
                <a:solidFill>
                  <a:srgbClr val="FF0000"/>
                </a:solidFill>
                <a:latin typeface="Arial Black" pitchFamily="34" charset="0"/>
              </a:rPr>
              <a:t>2 </a:t>
            </a:r>
            <a:r>
              <a:rPr lang="cs-CZ" sz="4800" b="1" dirty="0" smtClean="0">
                <a:solidFill>
                  <a:srgbClr val="FF0000"/>
                </a:solidFill>
                <a:latin typeface="Arial Black" pitchFamily="34" charset="0"/>
              </a:rPr>
              <a:t>+ Cl</a:t>
            </a:r>
            <a:r>
              <a:rPr lang="cs-CZ" sz="4800" b="1" baseline="-25000" dirty="0" smtClean="0">
                <a:solidFill>
                  <a:srgbClr val="FF0000"/>
                </a:solidFill>
                <a:latin typeface="Arial Black" pitchFamily="34" charset="0"/>
              </a:rPr>
              <a:t>2 </a:t>
            </a:r>
            <a:r>
              <a:rPr lang="cs-CZ" sz="4800" b="1" dirty="0" smtClean="0">
                <a:solidFill>
                  <a:srgbClr val="FF0000"/>
                </a:solidFill>
                <a:latin typeface="Arial Black" pitchFamily="34" charset="0"/>
              </a:rPr>
              <a:t>→ 2HCl</a:t>
            </a:r>
            <a:endParaRPr lang="cs-CZ" sz="4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725144"/>
            <a:ext cx="7371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2)  Rozpuštění plynu ve vodě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405982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2007281" cy="707886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využití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39056"/>
            <a:ext cx="5856860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- čištění povrchu kovů </a:t>
            </a:r>
          </a:p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000" b="1" dirty="0" smtClean="0">
                <a:solidFill>
                  <a:srgbClr val="FF0000"/>
                </a:solidFill>
                <a:latin typeface="Century Gothic" pitchFamily="34" charset="0"/>
              </a:rPr>
              <a:t>(např. při pájení)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ZS SLOVAN\AppData\Local\Microsoft\Windows\Temporary Internet Files\Content.IE5\UTPKSC1G\MC900285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290" y="650065"/>
            <a:ext cx="1739189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 SLOVAN\AppData\Local\Microsoft\Windows\Temporary Internet Files\Content.IE5\VET4BNQR\MC9002326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235" y="105909"/>
            <a:ext cx="1465383" cy="144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72490" y="4797915"/>
            <a:ext cx="69549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-mnoho žaludeční kyseliny → </a:t>
            </a:r>
          </a:p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pálení žáhy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Users\ZS SLOVAN\AppData\Local\Microsoft\Windows\Temporary Internet Files\Content.IE5\63VXPZW3\MC900426332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32" y="4041331"/>
            <a:ext cx="1685972" cy="139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UTPKSC1G\MC9003892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4797915"/>
            <a:ext cx="843799" cy="160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2772215"/>
            <a:ext cx="7034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-</a:t>
            </a:r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odstraňování vodního kamene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6736994" y="3128225"/>
            <a:ext cx="2005293" cy="1370366"/>
            <a:chOff x="6736994" y="3128225"/>
            <a:chExt cx="2005293" cy="1370366"/>
          </a:xfrm>
        </p:grpSpPr>
        <p:pic>
          <p:nvPicPr>
            <p:cNvPr id="1029" name="Picture 5" descr="C:\Users\ZS SLOVAN\AppData\Local\Microsoft\Windows\Temporary Internet Files\Content.IE5\VET4BNQR\MC90035239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10132" y="3128225"/>
              <a:ext cx="832155" cy="13489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C:\Users\ZS SLOVAN\AppData\Local\Microsoft\Windows\Temporary Internet Files\Content.IE5\60FK4V51\MC90029045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6994" y="3202962"/>
              <a:ext cx="1120890" cy="1295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TextovéPole 3"/>
          <p:cNvSpPr txBox="1"/>
          <p:nvPr/>
        </p:nvSpPr>
        <p:spPr>
          <a:xfrm>
            <a:off x="574727" y="3236542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. . . . . . . . . . . . . .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16915" y="5690467"/>
            <a:ext cx="634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. . . . . . . . . . . . . . . . . . . . . . 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6333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4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1340768"/>
            <a:ext cx="22415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-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výroba: 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5" descr="C:\Users\ZS SLOVAN\AppData\Local\Microsoft\Windows\Temporary Internet Files\Content.IE5\60FK4V51\MC90003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96978"/>
            <a:ext cx="1548645" cy="1428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088" y="1914887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plastů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60FK4V51\MC9004403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9966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38072" y="3064604"/>
            <a:ext cx="15758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barviv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1" name="Picture 3" descr="C:\Users\ZS SLOVAN\AppData\Local\Microsoft\Windows\Temporary Internet Files\Content.IE5\60FK4V51\MC9002810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883" y="4176112"/>
            <a:ext cx="2074750" cy="155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51937" y="4926942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léčiv</a:t>
            </a:r>
            <a:endParaRPr lang="cs-CZ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2314996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25018" y="3398857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4883" y="5219329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. . . . . . . . . . . . . . . . . . 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886922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85554"/>
            <a:ext cx="8238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Napiš rovnice následujících reakcí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HCl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 s: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8596" y="1984484"/>
            <a:ext cx="26568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a) hliníkem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155177"/>
            <a:ext cx="4320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b) oxidem hlinitým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3777" y="2996952"/>
            <a:ext cx="73629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 Black" pitchFamily="34" charset="0"/>
              </a:rPr>
              <a:t>2Al + 6HCl → 2AlCl</a:t>
            </a:r>
            <a:r>
              <a:rPr lang="cs-CZ" sz="4000" b="1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4000" b="1" dirty="0" smtClean="0">
                <a:solidFill>
                  <a:srgbClr val="FF0000"/>
                </a:solidFill>
                <a:latin typeface="Arial Black" pitchFamily="34" charset="0"/>
              </a:rPr>
              <a:t> + 3H</a:t>
            </a:r>
            <a:r>
              <a:rPr lang="cs-CZ" sz="4000" b="1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4000" b="1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9574" y="5183293"/>
            <a:ext cx="82894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Al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+ 6HCl </a:t>
            </a:r>
            <a:r>
              <a:rPr lang="cs-CZ" sz="4000" dirty="0" smtClean="0">
                <a:solidFill>
                  <a:srgbClr val="FF0000"/>
                </a:solidFill>
                <a:latin typeface="Franklin Gothic Book"/>
              </a:rPr>
              <a:t>→ 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2AlCl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+ 3H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057780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9051" y="476672"/>
            <a:ext cx="15127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ilustrace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810975" y="1249747"/>
            <a:ext cx="3276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http://office.microsoft.com/cs-cz/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10975" y="1785590"/>
            <a:ext cx="2083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74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187</TotalTime>
  <Words>515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EU12</cp:lastModifiedBy>
  <cp:revision>25</cp:revision>
  <dcterms:created xsi:type="dcterms:W3CDTF">2012-02-25T19:38:20Z</dcterms:created>
  <dcterms:modified xsi:type="dcterms:W3CDTF">2013-02-09T21:47:28Z</dcterms:modified>
</cp:coreProperties>
</file>