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643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968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85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291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652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363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830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729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4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034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61B86-EF86-40C0-A44B-EAC2EE6D9EE0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55054-50D4-4BA8-B065-E9A1544C80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510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Kyselina sírová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4. 6 . 2012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VY_32_INOVACE_25_PZ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086"/>
            <a:ext cx="4820369" cy="1080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44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365"/>
            <a:ext cx="87484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Výukový materiál je určen pro osmý ročník. Seznamuje žáky s </a:t>
            </a:r>
            <a:r>
              <a:rPr lang="cs-CZ" b="1" dirty="0" smtClean="0"/>
              <a:t>vlastnostmi</a:t>
            </a:r>
            <a:r>
              <a:rPr lang="cs-CZ" dirty="0" smtClean="0"/>
              <a:t>, </a:t>
            </a:r>
            <a:r>
              <a:rPr lang="cs-CZ" b="1" dirty="0" smtClean="0"/>
              <a:t>výrobou</a:t>
            </a:r>
            <a:r>
              <a:rPr lang="cs-CZ" dirty="0" smtClean="0"/>
              <a:t> </a:t>
            </a:r>
          </a:p>
          <a:p>
            <a:r>
              <a:rPr lang="cs-CZ" dirty="0" smtClean="0"/>
              <a:t>a </a:t>
            </a:r>
            <a:r>
              <a:rPr lang="cs-CZ" b="1" dirty="0" smtClean="0"/>
              <a:t>využitím</a:t>
            </a:r>
            <a:r>
              <a:rPr lang="cs-CZ" dirty="0" smtClean="0"/>
              <a:t>  nejvýznamnější anorganické kyseliny. Výklad je doplněn řadou demonstračních pokusů. Materiál obsahuje celou řadu otázek, na které žáci odpovídají. </a:t>
            </a:r>
            <a:r>
              <a:rPr lang="cs-CZ" dirty="0" smtClean="0"/>
              <a:t>Nápovědu jim </a:t>
            </a:r>
            <a:r>
              <a:rPr lang="cs-CZ" dirty="0" smtClean="0"/>
              <a:t>někdy tvoří promítané </a:t>
            </a:r>
            <a:r>
              <a:rPr lang="cs-CZ" dirty="0" smtClean="0"/>
              <a:t>obrázky nebo </a:t>
            </a:r>
            <a:r>
              <a:rPr lang="cs-CZ" dirty="0" smtClean="0"/>
              <a:t>prováděné pokusy.</a:t>
            </a:r>
          </a:p>
          <a:p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ověřován ve dvou paralelních třídách osmého ročníku. Vzhledem k tomu, že se učivo opírá o znalosti  a dovednosti získané při výkladu  učiva o </a:t>
            </a:r>
            <a:r>
              <a:rPr lang="cs-CZ" dirty="0" err="1" smtClean="0"/>
              <a:t>HCl</a:t>
            </a:r>
            <a:r>
              <a:rPr lang="cs-CZ" dirty="0" smtClean="0"/>
              <a:t>, žáci neměli závažnější  problémy při osvojování nového 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95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116632"/>
            <a:ext cx="9324528" cy="5175448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Kyselina sírová</a:t>
            </a: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/>
            </a:r>
            <a:br>
              <a:rPr lang="cs-CZ" sz="96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</a:b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/>
            </a:r>
            <a:br>
              <a:rPr lang="cs-CZ" sz="96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</a:b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H</a:t>
            </a:r>
            <a:r>
              <a:rPr lang="cs-CZ" sz="9600" baseline="-250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2</a:t>
            </a:r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SO</a:t>
            </a:r>
            <a:r>
              <a:rPr lang="cs-CZ" sz="9600" baseline="-25000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4</a:t>
            </a:r>
            <a:endParaRPr lang="cs-CZ" sz="9600" baseline="-25000" dirty="0">
              <a:solidFill>
                <a:schemeClr val="accent6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24128" y="5664392"/>
            <a:ext cx="22092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(vitriol)</a:t>
            </a:r>
            <a:endParaRPr lang="cs-CZ" sz="4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16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99221"/>
            <a:ext cx="3203121" cy="707886"/>
          </a:xfrm>
          <a:prstGeom prst="rect">
            <a:avLst/>
          </a:prstGeom>
          <a:solidFill>
            <a:srgbClr val="FFC000"/>
          </a:solidFill>
          <a:ln>
            <a:solidFill>
              <a:schemeClr val="bg2">
                <a:lumMod val="1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Vlastnosti:</a:t>
            </a:r>
            <a:endParaRPr lang="cs-CZ" sz="40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56" name="Picture 32" descr="C:\Users\ZS SLOVAN\AppData\Local\Microsoft\Windows\Temporary Internet Files\Content.IE5\IWIPD6GT\MC9003519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26963"/>
            <a:ext cx="1178110" cy="211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772816"/>
            <a:ext cx="4090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a) koncentrovaná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1772815"/>
            <a:ext cx="23054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96 – 98% 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807350"/>
            <a:ext cx="52713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 hustá 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13874" y="2807350"/>
            <a:ext cx="1659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(oleum)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717032"/>
            <a:ext cx="8307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odnímá látkám vodu (ústrojné zuhelnatí)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82064" y="4468470"/>
            <a:ext cx="5379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(demonstrační pokus – cukr, papír, dřevo)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5323763"/>
            <a:ext cx="3800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nereaguje s kovy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8273" y="5400707"/>
            <a:ext cx="3527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(demonstrační pokus s </a:t>
            </a:r>
            <a:r>
              <a:rPr lang="cs-CZ" dirty="0" err="1" smtClean="0">
                <a:latin typeface="Arial Black" pitchFamily="34" charset="0"/>
              </a:rPr>
              <a:t>Fe</a:t>
            </a:r>
            <a:r>
              <a:rPr lang="cs-CZ" dirty="0" smtClean="0">
                <a:latin typeface="Arial Black" pitchFamily="34" charset="0"/>
              </a:rPr>
              <a:t>)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71942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16332"/>
            <a:ext cx="2536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b) zředěná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66478" y="1461382"/>
            <a:ext cx="31643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silná kyselina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9222" y="2348880"/>
            <a:ext cx="5205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Napiš rovnici rozkladu na ionty ve vodě: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90731" y="3323696"/>
            <a:ext cx="5822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 . . . . . . . . 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5744" y="2923587"/>
            <a:ext cx="4613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Franklin Gothic Book"/>
              </a:rPr>
              <a:t>→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2H</a:t>
            </a:r>
            <a:r>
              <a:rPr lang="cs-CZ" sz="32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+ 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3200" baseline="30000" dirty="0" smtClean="0">
                <a:solidFill>
                  <a:srgbClr val="FF0000"/>
                </a:solidFill>
                <a:latin typeface="Arial Black" pitchFamily="34" charset="0"/>
              </a:rPr>
              <a:t>2-</a:t>
            </a:r>
            <a:endParaRPr lang="cs-CZ" sz="32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2662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78488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- s kovy a oxidy kovů reaguje jako </a:t>
            </a:r>
            <a:r>
              <a:rPr lang="cs-CZ" sz="2800" dirty="0" err="1">
                <a:latin typeface="Arial Black" pitchFamily="34" charset="0"/>
              </a:rPr>
              <a:t>HCl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31544" y="1268760"/>
            <a:ext cx="2435440" cy="2573893"/>
            <a:chOff x="5734716" y="1864534"/>
            <a:chExt cx="3099498" cy="2895168"/>
          </a:xfrm>
        </p:grpSpPr>
        <p:grpSp>
          <p:nvGrpSpPr>
            <p:cNvPr id="4" name="Skupina 3"/>
            <p:cNvGrpSpPr/>
            <p:nvPr/>
          </p:nvGrpSpPr>
          <p:grpSpPr>
            <a:xfrm>
              <a:off x="5734716" y="1864534"/>
              <a:ext cx="3099498" cy="2895168"/>
              <a:chOff x="3657600" y="1051548"/>
              <a:chExt cx="3290664" cy="3292309"/>
            </a:xfrm>
          </p:grpSpPr>
          <p:pic>
            <p:nvPicPr>
              <p:cNvPr id="8" name="Picture 2" descr="C:\Users\ZS SLOVAN\AppData\Local\Microsoft\Windows\Temporary Internet Files\Content.IE5\60FK4V51\MC900357253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57600" y="1051548"/>
                <a:ext cx="3290664" cy="329230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Ovál 8"/>
              <p:cNvSpPr/>
              <p:nvPr/>
            </p:nvSpPr>
            <p:spPr>
              <a:xfrm>
                <a:off x="4644008" y="3217404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4728356" y="2886472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4752020" y="2581672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5180914" y="3291568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5302932" y="3065004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5356800" y="2649122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5302932" y="3524948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5072902" y="2484512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4674350" y="3508884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 flipV="1">
                <a:off x="4632862" y="3945632"/>
                <a:ext cx="216024" cy="169168"/>
              </a:xfrm>
              <a:prstGeom prst="ellipse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vál 18"/>
              <p:cNvSpPr/>
              <p:nvPr/>
            </p:nvSpPr>
            <p:spPr>
              <a:xfrm flipV="1">
                <a:off x="5180914" y="3945632"/>
                <a:ext cx="216024" cy="169168"/>
              </a:xfrm>
              <a:prstGeom prst="ellipse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 flipV="1">
                <a:off x="5728799" y="3943712"/>
                <a:ext cx="252754" cy="152400"/>
              </a:xfrm>
              <a:prstGeom prst="ellipse">
                <a:avLst/>
              </a:prstGeom>
              <a:solidFill>
                <a:srgbClr val="68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5" name="Přímá spojnice 4"/>
            <p:cNvCxnSpPr/>
            <p:nvPr/>
          </p:nvCxnSpPr>
          <p:spPr>
            <a:xfrm>
              <a:off x="6640142" y="4221088"/>
              <a:ext cx="21602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7150339" y="4222760"/>
              <a:ext cx="21602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7707639" y="4222760"/>
              <a:ext cx="21602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1" name="Obdélník 20"/>
          <p:cNvSpPr/>
          <p:nvPr/>
        </p:nvSpPr>
        <p:spPr>
          <a:xfrm>
            <a:off x="22743" y="4005064"/>
            <a:ext cx="29329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 Black" pitchFamily="34" charset="0"/>
              </a:rPr>
              <a:t>(demonstrační </a:t>
            </a:r>
            <a:r>
              <a:rPr lang="cs-CZ" dirty="0" smtClean="0">
                <a:latin typeface="Arial Black" pitchFamily="34" charset="0"/>
              </a:rPr>
              <a:t>pokus)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131840" y="1268760"/>
            <a:ext cx="1988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 Black" pitchFamily="34" charset="0"/>
              </a:rPr>
              <a:t>Doplň rovnice: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3103458" y="1683407"/>
            <a:ext cx="55242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Mg + H</a:t>
            </a:r>
            <a:r>
              <a:rPr lang="cs-CZ" sz="2800" baseline="-25000" dirty="0">
                <a:latin typeface="Arial Black" pitchFamily="34" charset="0"/>
              </a:rPr>
              <a:t>2</a:t>
            </a:r>
            <a:r>
              <a:rPr lang="cs-CZ" sz="2800" dirty="0">
                <a:latin typeface="Arial Black" pitchFamily="34" charset="0"/>
              </a:rPr>
              <a:t>SO</a:t>
            </a:r>
            <a:r>
              <a:rPr lang="cs-CZ" sz="2800" baseline="-25000" dirty="0">
                <a:latin typeface="Arial Black" pitchFamily="34" charset="0"/>
              </a:rPr>
              <a:t>4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Franklin Gothic Book"/>
              </a:rPr>
              <a:t>→ </a:t>
            </a:r>
            <a:r>
              <a:rPr lang="cs-CZ" sz="2800" dirty="0" smtClean="0">
                <a:latin typeface="Arial Black" pitchFamily="34" charset="0"/>
              </a:rPr>
              <a:t>MgSO</a:t>
            </a:r>
            <a:r>
              <a:rPr lang="cs-CZ" sz="2800" baseline="-25000" dirty="0" smtClean="0">
                <a:latin typeface="Arial Black" pitchFamily="34" charset="0"/>
              </a:rPr>
              <a:t>4 </a:t>
            </a:r>
            <a:r>
              <a:rPr lang="cs-CZ" sz="2800" dirty="0" smtClean="0">
                <a:latin typeface="Arial Black" pitchFamily="34" charset="0"/>
              </a:rPr>
              <a:t>+ . . . </a:t>
            </a:r>
            <a:r>
              <a:rPr lang="cs-CZ" sz="2800" baseline="-25000" dirty="0" smtClean="0">
                <a:latin typeface="Arial Black" pitchFamily="34" charset="0"/>
              </a:rPr>
              <a:t> 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124835" y="2940828"/>
            <a:ext cx="28392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Cu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+ H</a:t>
            </a:r>
            <a:r>
              <a:rPr lang="cs-CZ" sz="2800" baseline="-25000" dirty="0">
                <a:latin typeface="Arial Black" pitchFamily="34" charset="0"/>
              </a:rPr>
              <a:t>2</a:t>
            </a:r>
            <a:r>
              <a:rPr lang="cs-CZ" sz="2800" dirty="0">
                <a:latin typeface="Arial Black" pitchFamily="34" charset="0"/>
              </a:rPr>
              <a:t>SO</a:t>
            </a:r>
            <a:r>
              <a:rPr lang="cs-CZ" sz="2800" baseline="-25000" dirty="0">
                <a:latin typeface="Arial Black" pitchFamily="34" charset="0"/>
              </a:rPr>
              <a:t>4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>
                <a:latin typeface="Franklin Gothic Book"/>
              </a:rPr>
              <a:t>→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24835" y="2294096"/>
            <a:ext cx="52854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Zn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+ H</a:t>
            </a:r>
            <a:r>
              <a:rPr lang="cs-CZ" sz="2800" baseline="-25000" dirty="0">
                <a:latin typeface="Arial Black" pitchFamily="34" charset="0"/>
              </a:rPr>
              <a:t>2</a:t>
            </a:r>
            <a:r>
              <a:rPr lang="cs-CZ" sz="2800" dirty="0">
                <a:latin typeface="Arial Black" pitchFamily="34" charset="0"/>
              </a:rPr>
              <a:t>SO</a:t>
            </a:r>
            <a:r>
              <a:rPr lang="cs-CZ" sz="2800" baseline="-25000" dirty="0">
                <a:latin typeface="Arial Black" pitchFamily="34" charset="0"/>
              </a:rPr>
              <a:t>4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Franklin Gothic Book"/>
              </a:rPr>
              <a:t>→ </a:t>
            </a:r>
            <a:r>
              <a:rPr lang="cs-CZ" sz="2800" dirty="0" smtClean="0">
                <a:latin typeface="Arial Black" pitchFamily="34" charset="0"/>
              </a:rPr>
              <a:t>ZnSO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r>
              <a:rPr lang="cs-CZ" sz="2800" dirty="0" smtClean="0">
                <a:latin typeface="Arial Black" pitchFamily="34" charset="0"/>
              </a:rPr>
              <a:t> + . . 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765528" y="2127426"/>
            <a:ext cx="644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65528" y="1453426"/>
            <a:ext cx="6447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>
                <a:solidFill>
                  <a:srgbClr val="FF0000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908828" y="2917600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Ø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1517" y="4823574"/>
            <a:ext cx="833753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zředěná kyselina sírová reaguje . . . . . . . .</a:t>
            </a:r>
          </a:p>
          <a:p>
            <a:endParaRPr lang="cs-CZ" sz="2800" dirty="0" smtClean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kovy kromě . . . . . . . . . . . . . 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783890" y="4561964"/>
            <a:ext cx="1960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se všemi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844165" y="5373216"/>
            <a:ext cx="2564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ušlechtilých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43744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667459"/>
            <a:ext cx="58240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MgO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+ H</a:t>
            </a:r>
            <a:r>
              <a:rPr lang="cs-CZ" sz="2800" baseline="-25000" dirty="0">
                <a:latin typeface="Arial Black" pitchFamily="34" charset="0"/>
              </a:rPr>
              <a:t>2</a:t>
            </a:r>
            <a:r>
              <a:rPr lang="cs-CZ" sz="2800" dirty="0">
                <a:latin typeface="Arial Black" pitchFamily="34" charset="0"/>
              </a:rPr>
              <a:t>SO</a:t>
            </a:r>
            <a:r>
              <a:rPr lang="cs-CZ" sz="2800" baseline="-25000" dirty="0">
                <a:latin typeface="Arial Black" pitchFamily="34" charset="0"/>
              </a:rPr>
              <a:t>4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>
                <a:latin typeface="Franklin Gothic Book"/>
              </a:rPr>
              <a:t>→ </a:t>
            </a:r>
            <a:r>
              <a:rPr lang="cs-CZ" sz="2800" dirty="0">
                <a:latin typeface="Arial Black" pitchFamily="34" charset="0"/>
              </a:rPr>
              <a:t>MgSO</a:t>
            </a:r>
            <a:r>
              <a:rPr lang="cs-CZ" sz="2800" baseline="-25000" dirty="0">
                <a:latin typeface="Arial Black" pitchFamily="34" charset="0"/>
              </a:rPr>
              <a:t>4 </a:t>
            </a:r>
            <a:r>
              <a:rPr lang="cs-CZ" sz="2800" dirty="0">
                <a:latin typeface="Arial Black" pitchFamily="34" charset="0"/>
              </a:rPr>
              <a:t>+ . . . </a:t>
            </a:r>
            <a:r>
              <a:rPr lang="cs-CZ" sz="2800" baseline="-25000" dirty="0">
                <a:latin typeface="Arial Black" pitchFamily="34" charset="0"/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0756" y="1976637"/>
            <a:ext cx="56669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ZnO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+ H</a:t>
            </a:r>
            <a:r>
              <a:rPr lang="cs-CZ" sz="2800" baseline="-25000" dirty="0">
                <a:latin typeface="Arial Black" pitchFamily="34" charset="0"/>
              </a:rPr>
              <a:t>2</a:t>
            </a:r>
            <a:r>
              <a:rPr lang="cs-CZ" sz="2800" dirty="0">
                <a:latin typeface="Arial Black" pitchFamily="34" charset="0"/>
              </a:rPr>
              <a:t>SO</a:t>
            </a:r>
            <a:r>
              <a:rPr lang="cs-CZ" sz="2800" baseline="-25000" dirty="0">
                <a:latin typeface="Arial Black" pitchFamily="34" charset="0"/>
              </a:rPr>
              <a:t>4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>
                <a:latin typeface="Franklin Gothic Book"/>
              </a:rPr>
              <a:t>→ </a:t>
            </a:r>
            <a:r>
              <a:rPr lang="cs-CZ" sz="2800" dirty="0" smtClean="0">
                <a:latin typeface="Arial Black" pitchFamily="34" charset="0"/>
              </a:rPr>
              <a:t>ZnSO</a:t>
            </a:r>
            <a:r>
              <a:rPr lang="cs-CZ" sz="2800" baseline="-25000" dirty="0" smtClean="0">
                <a:latin typeface="Arial Black" pitchFamily="34" charset="0"/>
              </a:rPr>
              <a:t>4 </a:t>
            </a:r>
            <a:r>
              <a:rPr lang="cs-CZ" sz="2800" dirty="0">
                <a:latin typeface="Arial Black" pitchFamily="34" charset="0"/>
              </a:rPr>
              <a:t>+ . . . </a:t>
            </a:r>
            <a:r>
              <a:rPr lang="cs-CZ" sz="2800" baseline="-25000" dirty="0">
                <a:latin typeface="Arial Black" pitchFamily="34" charset="0"/>
              </a:rPr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3613666"/>
            <a:ext cx="57054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CuO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+ H</a:t>
            </a:r>
            <a:r>
              <a:rPr lang="cs-CZ" sz="2800" baseline="-25000" dirty="0">
                <a:latin typeface="Arial Black" pitchFamily="34" charset="0"/>
              </a:rPr>
              <a:t>2</a:t>
            </a:r>
            <a:r>
              <a:rPr lang="cs-CZ" sz="2800" dirty="0">
                <a:latin typeface="Arial Black" pitchFamily="34" charset="0"/>
              </a:rPr>
              <a:t>SO</a:t>
            </a:r>
            <a:r>
              <a:rPr lang="cs-CZ" sz="2800" baseline="-25000" dirty="0">
                <a:latin typeface="Arial Black" pitchFamily="34" charset="0"/>
              </a:rPr>
              <a:t>4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>
                <a:latin typeface="Franklin Gothic Book"/>
              </a:rPr>
              <a:t>→ </a:t>
            </a:r>
            <a:r>
              <a:rPr lang="cs-CZ" sz="2800" dirty="0" smtClean="0">
                <a:latin typeface="Arial Black" pitchFamily="34" charset="0"/>
              </a:rPr>
              <a:t>CuSO</a:t>
            </a:r>
            <a:r>
              <a:rPr lang="cs-CZ" sz="2800" baseline="-25000" dirty="0" smtClean="0">
                <a:latin typeface="Arial Black" pitchFamily="34" charset="0"/>
              </a:rPr>
              <a:t>4 </a:t>
            </a:r>
            <a:r>
              <a:rPr lang="cs-CZ" sz="2800" dirty="0">
                <a:latin typeface="Arial Black" pitchFamily="34" charset="0"/>
              </a:rPr>
              <a:t>+ . . . </a:t>
            </a:r>
            <a:r>
              <a:rPr lang="cs-CZ" sz="2800" baseline="-25000" dirty="0">
                <a:latin typeface="Arial Black" pitchFamily="34" charset="0"/>
              </a:rPr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28275" y="3352056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28275" y="1791971"/>
            <a:ext cx="9444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O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76056" y="470936"/>
            <a:ext cx="9444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70756" y="5085184"/>
            <a:ext cx="809728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Zředěná kyselina sírová reaguje s oxidy </a:t>
            </a:r>
          </a:p>
          <a:p>
            <a:endParaRPr lang="cs-CZ" sz="2800" dirty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. . . . . . . kovů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690506"/>
            <a:ext cx="1334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všech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2138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8465"/>
            <a:ext cx="7777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Proč se může koncentrovaná kyselina sírová </a:t>
            </a:r>
          </a:p>
          <a:p>
            <a:r>
              <a:rPr lang="cs-CZ" sz="2400" dirty="0" smtClean="0">
                <a:latin typeface="Arial Black" pitchFamily="34" charset="0"/>
              </a:rPr>
              <a:t>přepravovat v kovových cisternách?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1143" y="3789040"/>
            <a:ext cx="7825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Vysvětli, proč koncentrovaná kyselina sírová </a:t>
            </a:r>
          </a:p>
          <a:p>
            <a:r>
              <a:rPr lang="cs-CZ" sz="2400" dirty="0" smtClean="0">
                <a:latin typeface="Arial Black" pitchFamily="34" charset="0"/>
              </a:rPr>
              <a:t>nedokáže reagovat s kovy?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6J24D9TF\MC900251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29461"/>
            <a:ext cx="2447703" cy="197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878147"/>
            <a:ext cx="4706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- protože s kovy nereaguje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4838758"/>
            <a:ext cx="85005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Její molekuly se nemohou rozložit na ionty (málo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vody), takže nemůže projevit svou sílu.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03156" y="2232813"/>
            <a:ext cx="4262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. . . . . . . . .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5669755"/>
            <a:ext cx="8648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. . . . . . . . . . . . . . . . . . . . . . . . . . . . . . . . . . . . . .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38510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8850" y="496133"/>
            <a:ext cx="1901674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Výroba: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850" y="1412776"/>
            <a:ext cx="86436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>
                <a:latin typeface="Arial Black" pitchFamily="34" charset="0"/>
              </a:rPr>
              <a:t>Vznik oxidu siřičitého</a:t>
            </a:r>
          </a:p>
          <a:p>
            <a:r>
              <a:rPr lang="cs-CZ" sz="2800" dirty="0" smtClean="0">
                <a:latin typeface="Arial Black" pitchFamily="34" charset="0"/>
              </a:rPr>
              <a:t> 				    </a:t>
            </a:r>
            <a:r>
              <a:rPr lang="cs-CZ" dirty="0" smtClean="0">
                <a:latin typeface="Arial Black" pitchFamily="34" charset="0"/>
              </a:rPr>
              <a:t>(spalováním síry, pražením pyritu)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1697" y="2789058"/>
            <a:ext cx="3060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21102" y="2460388"/>
            <a:ext cx="2701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 + 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Franklin Gothic Book"/>
              </a:rPr>
              <a:t>→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SO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850" y="3226822"/>
            <a:ext cx="4730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2) Vznik oxidu sírového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51372" y="4149080"/>
            <a:ext cx="3392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627941" y="3750042"/>
            <a:ext cx="37593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2SO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+ O</a:t>
            </a:r>
            <a:r>
              <a:rPr lang="cs-CZ" sz="2800" baseline="-25000" dirty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Franklin Gothic Book"/>
              </a:rPr>
              <a:t>→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2SO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3076" y="4725144"/>
            <a:ext cx="74759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3) Vznik kyseliny sírové reakcí oxidu </a:t>
            </a:r>
          </a:p>
          <a:p>
            <a:r>
              <a:rPr lang="cs-CZ" sz="2800" dirty="0" smtClean="0">
                <a:latin typeface="Arial Black" pitchFamily="34" charset="0"/>
              </a:rPr>
              <a:t>     sírového s vodou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81902" y="6165304"/>
            <a:ext cx="4055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 . .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1697" y="5818884"/>
            <a:ext cx="3921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 + SO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Franklin Gothic Book"/>
              </a:rPr>
              <a:t>→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8725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16332"/>
            <a:ext cx="1846980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Využití: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RG38T0MW\MC9002961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2188"/>
            <a:ext cx="1813576" cy="157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J4MOJ4VF\MC9003516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380" y="176727"/>
            <a:ext cx="1809184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 SLOVAN\AppData\Local\Microsoft\Windows\Temporary Internet Files\Content.IE5\6J24D9TF\MC9004110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94" y="1537303"/>
            <a:ext cx="1702806" cy="1719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0HJFE8EK\MC90044038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92" y="4172372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 SLOVAN\AppData\Local\Microsoft\Windows\Temporary Internet Files\Content.IE5\J4MOJ4VF\MC900285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807" y="4384599"/>
            <a:ext cx="1452067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ZS SLOVAN\AppData\Local\Microsoft\Windows\Temporary Internet Files\Content.IE5\6J24D9TF\MC900437489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686" y="2367873"/>
            <a:ext cx="1404178" cy="144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ZS SLOVAN\AppData\Local\Microsoft\Windows\Temporary Internet Files\Content.IE5\RG38T0MW\MC9002352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815" y="2385286"/>
            <a:ext cx="1807769" cy="108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ZS SLOVAN\AppData\Local\Microsoft\Windows\Temporary Internet Files\Content.IE5\6J24D9TF\MC9003964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04788"/>
            <a:ext cx="1798625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5747" y="908719"/>
            <a:ext cx="1642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autobaterie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13289" y="3630088"/>
            <a:ext cx="3027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výroba plastů a vláken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48264" y="6258745"/>
            <a:ext cx="1868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výroba hnojiv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0971" y="6338538"/>
            <a:ext cx="2227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výroba výbušnin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9739" y="5687988"/>
            <a:ext cx="1894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výroba barviv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260756"/>
            <a:ext cx="3212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vysušování  </a:t>
            </a:r>
            <a:r>
              <a:rPr lang="cs-CZ" dirty="0" err="1" smtClean="0">
                <a:latin typeface="Arial Black" pitchFamily="34" charset="0"/>
              </a:rPr>
              <a:t>chem</a:t>
            </a:r>
            <a:r>
              <a:rPr lang="cs-CZ" dirty="0" smtClean="0">
                <a:latin typeface="Arial Black" pitchFamily="34" charset="0"/>
              </a:rPr>
              <a:t>. látek</a:t>
            </a:r>
          </a:p>
          <a:p>
            <a:r>
              <a:rPr lang="cs-CZ" dirty="0" smtClean="0">
                <a:latin typeface="Arial Black" pitchFamily="34" charset="0"/>
              </a:rPr>
              <a:t>v laboratoři, průmyslu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80971" y="1091276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9739" y="3722421"/>
            <a:ext cx="3031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94354" y="3803040"/>
            <a:ext cx="3108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7733" y="5836752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13784" y="6464777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48601" y="6391426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5601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9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683568" y="846004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BENEŠ, P., PUMPR, V.,BANÝR, J. Základy chemie 1. vyd. 1. Praha: Fortuna, 1993. </a:t>
            </a:r>
            <a:endParaRPr lang="cs-CZ" dirty="0" smtClean="0"/>
          </a:p>
          <a:p>
            <a:r>
              <a:rPr lang="cs-CZ" dirty="0" smtClean="0"/>
              <a:t>ISBN 80-7168-043-5</a:t>
            </a:r>
            <a:r>
              <a:rPr lang="cs-CZ" dirty="0" smtClean="0"/>
              <a:t>, s</a:t>
            </a:r>
            <a:r>
              <a:rPr lang="cs-CZ" dirty="0" smtClean="0"/>
              <a:t>. 98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7412" y="1700808"/>
            <a:ext cx="980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807412" y="2276872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val="156109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162</TotalTime>
  <Words>797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Kyselina sírová  H2SO4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EU12</cp:lastModifiedBy>
  <cp:revision>21</cp:revision>
  <dcterms:created xsi:type="dcterms:W3CDTF">2012-04-08T11:44:00Z</dcterms:created>
  <dcterms:modified xsi:type="dcterms:W3CDTF">2013-02-09T21:49:10Z</dcterms:modified>
</cp:coreProperties>
</file>