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E77A5-E1EF-4842-BA60-BB215F21FB07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8568E-B49A-44C0-B0BB-4888DF245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487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E77A5-E1EF-4842-BA60-BB215F21FB07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8568E-B49A-44C0-B0BB-4888DF245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377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E77A5-E1EF-4842-BA60-BB215F21FB07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8568E-B49A-44C0-B0BB-4888DF245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987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E77A5-E1EF-4842-BA60-BB215F21FB07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8568E-B49A-44C0-B0BB-4888DF245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99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E77A5-E1EF-4842-BA60-BB215F21FB07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8568E-B49A-44C0-B0BB-4888DF245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785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E77A5-E1EF-4842-BA60-BB215F21FB07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8568E-B49A-44C0-B0BB-4888DF245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783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E77A5-E1EF-4842-BA60-BB215F21FB07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8568E-B49A-44C0-B0BB-4888DF245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585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E77A5-E1EF-4842-BA60-BB215F21FB07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8568E-B49A-44C0-B0BB-4888DF245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51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E77A5-E1EF-4842-BA60-BB215F21FB07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8568E-B49A-44C0-B0BB-4888DF245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719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E77A5-E1EF-4842-BA60-BB215F21FB07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8568E-B49A-44C0-B0BB-4888DF245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917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E77A5-E1EF-4842-BA60-BB215F21FB07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8568E-B49A-44C0-B0BB-4888DF245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002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2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2E77A5-E1EF-4842-BA60-BB215F21FB07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18568E-B49A-44C0-B0BB-4888DF245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8792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24952"/>
            <a:ext cx="4464496" cy="1000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Chemie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8.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Kyselina dusičná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Ing.</a:t>
            </a:r>
            <a:r>
              <a:rPr lang="cs-CZ" dirty="0" smtClean="0"/>
              <a:t> </a:t>
            </a:r>
            <a:r>
              <a:rPr lang="cs-CZ" b="1" dirty="0" smtClean="0"/>
              <a:t>Pavla Zezulová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/>
              <a:t>10. 6. 2012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VY_32_INOVACE_26_PZ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127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80800"/>
            <a:ext cx="88924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/>
          </a:p>
          <a:p>
            <a:r>
              <a:rPr lang="cs-CZ" dirty="0" smtClean="0"/>
              <a:t>Materiál je určen pro žáky 8. ročníku. Prostřednictvím výkladu </a:t>
            </a:r>
            <a:r>
              <a:rPr lang="cs-CZ" dirty="0" smtClean="0"/>
              <a:t>kombinovaného </a:t>
            </a:r>
            <a:r>
              <a:rPr lang="cs-CZ" dirty="0" smtClean="0"/>
              <a:t>s obrázky a pokusy se žáci seznamují s další významnou  anorganickou kyselinou. </a:t>
            </a:r>
            <a:r>
              <a:rPr lang="cs-CZ" dirty="0" smtClean="0"/>
              <a:t>Důraz je kladen  </a:t>
            </a:r>
            <a:r>
              <a:rPr lang="cs-CZ" dirty="0" smtClean="0"/>
              <a:t>především na odlišnou reaktivitu s kovy  ve srovnání s kyselinou chlorovodíkovou a sírovou. Žáci se prostřednictvím  popisu promítaných obrázků a prováděných pokusů  aktivně zapojují do výkladu učiva.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Pilotáž </a:t>
            </a:r>
          </a:p>
          <a:p>
            <a:r>
              <a:rPr lang="cs-CZ" dirty="0" smtClean="0"/>
              <a:t>Materiál byl ověřován ve dvou paralelních třídách osmého ročníku. Žáci reagovali velmi dobře na aktivační </a:t>
            </a:r>
            <a:r>
              <a:rPr lang="cs-CZ" dirty="0" smtClean="0"/>
              <a:t>otázky pokládané </a:t>
            </a:r>
            <a:r>
              <a:rPr lang="cs-CZ" dirty="0" smtClean="0"/>
              <a:t>většinou  formou promítaných obrázků.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0591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Kyselina dusičná</a:t>
            </a:r>
            <a:endParaRPr lang="cs-CZ" sz="8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573016"/>
            <a:ext cx="6400800" cy="1752600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HNO</a:t>
            </a:r>
            <a:r>
              <a:rPr lang="cs-CZ" sz="8000" b="1" baseline="-25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endParaRPr lang="cs-CZ" sz="8000" baseline="-25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4858034"/>
            <a:ext cx="21013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(lučavka)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30219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85554"/>
            <a:ext cx="2903359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Vlastnosti: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rial Black" pitchFamily="34" charset="0"/>
            </a:endParaRPr>
          </a:p>
        </p:txBody>
      </p:sp>
      <p:pic>
        <p:nvPicPr>
          <p:cNvPr id="1037" name="Picture 13" descr="C:\Users\ZS SLOVAN\AppData\Local\Microsoft\Windows\Temporary Internet Files\Content.IE5\6J24D9TF\MC900334366[2].wmf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0267" y="1207341"/>
            <a:ext cx="966278" cy="1980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ZS SLOVAN\AppData\Local\Microsoft\Windows\Temporary Internet Files\Content.IE5\0HJFE8EK\MC900355491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107"/>
          <a:stretch/>
        </p:blipFill>
        <p:spPr bwMode="auto">
          <a:xfrm>
            <a:off x="7380312" y="116632"/>
            <a:ext cx="1420492" cy="131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Vývojový diagram: spojnice 8"/>
          <p:cNvSpPr/>
          <p:nvPr/>
        </p:nvSpPr>
        <p:spPr>
          <a:xfrm flipH="1">
            <a:off x="7033752" y="1879606"/>
            <a:ext cx="108012" cy="99442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6731836" y="1509097"/>
            <a:ext cx="228600" cy="22860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7039110" y="1231885"/>
            <a:ext cx="228600" cy="22860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844823"/>
            <a:ext cx="45695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bezbarvá kapalina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3397602"/>
            <a:ext cx="88595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světlem se rozkládá – </a:t>
            </a:r>
            <a:r>
              <a:rPr lang="cs-CZ" sz="2400" dirty="0" smtClean="0">
                <a:latin typeface="Arial Black" pitchFamily="34" charset="0"/>
              </a:rPr>
              <a:t>vzniká jedovatý NO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endParaRPr lang="cs-CZ" sz="3200" baseline="-250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4293096"/>
            <a:ext cx="56085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max. koncentrace 65%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5052666"/>
            <a:ext cx="35868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silná kyselina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55813" y="5949280"/>
            <a:ext cx="40975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HNO</a:t>
            </a:r>
            <a:r>
              <a:rPr lang="cs-CZ" sz="3200" baseline="-25000" dirty="0" smtClean="0">
                <a:latin typeface="Arial Black" pitchFamily="34" charset="0"/>
              </a:rPr>
              <a:t>3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smtClean="0">
                <a:latin typeface="Franklin Gothic Book"/>
              </a:rPr>
              <a:t>→</a:t>
            </a:r>
            <a:r>
              <a:rPr lang="cs-CZ" sz="3200" dirty="0" smtClean="0">
                <a:latin typeface="Arial Black" pitchFamily="34" charset="0"/>
              </a:rPr>
              <a:t> H</a:t>
            </a:r>
            <a:r>
              <a:rPr lang="cs-CZ" sz="3200" baseline="30000" dirty="0" smtClean="0">
                <a:latin typeface="Arial Black" pitchFamily="34" charset="0"/>
              </a:rPr>
              <a:t>+</a:t>
            </a:r>
            <a:r>
              <a:rPr lang="cs-CZ" sz="3200" dirty="0" smtClean="0">
                <a:latin typeface="Arial Black" pitchFamily="34" charset="0"/>
              </a:rPr>
              <a:t> + NO</a:t>
            </a:r>
            <a:r>
              <a:rPr lang="cs-CZ" sz="3200" baseline="-25000" dirty="0" smtClean="0">
                <a:latin typeface="Arial Black" pitchFamily="34" charset="0"/>
              </a:rPr>
              <a:t>3</a:t>
            </a:r>
            <a:r>
              <a:rPr lang="cs-CZ" sz="3200" baseline="30000" dirty="0" smtClean="0">
                <a:latin typeface="Arial Black" pitchFamily="34" charset="0"/>
              </a:rPr>
              <a:t>-</a:t>
            </a:r>
            <a:endParaRPr lang="cs-CZ" sz="3200" baseline="300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5724" y="3680070"/>
            <a:ext cx="4798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 . . . . . . . . .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82720" y="2157472"/>
            <a:ext cx="4798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 . . . . . . . . .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33558" y="4585483"/>
            <a:ext cx="5594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 . . . . . . . . . . . . . . . .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33558" y="5345053"/>
            <a:ext cx="3834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08688" y="6241667"/>
            <a:ext cx="4798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 . . . . . . . . .</a:t>
            </a:r>
            <a:endParaRPr lang="cs-CZ" b="1" dirty="0"/>
          </a:p>
        </p:txBody>
      </p:sp>
      <p:pic>
        <p:nvPicPr>
          <p:cNvPr id="1026" name="Picture 2" descr="C:\Users\pzezulova\AppData\Local\Microsoft\Windows\Temporary Internet Files\Content.IE5\E8KNJR3W\MC900379787[1].wmf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6494" y="845579"/>
            <a:ext cx="1241752" cy="1229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8144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8" grpId="0" animBg="1"/>
      <p:bldP spid="19" grpId="0" animBg="1"/>
      <p:bldP spid="10" grpId="0"/>
      <p:bldP spid="11" grpId="0"/>
      <p:bldP spid="12" grpId="0"/>
      <p:bldP spid="13" grpId="0"/>
      <p:bldP spid="14" grpId="0"/>
      <p:bldP spid="15" grpId="0"/>
      <p:bldP spid="26" grpId="0"/>
      <p:bldP spid="27" grpId="0"/>
      <p:bldP spid="28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19" y="503945"/>
            <a:ext cx="36794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reakce s kovy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03712" y="1315954"/>
            <a:ext cx="5854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d</a:t>
            </a:r>
            <a:r>
              <a:rPr lang="cs-CZ" b="1" dirty="0" smtClean="0">
                <a:latin typeface="Arial Black" pitchFamily="34" charset="0"/>
              </a:rPr>
              <a:t>emonstrační pokus : kyselina + Mg, </a:t>
            </a:r>
            <a:r>
              <a:rPr lang="cs-CZ" b="1" dirty="0" err="1" smtClean="0">
                <a:latin typeface="Arial Black" pitchFamily="34" charset="0"/>
              </a:rPr>
              <a:t>Zn</a:t>
            </a:r>
            <a:r>
              <a:rPr lang="cs-CZ" b="1" dirty="0" smtClean="0">
                <a:latin typeface="Arial Black" pitchFamily="34" charset="0"/>
              </a:rPr>
              <a:t>, </a:t>
            </a:r>
            <a:r>
              <a:rPr lang="cs-CZ" b="1" dirty="0" err="1" smtClean="0">
                <a:latin typeface="Arial Black" pitchFamily="34" charset="0"/>
              </a:rPr>
              <a:t>Cu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420888"/>
            <a:ext cx="833869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HNO</a:t>
            </a:r>
            <a:r>
              <a:rPr lang="cs-CZ" sz="3200" baseline="-25000" dirty="0" smtClean="0">
                <a:latin typeface="Arial Black" pitchFamily="34" charset="0"/>
              </a:rPr>
              <a:t>3 </a:t>
            </a:r>
            <a:r>
              <a:rPr lang="cs-CZ" sz="3200" dirty="0" smtClean="0">
                <a:latin typeface="Arial Black" pitchFamily="34" charset="0"/>
              </a:rPr>
              <a:t>reaguje s . . . . . . . . . . . . . kovy</a:t>
            </a:r>
          </a:p>
          <a:p>
            <a:endParaRPr lang="cs-CZ" sz="3200" dirty="0" smtClean="0">
              <a:latin typeface="Arial Black" pitchFamily="34" charset="0"/>
            </a:endParaRPr>
          </a:p>
          <a:p>
            <a:r>
              <a:rPr lang="cs-CZ" sz="3200" dirty="0" smtClean="0">
                <a:latin typeface="Arial Black" pitchFamily="34" charset="0"/>
              </a:rPr>
              <a:t>a s . . . . . . . .  </a:t>
            </a:r>
          </a:p>
          <a:p>
            <a:endParaRPr lang="cs-CZ" sz="32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4846593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- v průběhu  reakce nevzniká vodík 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2276872"/>
            <a:ext cx="3049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neušlechtilými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8" y="3190329"/>
            <a:ext cx="11416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mědí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2051" name="Picture 3" descr="C:\Users\ZS SLOVAN\AppData\Local\Microsoft\Windows\Temporary Internet Files\Content.IE5\J4MOJ4VF\MC900351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8344" y="291607"/>
            <a:ext cx="860079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7834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4914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reakce s oxidy kovů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598718"/>
            <a:ext cx="3009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(demonstrační  pokus)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2858" y="2780928"/>
            <a:ext cx="74703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CuO</a:t>
            </a:r>
            <a:r>
              <a:rPr lang="cs-CZ" sz="3200" dirty="0" smtClean="0">
                <a:latin typeface="Arial Black" pitchFamily="34" charset="0"/>
              </a:rPr>
              <a:t> + 2HNO</a:t>
            </a:r>
            <a:r>
              <a:rPr lang="cs-CZ" sz="3200" baseline="-25000" dirty="0" smtClean="0">
                <a:latin typeface="Arial Black" pitchFamily="34" charset="0"/>
              </a:rPr>
              <a:t>3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smtClean="0">
                <a:latin typeface="Franklin Gothic Book"/>
              </a:rPr>
              <a:t>→</a:t>
            </a:r>
            <a:r>
              <a:rPr lang="cs-CZ" sz="3200" dirty="0" smtClean="0">
                <a:latin typeface="Arial Black" pitchFamily="34" charset="0"/>
              </a:rPr>
              <a:t>  </a:t>
            </a:r>
            <a:r>
              <a:rPr lang="cs-CZ" sz="3200" dirty="0" err="1" smtClean="0">
                <a:latin typeface="Arial Black" pitchFamily="34" charset="0"/>
              </a:rPr>
              <a:t>Cu</a:t>
            </a:r>
            <a:r>
              <a:rPr lang="cs-CZ" sz="3200" dirty="0" smtClean="0">
                <a:latin typeface="Arial Black" pitchFamily="34" charset="0"/>
              </a:rPr>
              <a:t>(NO</a:t>
            </a:r>
            <a:r>
              <a:rPr lang="cs-CZ" sz="3200" baseline="-25000" dirty="0" smtClean="0">
                <a:latin typeface="Arial Black" pitchFamily="34" charset="0"/>
              </a:rPr>
              <a:t>3</a:t>
            </a:r>
            <a:r>
              <a:rPr lang="cs-CZ" sz="3200" dirty="0" smtClean="0">
                <a:latin typeface="Arial Black" pitchFamily="34" charset="0"/>
              </a:rPr>
              <a:t>)</a:t>
            </a:r>
            <a:r>
              <a:rPr lang="cs-CZ" sz="3200" baseline="-25000" dirty="0" smtClean="0">
                <a:latin typeface="Arial Black" pitchFamily="34" charset="0"/>
              </a:rPr>
              <a:t>2</a:t>
            </a:r>
            <a:r>
              <a:rPr lang="cs-CZ" sz="3200" dirty="0" smtClean="0">
                <a:latin typeface="Arial Black" pitchFamily="34" charset="0"/>
              </a:rPr>
              <a:t> + H</a:t>
            </a:r>
            <a:r>
              <a:rPr lang="cs-CZ" sz="3200" baseline="-25000" dirty="0" smtClean="0">
                <a:latin typeface="Arial Black" pitchFamily="34" charset="0"/>
              </a:rPr>
              <a:t>2</a:t>
            </a:r>
            <a:r>
              <a:rPr lang="cs-CZ" sz="3200" dirty="0" smtClean="0">
                <a:latin typeface="Arial Black" pitchFamily="34" charset="0"/>
              </a:rPr>
              <a:t>O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9615" y="2074784"/>
            <a:ext cx="756168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ZnO</a:t>
            </a:r>
            <a:r>
              <a:rPr lang="cs-CZ" sz="3200" dirty="0" smtClean="0">
                <a:latin typeface="Arial Black" pitchFamily="34" charset="0"/>
              </a:rPr>
              <a:t> + 2HNO</a:t>
            </a:r>
            <a:r>
              <a:rPr lang="cs-CZ" sz="3200" baseline="-25000" dirty="0" smtClean="0">
                <a:latin typeface="Arial Black" pitchFamily="34" charset="0"/>
              </a:rPr>
              <a:t>3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smtClean="0">
                <a:latin typeface="Franklin Gothic Book"/>
              </a:rPr>
              <a:t>→</a:t>
            </a:r>
            <a:r>
              <a:rPr lang="cs-CZ" sz="3200" dirty="0" smtClean="0">
                <a:latin typeface="Arial Black" pitchFamily="34" charset="0"/>
              </a:rPr>
              <a:t>  </a:t>
            </a:r>
            <a:r>
              <a:rPr lang="cs-CZ" sz="3200" dirty="0" err="1" smtClean="0">
                <a:latin typeface="Arial Black" pitchFamily="34" charset="0"/>
              </a:rPr>
              <a:t>Zn</a:t>
            </a:r>
            <a:r>
              <a:rPr lang="cs-CZ" sz="3200" dirty="0" smtClean="0">
                <a:latin typeface="Arial Black" pitchFamily="34" charset="0"/>
              </a:rPr>
              <a:t>(NO</a:t>
            </a:r>
            <a:r>
              <a:rPr lang="cs-CZ" sz="3200" baseline="-25000" dirty="0" smtClean="0">
                <a:latin typeface="Arial Black" pitchFamily="34" charset="0"/>
              </a:rPr>
              <a:t>3</a:t>
            </a:r>
            <a:r>
              <a:rPr lang="cs-CZ" sz="3200" dirty="0" smtClean="0">
                <a:latin typeface="Arial Black" pitchFamily="34" charset="0"/>
              </a:rPr>
              <a:t>)</a:t>
            </a:r>
            <a:r>
              <a:rPr lang="cs-CZ" sz="3200" baseline="-25000" dirty="0" smtClean="0">
                <a:latin typeface="Arial Black" pitchFamily="34" charset="0"/>
              </a:rPr>
              <a:t>2</a:t>
            </a:r>
            <a:r>
              <a:rPr lang="cs-CZ" sz="3200" dirty="0" smtClean="0">
                <a:latin typeface="Arial Black" pitchFamily="34" charset="0"/>
              </a:rPr>
              <a:t> + H</a:t>
            </a:r>
            <a:r>
              <a:rPr lang="cs-CZ" sz="3200" baseline="-25000" dirty="0" smtClean="0">
                <a:latin typeface="Arial Black" pitchFamily="34" charset="0"/>
              </a:rPr>
              <a:t>2</a:t>
            </a:r>
            <a:r>
              <a:rPr lang="cs-CZ" sz="3200" dirty="0" smtClean="0">
                <a:latin typeface="Arial Black" pitchFamily="34" charset="0"/>
              </a:rPr>
              <a:t>O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02858" y="4221087"/>
            <a:ext cx="75350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HNO</a:t>
            </a:r>
            <a:r>
              <a:rPr lang="cs-CZ" sz="3200" baseline="-25000" dirty="0" smtClean="0">
                <a:latin typeface="Arial Black" pitchFamily="34" charset="0"/>
              </a:rPr>
              <a:t>3 </a:t>
            </a:r>
            <a:r>
              <a:rPr lang="cs-CZ" sz="3200" dirty="0" smtClean="0">
                <a:latin typeface="Arial Black" pitchFamily="34" charset="0"/>
              </a:rPr>
              <a:t>reaguje s oxidy všech kovů</a:t>
            </a:r>
            <a:endParaRPr lang="cs-CZ" sz="3200" dirty="0">
              <a:latin typeface="Arial Black" pitchFamily="34" charset="0"/>
            </a:endParaRPr>
          </a:p>
        </p:txBody>
      </p:sp>
      <p:pic>
        <p:nvPicPr>
          <p:cNvPr id="3080" name="Picture 8" descr="C:\Users\ZS SLOVAN\AppData\Local\Microsoft\Windows\Temporary Internet Files\Content.IE5\0HJFE8EK\MC9000712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4736"/>
            <a:ext cx="2456507" cy="204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6748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01221" y="2734456"/>
            <a:ext cx="2056973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Využití: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rial Black" pitchFamily="34" charset="0"/>
            </a:endParaRPr>
          </a:p>
        </p:txBody>
      </p:sp>
      <p:pic>
        <p:nvPicPr>
          <p:cNvPr id="4098" name="Picture 2" descr="C:\Users\ZS SLOVAN\AppData\Local\Microsoft\Windows\Temporary Internet Files\Content.IE5\RG38T0MW\MC9001978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598" y="1671984"/>
            <a:ext cx="1638338" cy="1903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 SLOVAN\AppData\Local\Microsoft\Windows\Temporary Internet Files\Content.IE5\J4MOJ4VF\MC90044038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6632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S SLOVAN\AppData\Local\Microsoft\Windows\Temporary Internet Files\Content.IE5\RG38T0MW\MC9004374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645" y="1124744"/>
            <a:ext cx="1872208" cy="180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ZS SLOVAN\AppData\Local\Microsoft\Windows\Temporary Internet Files\Content.IE5\6J24D9TF\MC9002810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03749"/>
            <a:ext cx="1824273" cy="209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ZS SLOVAN\AppData\Local\Microsoft\Windows\Temporary Internet Files\Content.IE5\RG38T0MW\MC9002900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03749"/>
            <a:ext cx="1977502" cy="1858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61860" y="3703953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hnojiv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34080" y="3703953"/>
            <a:ext cx="1034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výroba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4129" y="4133304"/>
            <a:ext cx="9675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barviv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13814" y="4493235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plastů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69822" y="4862567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výbušnin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13814" y="5234584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léků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5332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85554"/>
            <a:ext cx="9111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Zdroje: 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924102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BENEŠ, P., PUMPR, V.,BANÝR, J. Základy chemie 1. vyd. 1. Praha: Fortuna, 1993. </a:t>
            </a:r>
            <a:endParaRPr lang="cs-CZ" dirty="0" smtClean="0"/>
          </a:p>
          <a:p>
            <a:r>
              <a:rPr lang="cs-CZ" dirty="0" smtClean="0"/>
              <a:t>ISBN 80-7168-043-5. s. 100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615988"/>
            <a:ext cx="980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Ilustrace</a:t>
            </a:r>
            <a:endParaRPr lang="cs-CZ" u="sng" dirty="0"/>
          </a:p>
        </p:txBody>
      </p:sp>
      <p:sp>
        <p:nvSpPr>
          <p:cNvPr id="5" name="Obdélník 4"/>
          <p:cNvSpPr/>
          <p:nvPr/>
        </p:nvSpPr>
        <p:spPr>
          <a:xfrm>
            <a:off x="395536" y="1984929"/>
            <a:ext cx="2841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</a:t>
            </a:r>
          </a:p>
        </p:txBody>
      </p:sp>
    </p:spTree>
    <p:extLst>
      <p:ext uri="{BB962C8B-B14F-4D97-AF65-F5344CB8AC3E}">
        <p14:creationId xmlns:p14="http://schemas.microsoft.com/office/powerpoint/2010/main" val="722844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</TotalTime>
  <Words>506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Kyselina dusičná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EU12</cp:lastModifiedBy>
  <cp:revision>11</cp:revision>
  <dcterms:created xsi:type="dcterms:W3CDTF">2012-06-11T15:30:22Z</dcterms:created>
  <dcterms:modified xsi:type="dcterms:W3CDTF">2013-02-09T21:51:22Z</dcterms:modified>
</cp:coreProperties>
</file>