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6" r:id="rId11"/>
    <p:sldId id="264" r:id="rId12"/>
    <p:sldId id="265" r:id="rId13"/>
    <p:sldId id="263" r:id="rId14"/>
    <p:sldId id="270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23B5"/>
    <a:srgbClr val="FF3300"/>
    <a:srgbClr val="99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126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A1BFA6-CD28-4817-8732-C356F6EC7B2D}" type="doc">
      <dgm:prSet loTypeId="urn:microsoft.com/office/officeart/2005/8/layout/orgChart1" loCatId="hierarchy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cs-CZ"/>
        </a:p>
      </dgm:t>
    </dgm:pt>
    <dgm:pt modelId="{F2BBFE73-047C-4A04-92A9-3A537BBEDCBD}">
      <dgm:prSet phldrT="[Text]"/>
      <dgm:spPr>
        <a:gradFill flip="none" rotWithShape="0">
          <a:gsLst>
            <a:gs pos="0">
              <a:schemeClr val="accent3">
                <a:hueOff val="0"/>
                <a:satOff val="0"/>
                <a:lumOff val="0"/>
                <a:tint val="66000"/>
                <a:satMod val="160000"/>
              </a:schemeClr>
            </a:gs>
            <a:gs pos="50000">
              <a:schemeClr val="accent3">
                <a:hueOff val="0"/>
                <a:satOff val="0"/>
                <a:lumOff val="0"/>
                <a:tint val="44500"/>
                <a:satMod val="160000"/>
              </a:schemeClr>
            </a:gs>
            <a:gs pos="100000">
              <a:schemeClr val="accent3">
                <a:hueOff val="0"/>
                <a:satOff val="0"/>
                <a:lumOff val="0"/>
                <a:tint val="23500"/>
                <a:satMod val="160000"/>
              </a:schemeClr>
            </a:gs>
          </a:gsLst>
          <a:path path="circle">
            <a:fillToRect l="50000" t="50000" r="50000" b="50000"/>
          </a:path>
          <a:tileRect/>
        </a:gradFill>
        <a:ln>
          <a:solidFill>
            <a:schemeClr val="accent3">
              <a:lumMod val="75000"/>
            </a:schemeClr>
          </a:solidFill>
        </a:ln>
      </dgm:spPr>
      <dgm:t>
        <a:bodyPr/>
        <a:lstStyle/>
        <a:p>
          <a:r>
            <a:rPr lang="cs-CZ" dirty="0" smtClean="0">
              <a:solidFill>
                <a:schemeClr val="tx1"/>
              </a:solidFill>
              <a:latin typeface="Arial Black" pitchFamily="34" charset="0"/>
            </a:rPr>
            <a:t>roztok</a:t>
          </a:r>
          <a:endParaRPr lang="cs-CZ" dirty="0">
            <a:solidFill>
              <a:schemeClr val="tx1"/>
            </a:solidFill>
            <a:latin typeface="Arial Black" pitchFamily="34" charset="0"/>
          </a:endParaRPr>
        </a:p>
      </dgm:t>
    </dgm:pt>
    <dgm:pt modelId="{BA63DA5D-7DD9-46EB-A797-C3D05257EE13}" type="parTrans" cxnId="{3CC92841-93E2-4922-9C4E-DB165DF2633C}">
      <dgm:prSet/>
      <dgm:spPr/>
      <dgm:t>
        <a:bodyPr/>
        <a:lstStyle/>
        <a:p>
          <a:endParaRPr lang="cs-CZ"/>
        </a:p>
      </dgm:t>
    </dgm:pt>
    <dgm:pt modelId="{030ACF27-692C-4D88-97C0-FD77BCB4B406}" type="sibTrans" cxnId="{3CC92841-93E2-4922-9C4E-DB165DF2633C}">
      <dgm:prSet/>
      <dgm:spPr/>
      <dgm:t>
        <a:bodyPr/>
        <a:lstStyle/>
        <a:p>
          <a:endParaRPr lang="cs-CZ"/>
        </a:p>
      </dgm:t>
    </dgm:pt>
    <dgm:pt modelId="{1D33DDFA-354C-4A49-9306-174C8E4336B2}">
      <dgm:prSet phldrT="[Text]" custT="1"/>
      <dgm:spPr/>
      <dgm:t>
        <a:bodyPr/>
        <a:lstStyle/>
        <a:p>
          <a:r>
            <a:rPr lang="cs-CZ" sz="3600" b="0" dirty="0" smtClean="0">
              <a:solidFill>
                <a:schemeClr val="tx1"/>
              </a:solidFill>
              <a:latin typeface="Arial Black" pitchFamily="34" charset="0"/>
            </a:rPr>
            <a:t>kyselý</a:t>
          </a:r>
          <a:endParaRPr lang="cs-CZ" sz="3600" b="0" dirty="0">
            <a:solidFill>
              <a:schemeClr val="tx1"/>
            </a:solidFill>
            <a:latin typeface="Arial Black" pitchFamily="34" charset="0"/>
          </a:endParaRPr>
        </a:p>
      </dgm:t>
    </dgm:pt>
    <dgm:pt modelId="{CB44E92F-C128-4D5D-A147-CE4B3C59C6D3}" type="parTrans" cxnId="{8648E5C5-6997-4BE9-869E-D18C12AF4A98}">
      <dgm:prSet/>
      <dgm:spPr/>
      <dgm:t>
        <a:bodyPr/>
        <a:lstStyle/>
        <a:p>
          <a:endParaRPr lang="cs-CZ"/>
        </a:p>
      </dgm:t>
    </dgm:pt>
    <dgm:pt modelId="{D5C37D9A-C490-445D-B3B2-E0640D753F49}" type="sibTrans" cxnId="{8648E5C5-6997-4BE9-869E-D18C12AF4A98}">
      <dgm:prSet/>
      <dgm:spPr/>
      <dgm:t>
        <a:bodyPr/>
        <a:lstStyle/>
        <a:p>
          <a:endParaRPr lang="cs-CZ"/>
        </a:p>
      </dgm:t>
    </dgm:pt>
    <dgm:pt modelId="{B88AE411-16B2-4F83-80F3-6194BE484BA7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  <a:latin typeface="Arial Black" pitchFamily="34" charset="0"/>
            </a:rPr>
            <a:t>neutrální</a:t>
          </a:r>
          <a:endParaRPr lang="cs-CZ" dirty="0">
            <a:solidFill>
              <a:schemeClr val="tx1"/>
            </a:solidFill>
            <a:latin typeface="Arial Black" pitchFamily="34" charset="0"/>
          </a:endParaRPr>
        </a:p>
      </dgm:t>
    </dgm:pt>
    <dgm:pt modelId="{3A9D5225-3FBE-425E-B28D-8FA83FEFC61D}" type="parTrans" cxnId="{FD773993-7638-4888-A098-6F82F18DAE40}">
      <dgm:prSet/>
      <dgm:spPr/>
      <dgm:t>
        <a:bodyPr/>
        <a:lstStyle/>
        <a:p>
          <a:endParaRPr lang="cs-CZ"/>
        </a:p>
      </dgm:t>
    </dgm:pt>
    <dgm:pt modelId="{BE4D8743-8B75-49C1-8030-DD8A58CB35A2}" type="sibTrans" cxnId="{FD773993-7638-4888-A098-6F82F18DAE40}">
      <dgm:prSet/>
      <dgm:spPr/>
      <dgm:t>
        <a:bodyPr/>
        <a:lstStyle/>
        <a:p>
          <a:endParaRPr lang="cs-CZ"/>
        </a:p>
      </dgm:t>
    </dgm:pt>
    <dgm:pt modelId="{BB3367C4-F63D-425A-955B-66E38F80D5AD}">
      <dgm:prSet phldrT="[Text]" custT="1"/>
      <dgm:spPr/>
      <dgm:t>
        <a:bodyPr/>
        <a:lstStyle/>
        <a:p>
          <a:r>
            <a:rPr lang="cs-CZ" sz="2900" dirty="0" smtClean="0">
              <a:solidFill>
                <a:schemeClr val="tx1"/>
              </a:solidFill>
              <a:latin typeface="Arial Black" pitchFamily="34" charset="0"/>
            </a:rPr>
            <a:t>Zásaditý</a:t>
          </a:r>
        </a:p>
        <a:p>
          <a:r>
            <a:rPr lang="cs-CZ" sz="2400" dirty="0" smtClean="0">
              <a:solidFill>
                <a:schemeClr val="tx1"/>
              </a:solidFill>
              <a:latin typeface="Arial Black" pitchFamily="34" charset="0"/>
            </a:rPr>
            <a:t>(alkalický)</a:t>
          </a:r>
          <a:endParaRPr lang="cs-CZ" sz="2400" dirty="0">
            <a:solidFill>
              <a:schemeClr val="tx1"/>
            </a:solidFill>
            <a:latin typeface="Arial Black" pitchFamily="34" charset="0"/>
          </a:endParaRPr>
        </a:p>
      </dgm:t>
    </dgm:pt>
    <dgm:pt modelId="{78B55191-6C71-447D-A2B6-4A5CF6EB42E1}" type="parTrans" cxnId="{D7DE8823-BFB0-4104-B35C-A267C6D6FA77}">
      <dgm:prSet/>
      <dgm:spPr/>
      <dgm:t>
        <a:bodyPr/>
        <a:lstStyle/>
        <a:p>
          <a:endParaRPr lang="cs-CZ"/>
        </a:p>
      </dgm:t>
    </dgm:pt>
    <dgm:pt modelId="{2EFDC509-ED3E-432D-8643-AE542EEC7B1D}" type="sibTrans" cxnId="{D7DE8823-BFB0-4104-B35C-A267C6D6FA77}">
      <dgm:prSet/>
      <dgm:spPr/>
      <dgm:t>
        <a:bodyPr/>
        <a:lstStyle/>
        <a:p>
          <a:endParaRPr lang="cs-CZ"/>
        </a:p>
      </dgm:t>
    </dgm:pt>
    <dgm:pt modelId="{FBD6FDC7-D85B-47A7-9870-525E5FEC163C}" type="pres">
      <dgm:prSet presAssocID="{26A1BFA6-CD28-4817-8732-C356F6EC7B2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6D278EF0-9D3C-49E1-B295-FAEC5FD1D2E0}" type="pres">
      <dgm:prSet presAssocID="{F2BBFE73-047C-4A04-92A9-3A537BBEDCBD}" presName="hierRoot1" presStyleCnt="0">
        <dgm:presLayoutVars>
          <dgm:hierBranch val="init"/>
        </dgm:presLayoutVars>
      </dgm:prSet>
      <dgm:spPr/>
    </dgm:pt>
    <dgm:pt modelId="{1358D5FF-2670-44E0-A821-F15F7732AFAF}" type="pres">
      <dgm:prSet presAssocID="{F2BBFE73-047C-4A04-92A9-3A537BBEDCBD}" presName="rootComposite1" presStyleCnt="0"/>
      <dgm:spPr/>
    </dgm:pt>
    <dgm:pt modelId="{80DCA933-4621-4EEA-97E7-DD717ADC056A}" type="pres">
      <dgm:prSet presAssocID="{F2BBFE73-047C-4A04-92A9-3A537BBEDCBD}" presName="rootText1" presStyleLbl="node0" presStyleIdx="0" presStyleCnt="1" custLinFactNeighborX="-2972" custLinFactNeighborY="-6061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92722F2-1D2B-4D39-99CB-5D3714518BF6}" type="pres">
      <dgm:prSet presAssocID="{F2BBFE73-047C-4A04-92A9-3A537BBEDCBD}" presName="rootConnector1" presStyleLbl="node1" presStyleIdx="0" presStyleCnt="0"/>
      <dgm:spPr/>
      <dgm:t>
        <a:bodyPr/>
        <a:lstStyle/>
        <a:p>
          <a:endParaRPr lang="cs-CZ"/>
        </a:p>
      </dgm:t>
    </dgm:pt>
    <dgm:pt modelId="{146B18F5-2D1E-463E-9940-832F32FC15D0}" type="pres">
      <dgm:prSet presAssocID="{F2BBFE73-047C-4A04-92A9-3A537BBEDCBD}" presName="hierChild2" presStyleCnt="0"/>
      <dgm:spPr/>
    </dgm:pt>
    <dgm:pt modelId="{798D80D3-1648-4648-BDE9-66D4F7066811}" type="pres">
      <dgm:prSet presAssocID="{CB44E92F-C128-4D5D-A147-CE4B3C59C6D3}" presName="Name37" presStyleLbl="parChTrans1D2" presStyleIdx="0" presStyleCnt="3"/>
      <dgm:spPr/>
      <dgm:t>
        <a:bodyPr/>
        <a:lstStyle/>
        <a:p>
          <a:endParaRPr lang="cs-CZ"/>
        </a:p>
      </dgm:t>
    </dgm:pt>
    <dgm:pt modelId="{43BA1F5D-8881-410D-ABA9-6139EF8CDD99}" type="pres">
      <dgm:prSet presAssocID="{1D33DDFA-354C-4A49-9306-174C8E4336B2}" presName="hierRoot2" presStyleCnt="0">
        <dgm:presLayoutVars>
          <dgm:hierBranch val="init"/>
        </dgm:presLayoutVars>
      </dgm:prSet>
      <dgm:spPr/>
    </dgm:pt>
    <dgm:pt modelId="{AE322169-05CE-4FB3-9411-D79A40045272}" type="pres">
      <dgm:prSet presAssocID="{1D33DDFA-354C-4A49-9306-174C8E4336B2}" presName="rootComposite" presStyleCnt="0"/>
      <dgm:spPr/>
    </dgm:pt>
    <dgm:pt modelId="{92855310-CA3B-405F-8302-891FBAB50332}" type="pres">
      <dgm:prSet presAssocID="{1D33DDFA-354C-4A49-9306-174C8E4336B2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D111784-9AD8-46C2-AB37-025154900FF6}" type="pres">
      <dgm:prSet presAssocID="{1D33DDFA-354C-4A49-9306-174C8E4336B2}" presName="rootConnector" presStyleLbl="node2" presStyleIdx="0" presStyleCnt="3"/>
      <dgm:spPr/>
      <dgm:t>
        <a:bodyPr/>
        <a:lstStyle/>
        <a:p>
          <a:endParaRPr lang="cs-CZ"/>
        </a:p>
      </dgm:t>
    </dgm:pt>
    <dgm:pt modelId="{0C0F43BF-7D45-4C4C-863E-C5C516E4B5D6}" type="pres">
      <dgm:prSet presAssocID="{1D33DDFA-354C-4A49-9306-174C8E4336B2}" presName="hierChild4" presStyleCnt="0"/>
      <dgm:spPr/>
    </dgm:pt>
    <dgm:pt modelId="{331220EF-DDD6-4BE1-B5D2-BCBFA220765A}" type="pres">
      <dgm:prSet presAssocID="{1D33DDFA-354C-4A49-9306-174C8E4336B2}" presName="hierChild5" presStyleCnt="0"/>
      <dgm:spPr/>
    </dgm:pt>
    <dgm:pt modelId="{9F7E2D6F-1C77-4185-BC25-D56EB019C7CD}" type="pres">
      <dgm:prSet presAssocID="{3A9D5225-3FBE-425E-B28D-8FA83FEFC61D}" presName="Name37" presStyleLbl="parChTrans1D2" presStyleIdx="1" presStyleCnt="3"/>
      <dgm:spPr/>
      <dgm:t>
        <a:bodyPr/>
        <a:lstStyle/>
        <a:p>
          <a:endParaRPr lang="cs-CZ"/>
        </a:p>
      </dgm:t>
    </dgm:pt>
    <dgm:pt modelId="{BF3C8538-BB99-4AE9-9A7F-DA5E7D79D640}" type="pres">
      <dgm:prSet presAssocID="{B88AE411-16B2-4F83-80F3-6194BE484BA7}" presName="hierRoot2" presStyleCnt="0">
        <dgm:presLayoutVars>
          <dgm:hierBranch val="init"/>
        </dgm:presLayoutVars>
      </dgm:prSet>
      <dgm:spPr/>
    </dgm:pt>
    <dgm:pt modelId="{3073AAAD-C063-483D-88D4-58F37F553C4A}" type="pres">
      <dgm:prSet presAssocID="{B88AE411-16B2-4F83-80F3-6194BE484BA7}" presName="rootComposite" presStyleCnt="0"/>
      <dgm:spPr/>
    </dgm:pt>
    <dgm:pt modelId="{E547CD0A-2812-427C-A660-5BD2EABFE973}" type="pres">
      <dgm:prSet presAssocID="{B88AE411-16B2-4F83-80F3-6194BE484BA7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BFF17E5-4199-403A-BF19-6D3F4DDFF631}" type="pres">
      <dgm:prSet presAssocID="{B88AE411-16B2-4F83-80F3-6194BE484BA7}" presName="rootConnector" presStyleLbl="node2" presStyleIdx="1" presStyleCnt="3"/>
      <dgm:spPr/>
      <dgm:t>
        <a:bodyPr/>
        <a:lstStyle/>
        <a:p>
          <a:endParaRPr lang="cs-CZ"/>
        </a:p>
      </dgm:t>
    </dgm:pt>
    <dgm:pt modelId="{DA6D6A16-253F-4262-97DF-4E15C0224788}" type="pres">
      <dgm:prSet presAssocID="{B88AE411-16B2-4F83-80F3-6194BE484BA7}" presName="hierChild4" presStyleCnt="0"/>
      <dgm:spPr/>
    </dgm:pt>
    <dgm:pt modelId="{84FD2C63-FEB2-426E-8221-4C2999C4DD0F}" type="pres">
      <dgm:prSet presAssocID="{B88AE411-16B2-4F83-80F3-6194BE484BA7}" presName="hierChild5" presStyleCnt="0"/>
      <dgm:spPr/>
    </dgm:pt>
    <dgm:pt modelId="{380667AE-3B20-4ED7-B96E-B9BBDEADE870}" type="pres">
      <dgm:prSet presAssocID="{78B55191-6C71-447D-A2B6-4A5CF6EB42E1}" presName="Name37" presStyleLbl="parChTrans1D2" presStyleIdx="2" presStyleCnt="3"/>
      <dgm:spPr/>
      <dgm:t>
        <a:bodyPr/>
        <a:lstStyle/>
        <a:p>
          <a:endParaRPr lang="cs-CZ"/>
        </a:p>
      </dgm:t>
    </dgm:pt>
    <dgm:pt modelId="{75D3AD57-88CF-4F45-A6C4-57BAA33922F2}" type="pres">
      <dgm:prSet presAssocID="{BB3367C4-F63D-425A-955B-66E38F80D5AD}" presName="hierRoot2" presStyleCnt="0">
        <dgm:presLayoutVars>
          <dgm:hierBranch val="init"/>
        </dgm:presLayoutVars>
      </dgm:prSet>
      <dgm:spPr/>
    </dgm:pt>
    <dgm:pt modelId="{261F657C-E343-4F40-9B4C-8B1E4FDBFC85}" type="pres">
      <dgm:prSet presAssocID="{BB3367C4-F63D-425A-955B-66E38F80D5AD}" presName="rootComposite" presStyleCnt="0"/>
      <dgm:spPr/>
    </dgm:pt>
    <dgm:pt modelId="{CEBE9812-BDCF-496E-B5B0-826C62B2E153}" type="pres">
      <dgm:prSet presAssocID="{BB3367C4-F63D-425A-955B-66E38F80D5AD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209BF78-A01D-4797-B43C-53165E499D1F}" type="pres">
      <dgm:prSet presAssocID="{BB3367C4-F63D-425A-955B-66E38F80D5AD}" presName="rootConnector" presStyleLbl="node2" presStyleIdx="2" presStyleCnt="3"/>
      <dgm:spPr/>
      <dgm:t>
        <a:bodyPr/>
        <a:lstStyle/>
        <a:p>
          <a:endParaRPr lang="cs-CZ"/>
        </a:p>
      </dgm:t>
    </dgm:pt>
    <dgm:pt modelId="{0058036A-CDE2-4659-AC04-D19ECACB60AC}" type="pres">
      <dgm:prSet presAssocID="{BB3367C4-F63D-425A-955B-66E38F80D5AD}" presName="hierChild4" presStyleCnt="0"/>
      <dgm:spPr/>
    </dgm:pt>
    <dgm:pt modelId="{6B81D202-D866-42FB-B719-6DD622CF61E6}" type="pres">
      <dgm:prSet presAssocID="{BB3367C4-F63D-425A-955B-66E38F80D5AD}" presName="hierChild5" presStyleCnt="0"/>
      <dgm:spPr/>
    </dgm:pt>
    <dgm:pt modelId="{1A489A18-89B2-40EF-80D0-41518ACC8339}" type="pres">
      <dgm:prSet presAssocID="{F2BBFE73-047C-4A04-92A9-3A537BBEDCBD}" presName="hierChild3" presStyleCnt="0"/>
      <dgm:spPr/>
    </dgm:pt>
  </dgm:ptLst>
  <dgm:cxnLst>
    <dgm:cxn modelId="{0F131D92-00F7-4E5B-BEA7-3D89253DDF6E}" type="presOf" srcId="{BB3367C4-F63D-425A-955B-66E38F80D5AD}" destId="{2209BF78-A01D-4797-B43C-53165E499D1F}" srcOrd="1" destOrd="0" presId="urn:microsoft.com/office/officeart/2005/8/layout/orgChart1"/>
    <dgm:cxn modelId="{D7DE8823-BFB0-4104-B35C-A267C6D6FA77}" srcId="{F2BBFE73-047C-4A04-92A9-3A537BBEDCBD}" destId="{BB3367C4-F63D-425A-955B-66E38F80D5AD}" srcOrd="2" destOrd="0" parTransId="{78B55191-6C71-447D-A2B6-4A5CF6EB42E1}" sibTransId="{2EFDC509-ED3E-432D-8643-AE542EEC7B1D}"/>
    <dgm:cxn modelId="{3CC92841-93E2-4922-9C4E-DB165DF2633C}" srcId="{26A1BFA6-CD28-4817-8732-C356F6EC7B2D}" destId="{F2BBFE73-047C-4A04-92A9-3A537BBEDCBD}" srcOrd="0" destOrd="0" parTransId="{BA63DA5D-7DD9-46EB-A797-C3D05257EE13}" sibTransId="{030ACF27-692C-4D88-97C0-FD77BCB4B406}"/>
    <dgm:cxn modelId="{0BC03E61-96B2-4EE5-ADA3-30A453149425}" type="presOf" srcId="{1D33DDFA-354C-4A49-9306-174C8E4336B2}" destId="{92855310-CA3B-405F-8302-891FBAB50332}" srcOrd="0" destOrd="0" presId="urn:microsoft.com/office/officeart/2005/8/layout/orgChart1"/>
    <dgm:cxn modelId="{3D36FAB2-F226-4407-8929-69B0B560A466}" type="presOf" srcId="{F2BBFE73-047C-4A04-92A9-3A537BBEDCBD}" destId="{D92722F2-1D2B-4D39-99CB-5D3714518BF6}" srcOrd="1" destOrd="0" presId="urn:microsoft.com/office/officeart/2005/8/layout/orgChart1"/>
    <dgm:cxn modelId="{FFF76D4E-B3D9-4B61-82BA-4A92BBC6B575}" type="presOf" srcId="{1D33DDFA-354C-4A49-9306-174C8E4336B2}" destId="{3D111784-9AD8-46C2-AB37-025154900FF6}" srcOrd="1" destOrd="0" presId="urn:microsoft.com/office/officeart/2005/8/layout/orgChart1"/>
    <dgm:cxn modelId="{37D763DD-E154-4332-9157-288EF5FE5FA8}" type="presOf" srcId="{78B55191-6C71-447D-A2B6-4A5CF6EB42E1}" destId="{380667AE-3B20-4ED7-B96E-B9BBDEADE870}" srcOrd="0" destOrd="0" presId="urn:microsoft.com/office/officeart/2005/8/layout/orgChart1"/>
    <dgm:cxn modelId="{CAB3FBE3-9588-4334-8EED-9EA3E43EA7F7}" type="presOf" srcId="{B88AE411-16B2-4F83-80F3-6194BE484BA7}" destId="{2BFF17E5-4199-403A-BF19-6D3F4DDFF631}" srcOrd="1" destOrd="0" presId="urn:microsoft.com/office/officeart/2005/8/layout/orgChart1"/>
    <dgm:cxn modelId="{E34FFB35-7787-4CBD-99C8-CB03FDD8D23A}" type="presOf" srcId="{BB3367C4-F63D-425A-955B-66E38F80D5AD}" destId="{CEBE9812-BDCF-496E-B5B0-826C62B2E153}" srcOrd="0" destOrd="0" presId="urn:microsoft.com/office/officeart/2005/8/layout/orgChart1"/>
    <dgm:cxn modelId="{8648E5C5-6997-4BE9-869E-D18C12AF4A98}" srcId="{F2BBFE73-047C-4A04-92A9-3A537BBEDCBD}" destId="{1D33DDFA-354C-4A49-9306-174C8E4336B2}" srcOrd="0" destOrd="0" parTransId="{CB44E92F-C128-4D5D-A147-CE4B3C59C6D3}" sibTransId="{D5C37D9A-C490-445D-B3B2-E0640D753F49}"/>
    <dgm:cxn modelId="{FD773993-7638-4888-A098-6F82F18DAE40}" srcId="{F2BBFE73-047C-4A04-92A9-3A537BBEDCBD}" destId="{B88AE411-16B2-4F83-80F3-6194BE484BA7}" srcOrd="1" destOrd="0" parTransId="{3A9D5225-3FBE-425E-B28D-8FA83FEFC61D}" sibTransId="{BE4D8743-8B75-49C1-8030-DD8A58CB35A2}"/>
    <dgm:cxn modelId="{F08A2EA3-6C44-4DD1-ADE4-064479D6BBBC}" type="presOf" srcId="{B88AE411-16B2-4F83-80F3-6194BE484BA7}" destId="{E547CD0A-2812-427C-A660-5BD2EABFE973}" srcOrd="0" destOrd="0" presId="urn:microsoft.com/office/officeart/2005/8/layout/orgChart1"/>
    <dgm:cxn modelId="{5DF50AD1-C755-487E-8800-C69721547584}" type="presOf" srcId="{3A9D5225-3FBE-425E-B28D-8FA83FEFC61D}" destId="{9F7E2D6F-1C77-4185-BC25-D56EB019C7CD}" srcOrd="0" destOrd="0" presId="urn:microsoft.com/office/officeart/2005/8/layout/orgChart1"/>
    <dgm:cxn modelId="{9F7A54D8-4E26-4281-83F5-D01EF06F78F3}" type="presOf" srcId="{26A1BFA6-CD28-4817-8732-C356F6EC7B2D}" destId="{FBD6FDC7-D85B-47A7-9870-525E5FEC163C}" srcOrd="0" destOrd="0" presId="urn:microsoft.com/office/officeart/2005/8/layout/orgChart1"/>
    <dgm:cxn modelId="{30E4250F-EE7F-4141-B5D0-C6F70A9CB830}" type="presOf" srcId="{CB44E92F-C128-4D5D-A147-CE4B3C59C6D3}" destId="{798D80D3-1648-4648-BDE9-66D4F7066811}" srcOrd="0" destOrd="0" presId="urn:microsoft.com/office/officeart/2005/8/layout/orgChart1"/>
    <dgm:cxn modelId="{3B86B7AC-786A-4509-B0AC-F0B7FD570B17}" type="presOf" srcId="{F2BBFE73-047C-4A04-92A9-3A537BBEDCBD}" destId="{80DCA933-4621-4EEA-97E7-DD717ADC056A}" srcOrd="0" destOrd="0" presId="urn:microsoft.com/office/officeart/2005/8/layout/orgChart1"/>
    <dgm:cxn modelId="{033287DA-1BB9-46D4-AE12-5D47A2C42525}" type="presParOf" srcId="{FBD6FDC7-D85B-47A7-9870-525E5FEC163C}" destId="{6D278EF0-9D3C-49E1-B295-FAEC5FD1D2E0}" srcOrd="0" destOrd="0" presId="urn:microsoft.com/office/officeart/2005/8/layout/orgChart1"/>
    <dgm:cxn modelId="{B93C64CD-EC12-4EBB-8915-BD7F2568D017}" type="presParOf" srcId="{6D278EF0-9D3C-49E1-B295-FAEC5FD1D2E0}" destId="{1358D5FF-2670-44E0-A821-F15F7732AFAF}" srcOrd="0" destOrd="0" presId="urn:microsoft.com/office/officeart/2005/8/layout/orgChart1"/>
    <dgm:cxn modelId="{5A588E7F-ADA2-4C7D-80DA-810B272EF5A6}" type="presParOf" srcId="{1358D5FF-2670-44E0-A821-F15F7732AFAF}" destId="{80DCA933-4621-4EEA-97E7-DD717ADC056A}" srcOrd="0" destOrd="0" presId="urn:microsoft.com/office/officeart/2005/8/layout/orgChart1"/>
    <dgm:cxn modelId="{F7915A27-3A93-4B67-8327-27B3D440A316}" type="presParOf" srcId="{1358D5FF-2670-44E0-A821-F15F7732AFAF}" destId="{D92722F2-1D2B-4D39-99CB-5D3714518BF6}" srcOrd="1" destOrd="0" presId="urn:microsoft.com/office/officeart/2005/8/layout/orgChart1"/>
    <dgm:cxn modelId="{3B6A677D-52E0-43E4-90E4-30CA00D7CB0F}" type="presParOf" srcId="{6D278EF0-9D3C-49E1-B295-FAEC5FD1D2E0}" destId="{146B18F5-2D1E-463E-9940-832F32FC15D0}" srcOrd="1" destOrd="0" presId="urn:microsoft.com/office/officeart/2005/8/layout/orgChart1"/>
    <dgm:cxn modelId="{066AC855-05B2-48DB-B754-6017FB5D20A1}" type="presParOf" srcId="{146B18F5-2D1E-463E-9940-832F32FC15D0}" destId="{798D80D3-1648-4648-BDE9-66D4F7066811}" srcOrd="0" destOrd="0" presId="urn:microsoft.com/office/officeart/2005/8/layout/orgChart1"/>
    <dgm:cxn modelId="{D14FAA82-8FA2-4174-BE9B-698135B8D6AA}" type="presParOf" srcId="{146B18F5-2D1E-463E-9940-832F32FC15D0}" destId="{43BA1F5D-8881-410D-ABA9-6139EF8CDD99}" srcOrd="1" destOrd="0" presId="urn:microsoft.com/office/officeart/2005/8/layout/orgChart1"/>
    <dgm:cxn modelId="{1D3CE022-A6C1-42D9-B7BC-FFFC7F620D3F}" type="presParOf" srcId="{43BA1F5D-8881-410D-ABA9-6139EF8CDD99}" destId="{AE322169-05CE-4FB3-9411-D79A40045272}" srcOrd="0" destOrd="0" presId="urn:microsoft.com/office/officeart/2005/8/layout/orgChart1"/>
    <dgm:cxn modelId="{25AD38A7-2C94-4791-8F2B-E49792D9338A}" type="presParOf" srcId="{AE322169-05CE-4FB3-9411-D79A40045272}" destId="{92855310-CA3B-405F-8302-891FBAB50332}" srcOrd="0" destOrd="0" presId="urn:microsoft.com/office/officeart/2005/8/layout/orgChart1"/>
    <dgm:cxn modelId="{8105E149-F974-40CF-B1D0-75774C78305F}" type="presParOf" srcId="{AE322169-05CE-4FB3-9411-D79A40045272}" destId="{3D111784-9AD8-46C2-AB37-025154900FF6}" srcOrd="1" destOrd="0" presId="urn:microsoft.com/office/officeart/2005/8/layout/orgChart1"/>
    <dgm:cxn modelId="{E5A79BDF-E6F3-42CE-9E6E-1B3616F2999F}" type="presParOf" srcId="{43BA1F5D-8881-410D-ABA9-6139EF8CDD99}" destId="{0C0F43BF-7D45-4C4C-863E-C5C516E4B5D6}" srcOrd="1" destOrd="0" presId="urn:microsoft.com/office/officeart/2005/8/layout/orgChart1"/>
    <dgm:cxn modelId="{4FC3B9B5-74A3-444F-ABC6-206126EE9098}" type="presParOf" srcId="{43BA1F5D-8881-410D-ABA9-6139EF8CDD99}" destId="{331220EF-DDD6-4BE1-B5D2-BCBFA220765A}" srcOrd="2" destOrd="0" presId="urn:microsoft.com/office/officeart/2005/8/layout/orgChart1"/>
    <dgm:cxn modelId="{8717A09A-8665-46C5-A2F7-60D8C69F9B81}" type="presParOf" srcId="{146B18F5-2D1E-463E-9940-832F32FC15D0}" destId="{9F7E2D6F-1C77-4185-BC25-D56EB019C7CD}" srcOrd="2" destOrd="0" presId="urn:microsoft.com/office/officeart/2005/8/layout/orgChart1"/>
    <dgm:cxn modelId="{7CE5AA77-DE28-4E26-B644-CC68554B53D9}" type="presParOf" srcId="{146B18F5-2D1E-463E-9940-832F32FC15D0}" destId="{BF3C8538-BB99-4AE9-9A7F-DA5E7D79D640}" srcOrd="3" destOrd="0" presId="urn:microsoft.com/office/officeart/2005/8/layout/orgChart1"/>
    <dgm:cxn modelId="{0E1176F7-6639-4D69-9A24-A3CC03A35BB2}" type="presParOf" srcId="{BF3C8538-BB99-4AE9-9A7F-DA5E7D79D640}" destId="{3073AAAD-C063-483D-88D4-58F37F553C4A}" srcOrd="0" destOrd="0" presId="urn:microsoft.com/office/officeart/2005/8/layout/orgChart1"/>
    <dgm:cxn modelId="{9BE858C2-7247-4636-BA75-835339B24CC1}" type="presParOf" srcId="{3073AAAD-C063-483D-88D4-58F37F553C4A}" destId="{E547CD0A-2812-427C-A660-5BD2EABFE973}" srcOrd="0" destOrd="0" presId="urn:microsoft.com/office/officeart/2005/8/layout/orgChart1"/>
    <dgm:cxn modelId="{084DA4D2-FC35-4E0E-98D4-E33FC0B8D233}" type="presParOf" srcId="{3073AAAD-C063-483D-88D4-58F37F553C4A}" destId="{2BFF17E5-4199-403A-BF19-6D3F4DDFF631}" srcOrd="1" destOrd="0" presId="urn:microsoft.com/office/officeart/2005/8/layout/orgChart1"/>
    <dgm:cxn modelId="{7DE44587-EB11-4FA0-9D1E-CCFDA5B3B345}" type="presParOf" srcId="{BF3C8538-BB99-4AE9-9A7F-DA5E7D79D640}" destId="{DA6D6A16-253F-4262-97DF-4E15C0224788}" srcOrd="1" destOrd="0" presId="urn:microsoft.com/office/officeart/2005/8/layout/orgChart1"/>
    <dgm:cxn modelId="{BC91408A-2980-4A21-89D1-927FAACB70F9}" type="presParOf" srcId="{BF3C8538-BB99-4AE9-9A7F-DA5E7D79D640}" destId="{84FD2C63-FEB2-426E-8221-4C2999C4DD0F}" srcOrd="2" destOrd="0" presId="urn:microsoft.com/office/officeart/2005/8/layout/orgChart1"/>
    <dgm:cxn modelId="{5C8E6DC7-1E47-4756-8E7E-6D98963446D3}" type="presParOf" srcId="{146B18F5-2D1E-463E-9940-832F32FC15D0}" destId="{380667AE-3B20-4ED7-B96E-B9BBDEADE870}" srcOrd="4" destOrd="0" presId="urn:microsoft.com/office/officeart/2005/8/layout/orgChart1"/>
    <dgm:cxn modelId="{3C276AC6-D3F4-4A81-83FD-BA1E5A535F83}" type="presParOf" srcId="{146B18F5-2D1E-463E-9940-832F32FC15D0}" destId="{75D3AD57-88CF-4F45-A6C4-57BAA33922F2}" srcOrd="5" destOrd="0" presId="urn:microsoft.com/office/officeart/2005/8/layout/orgChart1"/>
    <dgm:cxn modelId="{8BC52117-0BD4-4996-84DB-AACE68E2AB06}" type="presParOf" srcId="{75D3AD57-88CF-4F45-A6C4-57BAA33922F2}" destId="{261F657C-E343-4F40-9B4C-8B1E4FDBFC85}" srcOrd="0" destOrd="0" presId="urn:microsoft.com/office/officeart/2005/8/layout/orgChart1"/>
    <dgm:cxn modelId="{1936AA02-FA8B-4B20-8F18-F9927DB1FA38}" type="presParOf" srcId="{261F657C-E343-4F40-9B4C-8B1E4FDBFC85}" destId="{CEBE9812-BDCF-496E-B5B0-826C62B2E153}" srcOrd="0" destOrd="0" presId="urn:microsoft.com/office/officeart/2005/8/layout/orgChart1"/>
    <dgm:cxn modelId="{37023D36-EB3E-4CC7-9796-E45E096CD555}" type="presParOf" srcId="{261F657C-E343-4F40-9B4C-8B1E4FDBFC85}" destId="{2209BF78-A01D-4797-B43C-53165E499D1F}" srcOrd="1" destOrd="0" presId="urn:microsoft.com/office/officeart/2005/8/layout/orgChart1"/>
    <dgm:cxn modelId="{FB5956F7-1A78-44A1-9E65-AD109EBD40EE}" type="presParOf" srcId="{75D3AD57-88CF-4F45-A6C4-57BAA33922F2}" destId="{0058036A-CDE2-4659-AC04-D19ECACB60AC}" srcOrd="1" destOrd="0" presId="urn:microsoft.com/office/officeart/2005/8/layout/orgChart1"/>
    <dgm:cxn modelId="{47C11729-9434-4DBF-92FE-3599D2E7722F}" type="presParOf" srcId="{75D3AD57-88CF-4F45-A6C4-57BAA33922F2}" destId="{6B81D202-D866-42FB-B719-6DD622CF61E6}" srcOrd="2" destOrd="0" presId="urn:microsoft.com/office/officeart/2005/8/layout/orgChart1"/>
    <dgm:cxn modelId="{B5E8BCC1-16FB-4E9E-8940-5195C9B5DC29}" type="presParOf" srcId="{6D278EF0-9D3C-49E1-B295-FAEC5FD1D2E0}" destId="{1A489A18-89B2-40EF-80D0-41518ACC8339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0667AE-3B20-4ED7-B96E-B9BBDEADE870}">
      <dsp:nvSpPr>
        <dsp:cNvPr id="0" name=""/>
        <dsp:cNvSpPr/>
      </dsp:nvSpPr>
      <dsp:spPr>
        <a:xfrm>
          <a:off x="3997751" y="1189446"/>
          <a:ext cx="2949160" cy="10923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42553"/>
              </a:lnTo>
              <a:lnTo>
                <a:pt x="2949160" y="842553"/>
              </a:lnTo>
              <a:lnTo>
                <a:pt x="2949160" y="1092337"/>
              </a:lnTo>
            </a:path>
          </a:pathLst>
        </a:cu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F7E2D6F-1C77-4185-BC25-D56EB019C7CD}">
      <dsp:nvSpPr>
        <dsp:cNvPr id="0" name=""/>
        <dsp:cNvSpPr/>
      </dsp:nvSpPr>
      <dsp:spPr>
        <a:xfrm>
          <a:off x="3952031" y="1189446"/>
          <a:ext cx="91440" cy="1092337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842553"/>
              </a:lnTo>
              <a:lnTo>
                <a:pt x="116420" y="842553"/>
              </a:lnTo>
              <a:lnTo>
                <a:pt x="116420" y="1092337"/>
              </a:lnTo>
            </a:path>
          </a:pathLst>
        </a:cu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98D80D3-1648-4648-BDE9-66D4F7066811}">
      <dsp:nvSpPr>
        <dsp:cNvPr id="0" name=""/>
        <dsp:cNvSpPr/>
      </dsp:nvSpPr>
      <dsp:spPr>
        <a:xfrm>
          <a:off x="1189992" y="1189446"/>
          <a:ext cx="2807758" cy="1092337"/>
        </a:xfrm>
        <a:custGeom>
          <a:avLst/>
          <a:gdLst/>
          <a:ahLst/>
          <a:cxnLst/>
          <a:rect l="0" t="0" r="0" b="0"/>
          <a:pathLst>
            <a:path>
              <a:moveTo>
                <a:pt x="2807758" y="0"/>
              </a:moveTo>
              <a:lnTo>
                <a:pt x="2807758" y="842553"/>
              </a:lnTo>
              <a:lnTo>
                <a:pt x="0" y="842553"/>
              </a:lnTo>
              <a:lnTo>
                <a:pt x="0" y="1092337"/>
              </a:lnTo>
            </a:path>
          </a:pathLst>
        </a:cu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0DCA933-4621-4EEA-97E7-DD717ADC056A}">
      <dsp:nvSpPr>
        <dsp:cNvPr id="0" name=""/>
        <dsp:cNvSpPr/>
      </dsp:nvSpPr>
      <dsp:spPr>
        <a:xfrm>
          <a:off x="2808305" y="0"/>
          <a:ext cx="2378892" cy="1189446"/>
        </a:xfrm>
        <a:prstGeom prst="rect">
          <a:avLst/>
        </a:prstGeom>
        <a:gradFill flip="none" rotWithShape="0">
          <a:gsLst>
            <a:gs pos="0">
              <a:schemeClr val="accent3">
                <a:hueOff val="0"/>
                <a:satOff val="0"/>
                <a:lumOff val="0"/>
                <a:tint val="66000"/>
                <a:satMod val="160000"/>
              </a:schemeClr>
            </a:gs>
            <a:gs pos="50000">
              <a:schemeClr val="accent3">
                <a:hueOff val="0"/>
                <a:satOff val="0"/>
                <a:lumOff val="0"/>
                <a:tint val="44500"/>
                <a:satMod val="160000"/>
              </a:schemeClr>
            </a:gs>
            <a:gs pos="100000">
              <a:schemeClr val="accent3">
                <a:hueOff val="0"/>
                <a:satOff val="0"/>
                <a:lumOff val="0"/>
                <a:tint val="23500"/>
                <a:satMod val="160000"/>
              </a:schemeClr>
            </a:gs>
          </a:gsLst>
          <a:path path="circle">
            <a:fillToRect l="50000" t="50000" r="50000" b="50000"/>
          </a:path>
          <a:tileRect/>
        </a:gradFill>
        <a:ln w="25400" cap="flat" cmpd="sng" algn="ctr">
          <a:solidFill>
            <a:schemeClr val="accent3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solidFill>
                <a:schemeClr val="tx1"/>
              </a:solidFill>
              <a:latin typeface="Arial Black" pitchFamily="34" charset="0"/>
            </a:rPr>
            <a:t>roztok</a:t>
          </a:r>
          <a:endParaRPr lang="cs-CZ" sz="3700" kern="1200" dirty="0">
            <a:solidFill>
              <a:schemeClr val="tx1"/>
            </a:solidFill>
            <a:latin typeface="Arial Black" pitchFamily="34" charset="0"/>
          </a:endParaRPr>
        </a:p>
      </dsp:txBody>
      <dsp:txXfrm>
        <a:off x="2808305" y="0"/>
        <a:ext cx="2378892" cy="1189446"/>
      </dsp:txXfrm>
    </dsp:sp>
    <dsp:sp modelId="{92855310-CA3B-405F-8302-891FBAB50332}">
      <dsp:nvSpPr>
        <dsp:cNvPr id="0" name=""/>
        <dsp:cNvSpPr/>
      </dsp:nvSpPr>
      <dsp:spPr>
        <a:xfrm>
          <a:off x="546" y="2281783"/>
          <a:ext cx="2378892" cy="118944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0" kern="1200" dirty="0" smtClean="0">
              <a:solidFill>
                <a:schemeClr val="tx1"/>
              </a:solidFill>
              <a:latin typeface="Arial Black" pitchFamily="34" charset="0"/>
            </a:rPr>
            <a:t>kyselý</a:t>
          </a:r>
          <a:endParaRPr lang="cs-CZ" sz="3600" b="0" kern="1200" dirty="0">
            <a:solidFill>
              <a:schemeClr val="tx1"/>
            </a:solidFill>
            <a:latin typeface="Arial Black" pitchFamily="34" charset="0"/>
          </a:endParaRPr>
        </a:p>
      </dsp:txBody>
      <dsp:txXfrm>
        <a:off x="546" y="2281783"/>
        <a:ext cx="2378892" cy="1189446"/>
      </dsp:txXfrm>
    </dsp:sp>
    <dsp:sp modelId="{E547CD0A-2812-427C-A660-5BD2EABFE973}">
      <dsp:nvSpPr>
        <dsp:cNvPr id="0" name=""/>
        <dsp:cNvSpPr/>
      </dsp:nvSpPr>
      <dsp:spPr>
        <a:xfrm>
          <a:off x="2879005" y="2281783"/>
          <a:ext cx="2378892" cy="118944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solidFill>
                <a:schemeClr val="tx1"/>
              </a:solidFill>
              <a:latin typeface="Arial Black" pitchFamily="34" charset="0"/>
            </a:rPr>
            <a:t>neutrální</a:t>
          </a:r>
          <a:endParaRPr lang="cs-CZ" sz="3700" kern="1200" dirty="0">
            <a:solidFill>
              <a:schemeClr val="tx1"/>
            </a:solidFill>
            <a:latin typeface="Arial Black" pitchFamily="34" charset="0"/>
          </a:endParaRPr>
        </a:p>
      </dsp:txBody>
      <dsp:txXfrm>
        <a:off x="2879005" y="2281783"/>
        <a:ext cx="2378892" cy="1189446"/>
      </dsp:txXfrm>
    </dsp:sp>
    <dsp:sp modelId="{CEBE9812-BDCF-496E-B5B0-826C62B2E153}">
      <dsp:nvSpPr>
        <dsp:cNvPr id="0" name=""/>
        <dsp:cNvSpPr/>
      </dsp:nvSpPr>
      <dsp:spPr>
        <a:xfrm>
          <a:off x="5757465" y="2281783"/>
          <a:ext cx="2378892" cy="118944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solidFill>
                <a:schemeClr val="tx1"/>
              </a:solidFill>
              <a:latin typeface="Arial Black" pitchFamily="34" charset="0"/>
            </a:rPr>
            <a:t>Zásaditý</a:t>
          </a:r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Arial Black" pitchFamily="34" charset="0"/>
            </a:rPr>
            <a:t>(alkalický)</a:t>
          </a:r>
          <a:endParaRPr lang="cs-CZ" sz="2400" kern="1200" dirty="0">
            <a:solidFill>
              <a:schemeClr val="tx1"/>
            </a:solidFill>
            <a:latin typeface="Arial Black" pitchFamily="34" charset="0"/>
          </a:endParaRPr>
        </a:p>
      </dsp:txBody>
      <dsp:txXfrm>
        <a:off x="5757465" y="2281783"/>
        <a:ext cx="2378892" cy="11894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8B89E-8077-4273-981A-D8D061017D4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DB93-5D35-4ADA-8427-A4131FD83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9349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8B89E-8077-4273-981A-D8D061017D4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DB93-5D35-4ADA-8427-A4131FD83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2756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8B89E-8077-4273-981A-D8D061017D4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DB93-5D35-4ADA-8427-A4131FD83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5700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8B89E-8077-4273-981A-D8D061017D4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DB93-5D35-4ADA-8427-A4131FD83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21097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8B89E-8077-4273-981A-D8D061017D4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DB93-5D35-4ADA-8427-A4131FD83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44641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8B89E-8077-4273-981A-D8D061017D4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DB93-5D35-4ADA-8427-A4131FD83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8136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8B89E-8077-4273-981A-D8D061017D4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DB93-5D35-4ADA-8427-A4131FD83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6910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8B89E-8077-4273-981A-D8D061017D4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DB93-5D35-4ADA-8427-A4131FD83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8603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8B89E-8077-4273-981A-D8D061017D4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DB93-5D35-4ADA-8427-A4131FD83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82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8B89E-8077-4273-981A-D8D061017D4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DB93-5D35-4ADA-8427-A4131FD83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113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8B89E-8077-4273-981A-D8D061017D4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DB93-5D35-4ADA-8427-A4131FD83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0836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2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88B89E-8077-4273-981A-D8D061017D4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3ADB93-5D35-4ADA-8427-A4131FD83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4534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b="1" dirty="0" smtClean="0"/>
              <a:t>Chemie</a:t>
            </a:r>
            <a:endParaRPr lang="cs-CZ" dirty="0" smtClean="0"/>
          </a:p>
          <a:p>
            <a:r>
              <a:rPr lang="cs-CZ" dirty="0" smtClean="0"/>
              <a:t>ROČNÍK: </a:t>
            </a:r>
            <a:r>
              <a:rPr lang="cs-CZ" b="1" dirty="0" smtClean="0"/>
              <a:t>8. ročník</a:t>
            </a:r>
          </a:p>
          <a:p>
            <a:r>
              <a:rPr lang="cs-CZ" dirty="0" smtClean="0"/>
              <a:t>TÉMA: </a:t>
            </a:r>
            <a:r>
              <a:rPr lang="cs-CZ" b="1" dirty="0" smtClean="0"/>
              <a:t>Kyselost a zásaditost roztoků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b="1" dirty="0" smtClean="0"/>
              <a:t>Ing. Pavla Zezulová</a:t>
            </a:r>
            <a:endParaRPr lang="cs-CZ" dirty="0" smtClean="0"/>
          </a:p>
          <a:p>
            <a:r>
              <a:rPr lang="cs-CZ" dirty="0" smtClean="0"/>
              <a:t>DATUM VYTVOŘENÍ: </a:t>
            </a:r>
            <a:r>
              <a:rPr lang="cs-CZ" b="1" dirty="0" smtClean="0"/>
              <a:t>10. 6 . 2012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VY_32_INOVACE_27_PZ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88640"/>
            <a:ext cx="4219253" cy="9459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7094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9" y="548680"/>
            <a:ext cx="88204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Anotace</a:t>
            </a:r>
          </a:p>
          <a:p>
            <a:endParaRPr lang="cs-CZ" b="1" dirty="0"/>
          </a:p>
          <a:p>
            <a:r>
              <a:rPr lang="cs-CZ" dirty="0" smtClean="0"/>
              <a:t>Materiál je určen pro žáky osmého ročníku. Tematicky navazuje na učivo o kyselinách </a:t>
            </a:r>
          </a:p>
          <a:p>
            <a:r>
              <a:rPr lang="cs-CZ" dirty="0" smtClean="0"/>
              <a:t>a hydroxidech, při výkladu jsou využívány znalosti žáků o rozkladu uvedených látek na ionty.</a:t>
            </a:r>
          </a:p>
          <a:p>
            <a:r>
              <a:rPr lang="cs-CZ" dirty="0" smtClean="0"/>
              <a:t>Žáci se seznamují s pojmem </a:t>
            </a:r>
            <a:r>
              <a:rPr lang="cs-CZ" b="1" dirty="0" smtClean="0"/>
              <a:t>pH, neutrální, zásaditý, indikátor. </a:t>
            </a:r>
            <a:r>
              <a:rPr lang="cs-CZ" dirty="0" smtClean="0"/>
              <a:t>Poznávají nejpoužívanější</a:t>
            </a:r>
          </a:p>
          <a:p>
            <a:r>
              <a:rPr lang="cs-CZ" dirty="0" smtClean="0"/>
              <a:t>indikátory </a:t>
            </a:r>
            <a:r>
              <a:rPr lang="cs-CZ" b="1" dirty="0" smtClean="0"/>
              <a:t>lakmus </a:t>
            </a:r>
            <a:r>
              <a:rPr lang="cs-CZ" dirty="0" smtClean="0"/>
              <a:t>a</a:t>
            </a:r>
            <a:r>
              <a:rPr lang="cs-CZ" b="1" dirty="0" smtClean="0"/>
              <a:t> </a:t>
            </a:r>
            <a:r>
              <a:rPr lang="cs-CZ" b="1" dirty="0" err="1" smtClean="0"/>
              <a:t>fenoftalein</a:t>
            </a:r>
            <a:r>
              <a:rPr lang="cs-CZ" b="1" dirty="0" smtClean="0"/>
              <a:t>. </a:t>
            </a:r>
            <a:r>
              <a:rPr lang="cs-CZ" dirty="0" smtClean="0"/>
              <a:t>Kromě názorných schémat jsou při výkladu využity i demonstrační  pokusy.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Pilotáž</a:t>
            </a:r>
          </a:p>
          <a:p>
            <a:endParaRPr lang="cs-CZ" b="1" dirty="0"/>
          </a:p>
          <a:p>
            <a:r>
              <a:rPr lang="cs-CZ" dirty="0" smtClean="0"/>
              <a:t>Výukový materiál byl ověřován ve dvou paralelních třídách osmého ročníku. Žáci ocenili názornost schémat, přehlednost závěrečné tabulky i názornost pokusů opřených o promítané obrázky.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143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4176464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Kyselost </a:t>
            </a:r>
            <a:br>
              <a:rPr lang="cs-CZ" sz="8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</a:br>
            <a:r>
              <a:rPr lang="cs-CZ" sz="8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a </a:t>
            </a:r>
            <a:br>
              <a:rPr lang="cs-CZ" sz="8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</a:br>
            <a:r>
              <a:rPr lang="cs-CZ" sz="8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zásaditost roztoků</a:t>
            </a:r>
            <a:endParaRPr lang="cs-CZ" sz="80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9804047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879291355"/>
              </p:ext>
            </p:extLst>
          </p:nvPr>
        </p:nvGraphicFramePr>
        <p:xfrm>
          <a:off x="395536" y="548680"/>
          <a:ext cx="8136904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22821" y="4797152"/>
            <a:ext cx="854977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Reakci roztoků určuje vzájemný </a:t>
            </a:r>
          </a:p>
          <a:p>
            <a:r>
              <a:rPr lang="cs-CZ" sz="3600" dirty="0" smtClean="0">
                <a:latin typeface="Arial Black" pitchFamily="34" charset="0"/>
              </a:rPr>
              <a:t>poměr koncentrací H</a:t>
            </a:r>
            <a:r>
              <a:rPr lang="cs-CZ" sz="3600" baseline="30000" dirty="0" smtClean="0">
                <a:latin typeface="Arial Black" pitchFamily="34" charset="0"/>
              </a:rPr>
              <a:t>+</a:t>
            </a:r>
            <a:r>
              <a:rPr lang="cs-CZ" sz="3600" dirty="0" smtClean="0">
                <a:latin typeface="Arial Black" pitchFamily="34" charset="0"/>
              </a:rPr>
              <a:t> a OH</a:t>
            </a:r>
            <a:r>
              <a:rPr lang="cs-CZ" sz="3600" baseline="30000" dirty="0" smtClean="0">
                <a:latin typeface="Arial Black" pitchFamily="34" charset="0"/>
              </a:rPr>
              <a:t>-</a:t>
            </a:r>
            <a:endParaRPr lang="cs-CZ" sz="3600" baseline="300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74516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0DCA933-4621-4EEA-97E7-DD717ADC05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80DCA933-4621-4EEA-97E7-DD717ADC056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98D80D3-1648-4648-BDE9-66D4F70668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798D80D3-1648-4648-BDE9-66D4F70668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2855310-CA3B-405F-8302-891FBAB503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92855310-CA3B-405F-8302-891FBAB503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F7E2D6F-1C77-4185-BC25-D56EB019C7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9F7E2D6F-1C77-4185-BC25-D56EB019C7C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547CD0A-2812-427C-A660-5BD2EABFE9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>
                                            <p:graphicEl>
                                              <a:dgm id="{E547CD0A-2812-427C-A660-5BD2EABFE9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80667AE-3B20-4ED7-B96E-B9BBDEADE8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graphicEl>
                                              <a:dgm id="{380667AE-3B20-4ED7-B96E-B9BBDEADE8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EBE9812-BDCF-496E-B5B0-826C62B2E1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graphicEl>
                                              <a:dgm id="{CEBE9812-BDCF-496E-B5B0-826C62B2E1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Dgm bld="one"/>
        </p:bldSub>
      </p:bldGraphic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4861"/>
            <a:ext cx="56783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Které látky uvolňují ve vodním roztoku H</a:t>
            </a:r>
            <a:r>
              <a:rPr lang="cs-CZ" baseline="30000" dirty="0" smtClean="0">
                <a:latin typeface="Arial Black" pitchFamily="34" charset="0"/>
              </a:rPr>
              <a:t>+</a:t>
            </a:r>
            <a:r>
              <a:rPr lang="cs-CZ" dirty="0" smtClean="0">
                <a:latin typeface="Arial Black" pitchFamily="34" charset="0"/>
              </a:rPr>
              <a:t> ?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8"/>
            <a:ext cx="50735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kyseliny (</a:t>
            </a:r>
            <a:r>
              <a:rPr lang="cs-CZ" sz="2800" b="1" dirty="0" err="1" smtClean="0">
                <a:solidFill>
                  <a:srgbClr val="FF0000"/>
                </a:solidFill>
                <a:latin typeface="Arial Black" pitchFamily="34" charset="0"/>
              </a:rPr>
              <a:t>HCl</a:t>
            </a:r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Franklin Gothic Book"/>
              </a:rPr>
              <a:t>→</a:t>
            </a:r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 H</a:t>
            </a:r>
            <a:r>
              <a:rPr lang="cs-CZ" sz="2800" b="1" baseline="30000" dirty="0" smtClean="0">
                <a:solidFill>
                  <a:srgbClr val="FF0000"/>
                </a:solidFill>
                <a:latin typeface="Arial Black" pitchFamily="34" charset="0"/>
              </a:rPr>
              <a:t>+</a:t>
            </a:r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 + Cl</a:t>
            </a:r>
            <a:r>
              <a:rPr lang="cs-CZ" sz="2800" b="1" baseline="30000" dirty="0" smtClean="0">
                <a:solidFill>
                  <a:srgbClr val="FF0000"/>
                </a:solidFill>
                <a:latin typeface="Arial Black" pitchFamily="34" charset="0"/>
              </a:rPr>
              <a:t>- </a:t>
            </a:r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) 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2132856"/>
            <a:ext cx="65344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Které látky uvolňují ve vodním roztoku OH</a:t>
            </a:r>
            <a:r>
              <a:rPr lang="cs-CZ" baseline="30000" dirty="0" smtClean="0">
                <a:latin typeface="Arial Black" pitchFamily="34" charset="0"/>
              </a:rPr>
              <a:t>- </a:t>
            </a:r>
            <a:r>
              <a:rPr lang="cs-CZ" dirty="0" smtClean="0">
                <a:latin typeface="Arial Black" pitchFamily="34" charset="0"/>
              </a:rPr>
              <a:t>?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8396" y="2924944"/>
            <a:ext cx="57565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hydroxidy (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NaOH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 Na</a:t>
            </a:r>
            <a:r>
              <a:rPr lang="cs-CZ" sz="2800" baseline="30000" dirty="0" smtClean="0">
                <a:solidFill>
                  <a:srgbClr val="FF0000"/>
                </a:solidFill>
                <a:latin typeface="Arial Black" pitchFamily="34" charset="0"/>
              </a:rPr>
              <a:t>+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+ OH</a:t>
            </a:r>
            <a:r>
              <a:rPr lang="cs-CZ" sz="2800" baseline="30000" dirty="0" smtClean="0">
                <a:solidFill>
                  <a:srgbClr val="FF0000"/>
                </a:solidFill>
                <a:latin typeface="Arial Black" pitchFamily="34" charset="0"/>
              </a:rPr>
              <a:t>-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)</a:t>
            </a:r>
            <a:endParaRPr lang="cs-CZ" sz="2800" baseline="30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0783" y="3811106"/>
            <a:ext cx="84253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Rozložte molekulu vody na ionty: </a:t>
            </a:r>
          </a:p>
          <a:p>
            <a:r>
              <a:rPr lang="cs-CZ" dirty="0">
                <a:latin typeface="Arial Black" pitchFamily="34" charset="0"/>
              </a:rPr>
              <a:t>	</a:t>
            </a:r>
            <a:r>
              <a:rPr lang="cs-CZ" dirty="0" smtClean="0">
                <a:latin typeface="Arial Black" pitchFamily="34" charset="0"/>
              </a:rPr>
              <a:t>			vodíkový kation + hydroxidový anion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9814" y="4967590"/>
            <a:ext cx="31598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 </a:t>
            </a:r>
            <a:r>
              <a:rPr lang="cs-CZ" sz="2800" dirty="0" smtClean="0">
                <a:solidFill>
                  <a:srgbClr val="FF0000"/>
                </a:solidFill>
                <a:latin typeface="Franklin Gothic Book"/>
              </a:rPr>
              <a:t>→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H</a:t>
            </a:r>
            <a:r>
              <a:rPr lang="cs-CZ" sz="2800" baseline="30000" dirty="0" smtClean="0">
                <a:solidFill>
                  <a:srgbClr val="FF0000"/>
                </a:solidFill>
                <a:latin typeface="Arial Black" pitchFamily="34" charset="0"/>
              </a:rPr>
              <a:t>+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+ OH</a:t>
            </a:r>
            <a:r>
              <a:rPr lang="cs-CZ" sz="2800" baseline="30000" dirty="0" smtClean="0">
                <a:solidFill>
                  <a:srgbClr val="FF0000"/>
                </a:solidFill>
                <a:latin typeface="Arial Black" pitchFamily="34" charset="0"/>
              </a:rPr>
              <a:t>-</a:t>
            </a:r>
            <a:endParaRPr lang="cs-CZ" sz="2800" baseline="300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151693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16332"/>
            <a:ext cx="3825856" cy="584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neutrální roztok</a:t>
            </a:r>
            <a:endParaRPr lang="cs-CZ" sz="3200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88063" y="4483012"/>
            <a:ext cx="44918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rovnováha mezi H</a:t>
            </a:r>
            <a:r>
              <a:rPr lang="cs-CZ" sz="2400" baseline="30000" dirty="0" smtClean="0">
                <a:latin typeface="Arial Black" pitchFamily="34" charset="0"/>
              </a:rPr>
              <a:t>+</a:t>
            </a:r>
            <a:r>
              <a:rPr lang="cs-CZ" sz="2400" dirty="0" smtClean="0">
                <a:latin typeface="Arial Black" pitchFamily="34" charset="0"/>
              </a:rPr>
              <a:t> + OH</a:t>
            </a:r>
            <a:r>
              <a:rPr lang="cs-CZ" sz="2400" baseline="30000" dirty="0" smtClean="0">
                <a:latin typeface="Arial Black" pitchFamily="34" charset="0"/>
              </a:rPr>
              <a:t>-</a:t>
            </a:r>
            <a:endParaRPr lang="cs-CZ" sz="2400" baseline="30000" dirty="0">
              <a:latin typeface="Arial Black" pitchFamily="34" charset="0"/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3156016" y="5217805"/>
            <a:ext cx="2452731" cy="1097460"/>
            <a:chOff x="2621095" y="2348879"/>
            <a:chExt cx="2452731" cy="1097460"/>
          </a:xfrm>
        </p:grpSpPr>
        <p:sp>
          <p:nvSpPr>
            <p:cNvPr id="5" name="Rovnoramenný trojúhelník 4"/>
            <p:cNvSpPr/>
            <p:nvPr/>
          </p:nvSpPr>
          <p:spPr>
            <a:xfrm>
              <a:off x="3582285" y="2989139"/>
              <a:ext cx="530352" cy="457200"/>
            </a:xfrm>
            <a:prstGeom prst="triangl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2621095" y="2989139"/>
              <a:ext cx="2452731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9" name="Vývojový diagram: spojnice 8"/>
            <p:cNvSpPr/>
            <p:nvPr/>
          </p:nvSpPr>
          <p:spPr>
            <a:xfrm>
              <a:off x="2734470" y="2348880"/>
              <a:ext cx="685401" cy="640259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rgbClr val="FF0000"/>
                  </a:solidFill>
                  <a:latin typeface="Arial Black" pitchFamily="34" charset="0"/>
                </a:rPr>
                <a:t>H</a:t>
              </a:r>
              <a:r>
                <a:rPr lang="cs-CZ" baseline="30000" dirty="0" smtClean="0">
                  <a:solidFill>
                    <a:srgbClr val="FF0000"/>
                  </a:solidFill>
                  <a:latin typeface="Arial Black" pitchFamily="34" charset="0"/>
                </a:rPr>
                <a:t>+</a:t>
              </a:r>
              <a:endParaRPr lang="cs-CZ" dirty="0">
                <a:solidFill>
                  <a:srgbClr val="FF0000"/>
                </a:solidFill>
                <a:latin typeface="Arial Black" pitchFamily="34" charset="0"/>
              </a:endParaRPr>
            </a:p>
          </p:txBody>
        </p:sp>
        <p:sp>
          <p:nvSpPr>
            <p:cNvPr id="10" name="Vývojový diagram: spojnice 9"/>
            <p:cNvSpPr/>
            <p:nvPr/>
          </p:nvSpPr>
          <p:spPr>
            <a:xfrm>
              <a:off x="4302949" y="2348879"/>
              <a:ext cx="675454" cy="640259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cs-CZ" dirty="0">
                <a:solidFill>
                  <a:srgbClr val="00B050"/>
                </a:solidFill>
                <a:latin typeface="Arial Black" pitchFamily="34" charset="0"/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4377670" y="2433357"/>
              <a:ext cx="62068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accent5">
                      <a:lumMod val="75000"/>
                    </a:schemeClr>
                  </a:solidFill>
                  <a:latin typeface="Arial Black" pitchFamily="34" charset="0"/>
                </a:rPr>
                <a:t>OH</a:t>
              </a:r>
              <a:r>
                <a:rPr lang="cs-CZ" baseline="30000" dirty="0" smtClean="0">
                  <a:solidFill>
                    <a:schemeClr val="accent5">
                      <a:lumMod val="75000"/>
                    </a:schemeClr>
                  </a:solidFill>
                  <a:latin typeface="Arial Black" pitchFamily="34" charset="0"/>
                </a:rPr>
                <a:t>-</a:t>
              </a:r>
              <a:endParaRPr lang="cs-CZ" dirty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endParaRPr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1674538" y="2060846"/>
            <a:ext cx="979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voda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05832" y="2797805"/>
            <a:ext cx="19549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roztok soli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131840" y="1937738"/>
            <a:ext cx="36182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H</a:t>
            </a:r>
            <a:r>
              <a:rPr lang="cs-CZ" sz="3200" baseline="-25000" dirty="0" smtClean="0">
                <a:latin typeface="Arial Black" pitchFamily="34" charset="0"/>
              </a:rPr>
              <a:t>2</a:t>
            </a:r>
            <a:r>
              <a:rPr lang="cs-CZ" sz="3200" dirty="0" smtClean="0">
                <a:latin typeface="Arial Black" pitchFamily="34" charset="0"/>
              </a:rPr>
              <a:t>O </a:t>
            </a:r>
            <a:r>
              <a:rPr lang="cs-CZ" sz="3200" dirty="0" smtClean="0">
                <a:latin typeface="Franklin Gothic Book"/>
              </a:rPr>
              <a:t>→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3200" baseline="30000" dirty="0" smtClean="0">
                <a:solidFill>
                  <a:srgbClr val="FF0000"/>
                </a:solidFill>
                <a:latin typeface="Arial Black" pitchFamily="34" charset="0"/>
              </a:rPr>
              <a:t>+</a:t>
            </a:r>
            <a:r>
              <a:rPr lang="cs-CZ" sz="3200" dirty="0" smtClean="0">
                <a:latin typeface="Arial Black" pitchFamily="34" charset="0"/>
              </a:rPr>
              <a:t> + 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OH</a:t>
            </a:r>
            <a:r>
              <a:rPr lang="cs-CZ" sz="3200" baseline="300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-</a:t>
            </a:r>
            <a:endParaRPr lang="cs-CZ" sz="3200" baseline="30000" dirty="0">
              <a:solidFill>
                <a:schemeClr val="accent5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476822" y="3501008"/>
            <a:ext cx="76177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Arial Black" pitchFamily="34" charset="0"/>
              </a:rPr>
              <a:t>NaCl</a:t>
            </a:r>
            <a:r>
              <a:rPr lang="cs-CZ" sz="3200" dirty="0" smtClean="0">
                <a:latin typeface="Arial Black" pitchFamily="34" charset="0"/>
              </a:rPr>
              <a:t> + H</a:t>
            </a:r>
            <a:r>
              <a:rPr lang="cs-CZ" sz="3200" baseline="-25000" dirty="0" smtClean="0">
                <a:latin typeface="Arial Black" pitchFamily="34" charset="0"/>
              </a:rPr>
              <a:t>2</a:t>
            </a:r>
            <a:r>
              <a:rPr lang="cs-CZ" sz="3200" dirty="0" smtClean="0">
                <a:latin typeface="Arial Black" pitchFamily="34" charset="0"/>
              </a:rPr>
              <a:t>O </a:t>
            </a:r>
            <a:r>
              <a:rPr lang="cs-CZ" sz="3200" dirty="0" smtClean="0">
                <a:latin typeface="Franklin Gothic Book"/>
              </a:rPr>
              <a:t>→</a:t>
            </a:r>
            <a:r>
              <a:rPr lang="cs-CZ" sz="3200" dirty="0" smtClean="0">
                <a:latin typeface="Arial Black" pitchFamily="34" charset="0"/>
              </a:rPr>
              <a:t> Na</a:t>
            </a:r>
            <a:r>
              <a:rPr lang="cs-CZ" sz="3200" baseline="30000" dirty="0" smtClean="0">
                <a:latin typeface="Arial Black" pitchFamily="34" charset="0"/>
              </a:rPr>
              <a:t>+</a:t>
            </a:r>
            <a:r>
              <a:rPr lang="cs-CZ" sz="3200" dirty="0" smtClean="0">
                <a:latin typeface="Arial Black" pitchFamily="34" charset="0"/>
              </a:rPr>
              <a:t> + Cl</a:t>
            </a:r>
            <a:r>
              <a:rPr lang="cs-CZ" sz="3200" baseline="30000" dirty="0" smtClean="0">
                <a:latin typeface="Arial Black" pitchFamily="34" charset="0"/>
              </a:rPr>
              <a:t>-</a:t>
            </a:r>
            <a:r>
              <a:rPr lang="cs-CZ" sz="3200" dirty="0" smtClean="0">
                <a:latin typeface="Arial Black" pitchFamily="34" charset="0"/>
              </a:rPr>
              <a:t> + 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3200" baseline="30000" dirty="0" smtClean="0">
                <a:solidFill>
                  <a:srgbClr val="FF0000"/>
                </a:solidFill>
                <a:latin typeface="Arial Black" pitchFamily="34" charset="0"/>
              </a:rPr>
              <a:t>+</a:t>
            </a:r>
            <a:r>
              <a:rPr lang="cs-CZ" sz="3200" dirty="0" smtClean="0">
                <a:latin typeface="Arial Black" pitchFamily="34" charset="0"/>
              </a:rPr>
              <a:t> + 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OH</a:t>
            </a:r>
            <a:r>
              <a:rPr lang="cs-CZ" sz="3200" baseline="300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-</a:t>
            </a:r>
            <a:endParaRPr lang="cs-CZ" sz="3200" baseline="30000" dirty="0">
              <a:solidFill>
                <a:schemeClr val="accent5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026" name="Picture 2" descr="C:\Users\ZS SLOVAN\AppData\Local\Microsoft\Windows\Temporary Internet Files\Content.IE5\J4MOJ4VF\MC90044175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640" y="1486158"/>
            <a:ext cx="1149375" cy="114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8" name="Skupina 17"/>
          <p:cNvGrpSpPr/>
          <p:nvPr/>
        </p:nvGrpSpPr>
        <p:grpSpPr>
          <a:xfrm>
            <a:off x="251520" y="2635533"/>
            <a:ext cx="1327835" cy="1518975"/>
            <a:chOff x="251520" y="2635533"/>
            <a:chExt cx="1327835" cy="1518975"/>
          </a:xfrm>
        </p:grpSpPr>
        <p:pic>
          <p:nvPicPr>
            <p:cNvPr id="1027" name="Picture 3" descr="C:\Users\ZS SLOVAN\AppData\Local\Microsoft\Windows\Temporary Internet Files\Content.IE5\0HJFE8EK\MC900112868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6885" y="2635533"/>
              <a:ext cx="1022470" cy="9541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9" name="Picture 5" descr="C:\Users\ZS SLOVAN\AppData\Local\Microsoft\Windows\Temporary Internet Files\Content.IE5\J4MOJ4VF\MC900441750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3147303"/>
              <a:ext cx="1007205" cy="10072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27561776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/>
      <p:bldP spid="14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4324"/>
            <a:ext cx="3244991" cy="584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kyselý roztok</a:t>
            </a:r>
            <a:endParaRPr lang="cs-CZ" sz="3200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91680" y="2032686"/>
            <a:ext cx="28353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roztok kyseliny</a:t>
            </a:r>
            <a:endParaRPr lang="cs-CZ" sz="2400" dirty="0">
              <a:latin typeface="Arial Black" pitchFamily="34" charset="0"/>
            </a:endParaRPr>
          </a:p>
        </p:txBody>
      </p:sp>
      <p:pic>
        <p:nvPicPr>
          <p:cNvPr id="2081" name="Picture 33" descr="C:\Users\ZS SLOVAN\AppData\Local\Microsoft\Windows\Temporary Internet Files\Content.IE5\RG38T0MW\MC9002501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85274"/>
            <a:ext cx="1869541" cy="2177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2" name="TextovéPole 2051"/>
          <p:cNvSpPr txBox="1"/>
          <p:nvPr/>
        </p:nvSpPr>
        <p:spPr>
          <a:xfrm>
            <a:off x="1259632" y="3436373"/>
            <a:ext cx="72234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Arial Black" pitchFamily="34" charset="0"/>
              </a:rPr>
              <a:t>HCl</a:t>
            </a:r>
            <a:r>
              <a:rPr lang="cs-CZ" sz="3600" dirty="0" smtClean="0">
                <a:latin typeface="Arial Black" pitchFamily="34" charset="0"/>
              </a:rPr>
              <a:t> </a:t>
            </a:r>
            <a:r>
              <a:rPr lang="cs-CZ" sz="3200" dirty="0" smtClean="0">
                <a:latin typeface="Arial Black" pitchFamily="34" charset="0"/>
              </a:rPr>
              <a:t>+ H</a:t>
            </a:r>
            <a:r>
              <a:rPr lang="cs-CZ" sz="3200" baseline="-25000" dirty="0" smtClean="0">
                <a:latin typeface="Arial Black" pitchFamily="34" charset="0"/>
              </a:rPr>
              <a:t>2</a:t>
            </a:r>
            <a:r>
              <a:rPr lang="cs-CZ" sz="3200" dirty="0" smtClean="0">
                <a:latin typeface="Arial Black" pitchFamily="34" charset="0"/>
              </a:rPr>
              <a:t>O </a:t>
            </a:r>
            <a:r>
              <a:rPr lang="cs-CZ" sz="3200" dirty="0" smtClean="0">
                <a:latin typeface="Franklin Gothic Book"/>
              </a:rPr>
              <a:t>→</a:t>
            </a:r>
            <a:r>
              <a:rPr lang="cs-CZ" sz="3200" dirty="0" smtClean="0">
                <a:latin typeface="Arial Black" pitchFamily="34" charset="0"/>
              </a:rPr>
              <a:t>  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3200" baseline="30000" dirty="0" smtClean="0">
                <a:solidFill>
                  <a:srgbClr val="FF0000"/>
                </a:solidFill>
                <a:latin typeface="Arial Black" pitchFamily="34" charset="0"/>
              </a:rPr>
              <a:t>+</a:t>
            </a:r>
            <a:r>
              <a:rPr lang="cs-CZ" sz="3200" dirty="0" smtClean="0">
                <a:latin typeface="Arial Black" pitchFamily="34" charset="0"/>
              </a:rPr>
              <a:t> + Cl</a:t>
            </a:r>
            <a:r>
              <a:rPr lang="cs-CZ" sz="3200" baseline="30000" dirty="0" smtClean="0">
                <a:latin typeface="Arial Black" pitchFamily="34" charset="0"/>
              </a:rPr>
              <a:t>-</a:t>
            </a:r>
            <a:r>
              <a:rPr lang="cs-CZ" sz="3200" dirty="0" smtClean="0">
                <a:latin typeface="Arial Black" pitchFamily="34" charset="0"/>
              </a:rPr>
              <a:t> + 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3200" baseline="30000" dirty="0" smtClean="0">
                <a:solidFill>
                  <a:srgbClr val="FF0000"/>
                </a:solidFill>
                <a:latin typeface="Arial Black" pitchFamily="34" charset="0"/>
              </a:rPr>
              <a:t>+</a:t>
            </a:r>
            <a:r>
              <a:rPr lang="cs-CZ" sz="3200" dirty="0" smtClean="0">
                <a:latin typeface="Arial Black" pitchFamily="34" charset="0"/>
              </a:rPr>
              <a:t> + 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OH</a:t>
            </a:r>
            <a:r>
              <a:rPr lang="cs-CZ" sz="3200" baseline="300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-</a:t>
            </a:r>
            <a:endParaRPr lang="cs-CZ" sz="3200" baseline="30000" dirty="0">
              <a:solidFill>
                <a:schemeClr val="accent5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053" name="TextovéPole 2052"/>
          <p:cNvSpPr txBox="1"/>
          <p:nvPr/>
        </p:nvSpPr>
        <p:spPr>
          <a:xfrm>
            <a:off x="2267744" y="4365104"/>
            <a:ext cx="30043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obsahuje více H</a:t>
            </a:r>
            <a:r>
              <a:rPr lang="cs-CZ" sz="2400" baseline="30000" dirty="0" smtClean="0">
                <a:latin typeface="Arial Black" pitchFamily="34" charset="0"/>
              </a:rPr>
              <a:t>+</a:t>
            </a:r>
            <a:endParaRPr lang="cs-CZ" sz="2400" baseline="30000" dirty="0">
              <a:latin typeface="Arial Black" pitchFamily="34" charset="0"/>
            </a:endParaRPr>
          </a:p>
        </p:txBody>
      </p:sp>
      <p:grpSp>
        <p:nvGrpSpPr>
          <p:cNvPr id="2059" name="Skupina 2058"/>
          <p:cNvGrpSpPr/>
          <p:nvPr/>
        </p:nvGrpSpPr>
        <p:grpSpPr>
          <a:xfrm>
            <a:off x="2627784" y="5031356"/>
            <a:ext cx="3672408" cy="1283909"/>
            <a:chOff x="2627784" y="5031356"/>
            <a:chExt cx="3672408" cy="1283909"/>
          </a:xfrm>
        </p:grpSpPr>
        <p:sp>
          <p:nvSpPr>
            <p:cNvPr id="41" name="Rovnoramenný trojúhelník 40"/>
            <p:cNvSpPr/>
            <p:nvPr/>
          </p:nvSpPr>
          <p:spPr>
            <a:xfrm>
              <a:off x="4117206" y="5858065"/>
              <a:ext cx="530352" cy="457200"/>
            </a:xfrm>
            <a:prstGeom prst="triangl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2" name="Přímá spojnice 41"/>
            <p:cNvCxnSpPr/>
            <p:nvPr/>
          </p:nvCxnSpPr>
          <p:spPr>
            <a:xfrm flipV="1">
              <a:off x="2627784" y="5618104"/>
              <a:ext cx="3672408" cy="450253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43" name="Vývojový diagram: spojnice 42"/>
            <p:cNvSpPr/>
            <p:nvPr/>
          </p:nvSpPr>
          <p:spPr>
            <a:xfrm>
              <a:off x="3508935" y="5283572"/>
              <a:ext cx="685401" cy="640259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rgbClr val="FF0000"/>
                  </a:solidFill>
                  <a:latin typeface="Arial Black" pitchFamily="34" charset="0"/>
                </a:rPr>
                <a:t>H</a:t>
              </a:r>
              <a:r>
                <a:rPr lang="cs-CZ" baseline="30000" dirty="0" smtClean="0">
                  <a:solidFill>
                    <a:srgbClr val="FF0000"/>
                  </a:solidFill>
                  <a:latin typeface="Arial Black" pitchFamily="34" charset="0"/>
                </a:rPr>
                <a:t>+</a:t>
              </a:r>
              <a:endParaRPr lang="cs-CZ" dirty="0">
                <a:solidFill>
                  <a:srgbClr val="FF0000"/>
                </a:solidFill>
                <a:latin typeface="Arial Black" pitchFamily="34" charset="0"/>
              </a:endParaRPr>
            </a:p>
          </p:txBody>
        </p:sp>
        <p:grpSp>
          <p:nvGrpSpPr>
            <p:cNvPr id="2058" name="Skupina 2057"/>
            <p:cNvGrpSpPr/>
            <p:nvPr/>
          </p:nvGrpSpPr>
          <p:grpSpPr>
            <a:xfrm>
              <a:off x="5165622" y="5031356"/>
              <a:ext cx="695404" cy="640259"/>
              <a:chOff x="4837870" y="5217805"/>
              <a:chExt cx="695404" cy="640259"/>
            </a:xfrm>
          </p:grpSpPr>
          <p:sp>
            <p:nvSpPr>
              <p:cNvPr id="44" name="Vývojový diagram: spojnice 43"/>
              <p:cNvSpPr/>
              <p:nvPr/>
            </p:nvSpPr>
            <p:spPr>
              <a:xfrm>
                <a:off x="4837870" y="5217805"/>
                <a:ext cx="675454" cy="640259"/>
              </a:xfrm>
              <a:prstGeom prst="flowChartConnector">
                <a:avLst/>
              </a:prstGeom>
              <a:solidFill>
                <a:schemeClr val="bg1"/>
              </a:solidFill>
              <a:ln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endParaRPr lang="cs-CZ" dirty="0">
                  <a:solidFill>
                    <a:srgbClr val="00B050"/>
                  </a:solidFill>
                  <a:latin typeface="Arial Black" pitchFamily="34" charset="0"/>
                </a:endParaRPr>
              </a:p>
            </p:txBody>
          </p:sp>
          <p:sp>
            <p:nvSpPr>
              <p:cNvPr id="45" name="TextovéPole 44"/>
              <p:cNvSpPr txBox="1"/>
              <p:nvPr/>
            </p:nvSpPr>
            <p:spPr>
              <a:xfrm>
                <a:off x="4912591" y="5302283"/>
                <a:ext cx="620683" cy="369332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schemeClr val="accent5">
                        <a:lumMod val="75000"/>
                      </a:schemeClr>
                    </a:solidFill>
                    <a:latin typeface="Arial Black" pitchFamily="34" charset="0"/>
                  </a:rPr>
                  <a:t>OH</a:t>
                </a:r>
                <a:r>
                  <a:rPr lang="cs-CZ" baseline="30000" dirty="0" smtClean="0">
                    <a:solidFill>
                      <a:schemeClr val="accent5">
                        <a:lumMod val="75000"/>
                      </a:schemeClr>
                    </a:solidFill>
                    <a:latin typeface="Arial Black" pitchFamily="34" charset="0"/>
                  </a:rPr>
                  <a:t>-</a:t>
                </a:r>
                <a:endParaRPr lang="cs-CZ" dirty="0">
                  <a:solidFill>
                    <a:schemeClr val="accent5">
                      <a:lumMod val="75000"/>
                    </a:schemeClr>
                  </a:solidFill>
                  <a:latin typeface="Arial Black" pitchFamily="34" charset="0"/>
                </a:endParaRPr>
              </a:p>
            </p:txBody>
          </p:sp>
        </p:grpSp>
        <p:sp>
          <p:nvSpPr>
            <p:cNvPr id="51" name="Vývojový diagram: spojnice 50"/>
            <p:cNvSpPr/>
            <p:nvPr/>
          </p:nvSpPr>
          <p:spPr>
            <a:xfrm>
              <a:off x="2766675" y="5351485"/>
              <a:ext cx="685401" cy="640259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rgbClr val="FF0000"/>
                  </a:solidFill>
                  <a:latin typeface="Arial Black" pitchFamily="34" charset="0"/>
                </a:rPr>
                <a:t>H</a:t>
              </a:r>
              <a:r>
                <a:rPr lang="cs-CZ" baseline="30000" dirty="0" smtClean="0">
                  <a:solidFill>
                    <a:srgbClr val="FF0000"/>
                  </a:solidFill>
                  <a:latin typeface="Arial Black" pitchFamily="34" charset="0"/>
                </a:rPr>
                <a:t>+</a:t>
              </a:r>
              <a:endParaRPr lang="cs-CZ" dirty="0">
                <a:solidFill>
                  <a:srgbClr val="FF0000"/>
                </a:solidFill>
                <a:latin typeface="Arial Black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1936689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052" grpId="0"/>
      <p:bldP spid="205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41195"/>
            <a:ext cx="6303520" cy="584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  <a:latin typeface="Arial Black" pitchFamily="34" charset="0"/>
              </a:rPr>
              <a:t>zásaditý (alkalický) roztok</a:t>
            </a:r>
            <a:endParaRPr lang="cs-CZ" sz="3200" dirty="0">
              <a:solidFill>
                <a:schemeClr val="accent3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91680" y="2046039"/>
            <a:ext cx="30930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roztok hydroxidu</a:t>
            </a:r>
            <a:endParaRPr lang="cs-CZ" sz="2400" dirty="0">
              <a:latin typeface="Arial Black" pitchFamily="34" charset="0"/>
            </a:endParaRPr>
          </a:p>
        </p:txBody>
      </p:sp>
      <p:grpSp>
        <p:nvGrpSpPr>
          <p:cNvPr id="3098" name="Skupina 3097"/>
          <p:cNvGrpSpPr/>
          <p:nvPr/>
        </p:nvGrpSpPr>
        <p:grpSpPr>
          <a:xfrm>
            <a:off x="15986" y="1219140"/>
            <a:ext cx="2470218" cy="2154196"/>
            <a:chOff x="15986" y="1219140"/>
            <a:chExt cx="2470218" cy="2154196"/>
          </a:xfrm>
        </p:grpSpPr>
        <p:grpSp>
          <p:nvGrpSpPr>
            <p:cNvPr id="3089" name="Skupina 3088"/>
            <p:cNvGrpSpPr/>
            <p:nvPr/>
          </p:nvGrpSpPr>
          <p:grpSpPr>
            <a:xfrm>
              <a:off x="15986" y="2046038"/>
              <a:ext cx="1438107" cy="1327298"/>
              <a:chOff x="15986" y="2046038"/>
              <a:chExt cx="1438107" cy="1327298"/>
            </a:xfrm>
          </p:grpSpPr>
          <p:grpSp>
            <p:nvGrpSpPr>
              <p:cNvPr id="4" name="Group 5"/>
              <p:cNvGrpSpPr>
                <a:grpSpLocks noChangeAspect="1"/>
              </p:cNvGrpSpPr>
              <p:nvPr/>
            </p:nvGrpSpPr>
            <p:grpSpPr bwMode="auto">
              <a:xfrm>
                <a:off x="15986" y="2046038"/>
                <a:ext cx="1438107" cy="1327298"/>
                <a:chOff x="2844" y="1969"/>
                <a:chExt cx="597" cy="551"/>
              </a:xfrm>
            </p:grpSpPr>
            <p:sp>
              <p:nvSpPr>
                <p:cNvPr id="6" name="Freeform 6"/>
                <p:cNvSpPr>
                  <a:spLocks/>
                </p:cNvSpPr>
                <p:nvPr/>
              </p:nvSpPr>
              <p:spPr bwMode="auto">
                <a:xfrm>
                  <a:off x="2844" y="1969"/>
                  <a:ext cx="597" cy="551"/>
                </a:xfrm>
                <a:custGeom>
                  <a:avLst/>
                  <a:gdLst>
                    <a:gd name="T0" fmla="*/ 1195 w 1195"/>
                    <a:gd name="T1" fmla="*/ 0 h 1102"/>
                    <a:gd name="T2" fmla="*/ 0 w 1195"/>
                    <a:gd name="T3" fmla="*/ 0 h 1102"/>
                    <a:gd name="T4" fmla="*/ 96 w 1195"/>
                    <a:gd name="T5" fmla="*/ 207 h 1102"/>
                    <a:gd name="T6" fmla="*/ 96 w 1195"/>
                    <a:gd name="T7" fmla="*/ 1017 h 1102"/>
                    <a:gd name="T8" fmla="*/ 97 w 1195"/>
                    <a:gd name="T9" fmla="*/ 1033 h 1102"/>
                    <a:gd name="T10" fmla="*/ 102 w 1195"/>
                    <a:gd name="T11" fmla="*/ 1049 h 1102"/>
                    <a:gd name="T12" fmla="*/ 110 w 1195"/>
                    <a:gd name="T13" fmla="*/ 1064 h 1102"/>
                    <a:gd name="T14" fmla="*/ 120 w 1195"/>
                    <a:gd name="T15" fmla="*/ 1076 h 1102"/>
                    <a:gd name="T16" fmla="*/ 126 w 1195"/>
                    <a:gd name="T17" fmla="*/ 1082 h 1102"/>
                    <a:gd name="T18" fmla="*/ 133 w 1195"/>
                    <a:gd name="T19" fmla="*/ 1087 h 1102"/>
                    <a:gd name="T20" fmla="*/ 141 w 1195"/>
                    <a:gd name="T21" fmla="*/ 1091 h 1102"/>
                    <a:gd name="T22" fmla="*/ 148 w 1195"/>
                    <a:gd name="T23" fmla="*/ 1095 h 1102"/>
                    <a:gd name="T24" fmla="*/ 156 w 1195"/>
                    <a:gd name="T25" fmla="*/ 1098 h 1102"/>
                    <a:gd name="T26" fmla="*/ 164 w 1195"/>
                    <a:gd name="T27" fmla="*/ 1101 h 1102"/>
                    <a:gd name="T28" fmla="*/ 173 w 1195"/>
                    <a:gd name="T29" fmla="*/ 1102 h 1102"/>
                    <a:gd name="T30" fmla="*/ 181 w 1195"/>
                    <a:gd name="T31" fmla="*/ 1102 h 1102"/>
                    <a:gd name="T32" fmla="*/ 1016 w 1195"/>
                    <a:gd name="T33" fmla="*/ 1102 h 1102"/>
                    <a:gd name="T34" fmla="*/ 1025 w 1195"/>
                    <a:gd name="T35" fmla="*/ 1102 h 1102"/>
                    <a:gd name="T36" fmla="*/ 1034 w 1195"/>
                    <a:gd name="T37" fmla="*/ 1101 h 1102"/>
                    <a:gd name="T38" fmla="*/ 1042 w 1195"/>
                    <a:gd name="T39" fmla="*/ 1098 h 1102"/>
                    <a:gd name="T40" fmla="*/ 1050 w 1195"/>
                    <a:gd name="T41" fmla="*/ 1095 h 1102"/>
                    <a:gd name="T42" fmla="*/ 1057 w 1195"/>
                    <a:gd name="T43" fmla="*/ 1091 h 1102"/>
                    <a:gd name="T44" fmla="*/ 1065 w 1195"/>
                    <a:gd name="T45" fmla="*/ 1087 h 1102"/>
                    <a:gd name="T46" fmla="*/ 1072 w 1195"/>
                    <a:gd name="T47" fmla="*/ 1082 h 1102"/>
                    <a:gd name="T48" fmla="*/ 1078 w 1195"/>
                    <a:gd name="T49" fmla="*/ 1076 h 1102"/>
                    <a:gd name="T50" fmla="*/ 1088 w 1195"/>
                    <a:gd name="T51" fmla="*/ 1064 h 1102"/>
                    <a:gd name="T52" fmla="*/ 1096 w 1195"/>
                    <a:gd name="T53" fmla="*/ 1049 h 1102"/>
                    <a:gd name="T54" fmla="*/ 1102 w 1195"/>
                    <a:gd name="T55" fmla="*/ 1033 h 1102"/>
                    <a:gd name="T56" fmla="*/ 1103 w 1195"/>
                    <a:gd name="T57" fmla="*/ 1017 h 1102"/>
                    <a:gd name="T58" fmla="*/ 1103 w 1195"/>
                    <a:gd name="T59" fmla="*/ 200 h 1102"/>
                    <a:gd name="T60" fmla="*/ 1195 w 1195"/>
                    <a:gd name="T61" fmla="*/ 0 h 110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</a:cxnLst>
                  <a:rect l="0" t="0" r="r" b="b"/>
                  <a:pathLst>
                    <a:path w="1195" h="1102">
                      <a:moveTo>
                        <a:pt x="1195" y="0"/>
                      </a:moveTo>
                      <a:lnTo>
                        <a:pt x="0" y="0"/>
                      </a:lnTo>
                      <a:lnTo>
                        <a:pt x="96" y="207"/>
                      </a:lnTo>
                      <a:lnTo>
                        <a:pt x="96" y="1017"/>
                      </a:lnTo>
                      <a:lnTo>
                        <a:pt x="97" y="1033"/>
                      </a:lnTo>
                      <a:lnTo>
                        <a:pt x="102" y="1049"/>
                      </a:lnTo>
                      <a:lnTo>
                        <a:pt x="110" y="1064"/>
                      </a:lnTo>
                      <a:lnTo>
                        <a:pt x="120" y="1076"/>
                      </a:lnTo>
                      <a:lnTo>
                        <a:pt x="126" y="1082"/>
                      </a:lnTo>
                      <a:lnTo>
                        <a:pt x="133" y="1087"/>
                      </a:lnTo>
                      <a:lnTo>
                        <a:pt x="141" y="1091"/>
                      </a:lnTo>
                      <a:lnTo>
                        <a:pt x="148" y="1095"/>
                      </a:lnTo>
                      <a:lnTo>
                        <a:pt x="156" y="1098"/>
                      </a:lnTo>
                      <a:lnTo>
                        <a:pt x="164" y="1101"/>
                      </a:lnTo>
                      <a:lnTo>
                        <a:pt x="173" y="1102"/>
                      </a:lnTo>
                      <a:lnTo>
                        <a:pt x="181" y="1102"/>
                      </a:lnTo>
                      <a:lnTo>
                        <a:pt x="1016" y="1102"/>
                      </a:lnTo>
                      <a:lnTo>
                        <a:pt x="1025" y="1102"/>
                      </a:lnTo>
                      <a:lnTo>
                        <a:pt x="1034" y="1101"/>
                      </a:lnTo>
                      <a:lnTo>
                        <a:pt x="1042" y="1098"/>
                      </a:lnTo>
                      <a:lnTo>
                        <a:pt x="1050" y="1095"/>
                      </a:lnTo>
                      <a:lnTo>
                        <a:pt x="1057" y="1091"/>
                      </a:lnTo>
                      <a:lnTo>
                        <a:pt x="1065" y="1087"/>
                      </a:lnTo>
                      <a:lnTo>
                        <a:pt x="1072" y="1082"/>
                      </a:lnTo>
                      <a:lnTo>
                        <a:pt x="1078" y="1076"/>
                      </a:lnTo>
                      <a:lnTo>
                        <a:pt x="1088" y="1064"/>
                      </a:lnTo>
                      <a:lnTo>
                        <a:pt x="1096" y="1049"/>
                      </a:lnTo>
                      <a:lnTo>
                        <a:pt x="1102" y="1033"/>
                      </a:lnTo>
                      <a:lnTo>
                        <a:pt x="1103" y="1017"/>
                      </a:lnTo>
                      <a:lnTo>
                        <a:pt x="1103" y="200"/>
                      </a:lnTo>
                      <a:lnTo>
                        <a:pt x="1195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7" name="Freeform 7"/>
                <p:cNvSpPr>
                  <a:spLocks/>
                </p:cNvSpPr>
                <p:nvPr/>
              </p:nvSpPr>
              <p:spPr bwMode="auto">
                <a:xfrm>
                  <a:off x="2894" y="2001"/>
                  <a:ext cx="497" cy="487"/>
                </a:xfrm>
                <a:custGeom>
                  <a:avLst/>
                  <a:gdLst>
                    <a:gd name="T0" fmla="*/ 937 w 994"/>
                    <a:gd name="T1" fmla="*/ 123 h 974"/>
                    <a:gd name="T2" fmla="*/ 937 w 994"/>
                    <a:gd name="T3" fmla="*/ 954 h 974"/>
                    <a:gd name="T4" fmla="*/ 936 w 994"/>
                    <a:gd name="T5" fmla="*/ 962 h 974"/>
                    <a:gd name="T6" fmla="*/ 932 w 994"/>
                    <a:gd name="T7" fmla="*/ 968 h 974"/>
                    <a:gd name="T8" fmla="*/ 925 w 994"/>
                    <a:gd name="T9" fmla="*/ 973 h 974"/>
                    <a:gd name="T10" fmla="*/ 915 w 994"/>
                    <a:gd name="T11" fmla="*/ 974 h 974"/>
                    <a:gd name="T12" fmla="*/ 80 w 994"/>
                    <a:gd name="T13" fmla="*/ 974 h 974"/>
                    <a:gd name="T14" fmla="*/ 72 w 994"/>
                    <a:gd name="T15" fmla="*/ 973 h 974"/>
                    <a:gd name="T16" fmla="*/ 65 w 994"/>
                    <a:gd name="T17" fmla="*/ 968 h 974"/>
                    <a:gd name="T18" fmla="*/ 61 w 994"/>
                    <a:gd name="T19" fmla="*/ 962 h 974"/>
                    <a:gd name="T20" fmla="*/ 58 w 994"/>
                    <a:gd name="T21" fmla="*/ 954 h 974"/>
                    <a:gd name="T22" fmla="*/ 58 w 994"/>
                    <a:gd name="T23" fmla="*/ 130 h 974"/>
                    <a:gd name="T24" fmla="*/ 0 w 994"/>
                    <a:gd name="T25" fmla="*/ 0 h 974"/>
                    <a:gd name="T26" fmla="*/ 994 w 994"/>
                    <a:gd name="T27" fmla="*/ 0 h 974"/>
                    <a:gd name="T28" fmla="*/ 937 w 994"/>
                    <a:gd name="T29" fmla="*/ 123 h 9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</a:cxnLst>
                  <a:rect l="0" t="0" r="r" b="b"/>
                  <a:pathLst>
                    <a:path w="994" h="974">
                      <a:moveTo>
                        <a:pt x="937" y="123"/>
                      </a:moveTo>
                      <a:lnTo>
                        <a:pt x="937" y="954"/>
                      </a:lnTo>
                      <a:lnTo>
                        <a:pt x="936" y="962"/>
                      </a:lnTo>
                      <a:lnTo>
                        <a:pt x="932" y="968"/>
                      </a:lnTo>
                      <a:lnTo>
                        <a:pt x="925" y="973"/>
                      </a:lnTo>
                      <a:lnTo>
                        <a:pt x="915" y="974"/>
                      </a:lnTo>
                      <a:lnTo>
                        <a:pt x="80" y="974"/>
                      </a:lnTo>
                      <a:lnTo>
                        <a:pt x="72" y="973"/>
                      </a:lnTo>
                      <a:lnTo>
                        <a:pt x="65" y="968"/>
                      </a:lnTo>
                      <a:lnTo>
                        <a:pt x="61" y="962"/>
                      </a:lnTo>
                      <a:lnTo>
                        <a:pt x="58" y="954"/>
                      </a:lnTo>
                      <a:lnTo>
                        <a:pt x="58" y="130"/>
                      </a:lnTo>
                      <a:lnTo>
                        <a:pt x="0" y="0"/>
                      </a:lnTo>
                      <a:lnTo>
                        <a:pt x="994" y="0"/>
                      </a:lnTo>
                      <a:lnTo>
                        <a:pt x="937" y="123"/>
                      </a:lnTo>
                      <a:close/>
                    </a:path>
                  </a:pathLst>
                </a:custGeom>
                <a:solidFill>
                  <a:srgbClr val="FCFFC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" name="Rectangle 9"/>
                <p:cNvSpPr>
                  <a:spLocks noChangeArrowheads="1"/>
                </p:cNvSpPr>
                <p:nvPr/>
              </p:nvSpPr>
              <p:spPr bwMode="auto">
                <a:xfrm>
                  <a:off x="3015" y="2074"/>
                  <a:ext cx="89" cy="29"/>
                </a:xfrm>
                <a:prstGeom prst="rect">
                  <a:avLst/>
                </a:pr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" name="Rectangle 10"/>
                <p:cNvSpPr>
                  <a:spLocks noChangeArrowheads="1"/>
                </p:cNvSpPr>
                <p:nvPr/>
              </p:nvSpPr>
              <p:spPr bwMode="auto">
                <a:xfrm>
                  <a:off x="3015" y="2176"/>
                  <a:ext cx="89" cy="29"/>
                </a:xfrm>
                <a:prstGeom prst="rect">
                  <a:avLst/>
                </a:pr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1" name="Rectangle 11"/>
                <p:cNvSpPr>
                  <a:spLocks noChangeArrowheads="1"/>
                </p:cNvSpPr>
                <p:nvPr/>
              </p:nvSpPr>
              <p:spPr bwMode="auto">
                <a:xfrm>
                  <a:off x="3015" y="2276"/>
                  <a:ext cx="72" cy="32"/>
                </a:xfrm>
                <a:prstGeom prst="rect">
                  <a:avLst/>
                </a:prstGeom>
                <a:solidFill>
                  <a:srgbClr val="FCFFC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" name="Rectangle 12"/>
                <p:cNvSpPr>
                  <a:spLocks noChangeArrowheads="1"/>
                </p:cNvSpPr>
                <p:nvPr/>
              </p:nvSpPr>
              <p:spPr bwMode="auto">
                <a:xfrm>
                  <a:off x="3015" y="2378"/>
                  <a:ext cx="72" cy="31"/>
                </a:xfrm>
                <a:prstGeom prst="rect">
                  <a:avLst/>
                </a:prstGeom>
                <a:solidFill>
                  <a:srgbClr val="FCFFC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  <p:sp>
            <p:nvSpPr>
              <p:cNvPr id="25" name="Rectangle 9"/>
              <p:cNvSpPr>
                <a:spLocks noChangeArrowheads="1"/>
              </p:cNvSpPr>
              <p:nvPr/>
            </p:nvSpPr>
            <p:spPr bwMode="auto">
              <a:xfrm flipH="1" flipV="1">
                <a:off x="428762" y="2824109"/>
                <a:ext cx="234620" cy="45719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193975" y="3135027"/>
                <a:ext cx="1082128" cy="158564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0" name="Group 27"/>
            <p:cNvGrpSpPr>
              <a:grpSpLocks noChangeAspect="1"/>
            </p:cNvGrpSpPr>
            <p:nvPr/>
          </p:nvGrpSpPr>
          <p:grpSpPr bwMode="auto">
            <a:xfrm rot="8866957">
              <a:off x="685731" y="1219140"/>
              <a:ext cx="1800473" cy="396823"/>
              <a:chOff x="322" y="2293"/>
              <a:chExt cx="1402" cy="309"/>
            </a:xfrm>
          </p:grpSpPr>
          <p:sp>
            <p:nvSpPr>
              <p:cNvPr id="3072" name="Freeform 28"/>
              <p:cNvSpPr>
                <a:spLocks/>
              </p:cNvSpPr>
              <p:nvPr/>
            </p:nvSpPr>
            <p:spPr bwMode="auto">
              <a:xfrm>
                <a:off x="322" y="2304"/>
                <a:ext cx="1374" cy="276"/>
              </a:xfrm>
              <a:custGeom>
                <a:avLst/>
                <a:gdLst>
                  <a:gd name="T0" fmla="*/ 1644 w 2749"/>
                  <a:gd name="T1" fmla="*/ 186 h 553"/>
                  <a:gd name="T2" fmla="*/ 1568 w 2749"/>
                  <a:gd name="T3" fmla="*/ 194 h 553"/>
                  <a:gd name="T4" fmla="*/ 1483 w 2749"/>
                  <a:gd name="T5" fmla="*/ 198 h 553"/>
                  <a:gd name="T6" fmla="*/ 1388 w 2749"/>
                  <a:gd name="T7" fmla="*/ 202 h 553"/>
                  <a:gd name="T8" fmla="*/ 1291 w 2749"/>
                  <a:gd name="T9" fmla="*/ 202 h 553"/>
                  <a:gd name="T10" fmla="*/ 1194 w 2749"/>
                  <a:gd name="T11" fmla="*/ 192 h 553"/>
                  <a:gd name="T12" fmla="*/ 1097 w 2749"/>
                  <a:gd name="T13" fmla="*/ 179 h 553"/>
                  <a:gd name="T14" fmla="*/ 1006 w 2749"/>
                  <a:gd name="T15" fmla="*/ 164 h 553"/>
                  <a:gd name="T16" fmla="*/ 916 w 2749"/>
                  <a:gd name="T17" fmla="*/ 145 h 553"/>
                  <a:gd name="T18" fmla="*/ 827 w 2749"/>
                  <a:gd name="T19" fmla="*/ 124 h 553"/>
                  <a:gd name="T20" fmla="*/ 741 w 2749"/>
                  <a:gd name="T21" fmla="*/ 101 h 553"/>
                  <a:gd name="T22" fmla="*/ 656 w 2749"/>
                  <a:gd name="T23" fmla="*/ 82 h 553"/>
                  <a:gd name="T24" fmla="*/ 576 w 2749"/>
                  <a:gd name="T25" fmla="*/ 61 h 553"/>
                  <a:gd name="T26" fmla="*/ 496 w 2749"/>
                  <a:gd name="T27" fmla="*/ 42 h 553"/>
                  <a:gd name="T28" fmla="*/ 426 w 2749"/>
                  <a:gd name="T29" fmla="*/ 27 h 553"/>
                  <a:gd name="T30" fmla="*/ 350 w 2749"/>
                  <a:gd name="T31" fmla="*/ 13 h 553"/>
                  <a:gd name="T32" fmla="*/ 241 w 2749"/>
                  <a:gd name="T33" fmla="*/ 2 h 553"/>
                  <a:gd name="T34" fmla="*/ 164 w 2749"/>
                  <a:gd name="T35" fmla="*/ 4 h 553"/>
                  <a:gd name="T36" fmla="*/ 68 w 2749"/>
                  <a:gd name="T37" fmla="*/ 63 h 553"/>
                  <a:gd name="T38" fmla="*/ 0 w 2749"/>
                  <a:gd name="T39" fmla="*/ 169 h 553"/>
                  <a:gd name="T40" fmla="*/ 68 w 2749"/>
                  <a:gd name="T41" fmla="*/ 255 h 553"/>
                  <a:gd name="T42" fmla="*/ 156 w 2749"/>
                  <a:gd name="T43" fmla="*/ 287 h 553"/>
                  <a:gd name="T44" fmla="*/ 245 w 2749"/>
                  <a:gd name="T45" fmla="*/ 310 h 553"/>
                  <a:gd name="T46" fmla="*/ 348 w 2749"/>
                  <a:gd name="T47" fmla="*/ 331 h 553"/>
                  <a:gd name="T48" fmla="*/ 460 w 2749"/>
                  <a:gd name="T49" fmla="*/ 346 h 553"/>
                  <a:gd name="T50" fmla="*/ 578 w 2749"/>
                  <a:gd name="T51" fmla="*/ 359 h 553"/>
                  <a:gd name="T52" fmla="*/ 702 w 2749"/>
                  <a:gd name="T53" fmla="*/ 369 h 553"/>
                  <a:gd name="T54" fmla="*/ 819 w 2749"/>
                  <a:gd name="T55" fmla="*/ 371 h 553"/>
                  <a:gd name="T56" fmla="*/ 935 w 2749"/>
                  <a:gd name="T57" fmla="*/ 367 h 553"/>
                  <a:gd name="T58" fmla="*/ 1051 w 2749"/>
                  <a:gd name="T59" fmla="*/ 365 h 553"/>
                  <a:gd name="T60" fmla="*/ 1160 w 2749"/>
                  <a:gd name="T61" fmla="*/ 357 h 553"/>
                  <a:gd name="T62" fmla="*/ 1264 w 2749"/>
                  <a:gd name="T63" fmla="*/ 352 h 553"/>
                  <a:gd name="T64" fmla="*/ 1365 w 2749"/>
                  <a:gd name="T65" fmla="*/ 348 h 553"/>
                  <a:gd name="T66" fmla="*/ 1458 w 2749"/>
                  <a:gd name="T67" fmla="*/ 346 h 553"/>
                  <a:gd name="T68" fmla="*/ 1544 w 2749"/>
                  <a:gd name="T69" fmla="*/ 346 h 553"/>
                  <a:gd name="T70" fmla="*/ 1627 w 2749"/>
                  <a:gd name="T71" fmla="*/ 348 h 553"/>
                  <a:gd name="T72" fmla="*/ 1705 w 2749"/>
                  <a:gd name="T73" fmla="*/ 355 h 553"/>
                  <a:gd name="T74" fmla="*/ 1783 w 2749"/>
                  <a:gd name="T75" fmla="*/ 367 h 553"/>
                  <a:gd name="T76" fmla="*/ 1859 w 2749"/>
                  <a:gd name="T77" fmla="*/ 382 h 553"/>
                  <a:gd name="T78" fmla="*/ 1935 w 2749"/>
                  <a:gd name="T79" fmla="*/ 405 h 553"/>
                  <a:gd name="T80" fmla="*/ 2009 w 2749"/>
                  <a:gd name="T81" fmla="*/ 431 h 553"/>
                  <a:gd name="T82" fmla="*/ 2084 w 2749"/>
                  <a:gd name="T83" fmla="*/ 460 h 553"/>
                  <a:gd name="T84" fmla="*/ 2160 w 2749"/>
                  <a:gd name="T85" fmla="*/ 488 h 553"/>
                  <a:gd name="T86" fmla="*/ 2230 w 2749"/>
                  <a:gd name="T87" fmla="*/ 513 h 553"/>
                  <a:gd name="T88" fmla="*/ 2298 w 2749"/>
                  <a:gd name="T89" fmla="*/ 534 h 553"/>
                  <a:gd name="T90" fmla="*/ 2367 w 2749"/>
                  <a:gd name="T91" fmla="*/ 549 h 553"/>
                  <a:gd name="T92" fmla="*/ 2481 w 2749"/>
                  <a:gd name="T93" fmla="*/ 547 h 553"/>
                  <a:gd name="T94" fmla="*/ 2580 w 2749"/>
                  <a:gd name="T95" fmla="*/ 513 h 553"/>
                  <a:gd name="T96" fmla="*/ 2658 w 2749"/>
                  <a:gd name="T97" fmla="*/ 460 h 553"/>
                  <a:gd name="T98" fmla="*/ 2741 w 2749"/>
                  <a:gd name="T99" fmla="*/ 355 h 553"/>
                  <a:gd name="T100" fmla="*/ 2709 w 2749"/>
                  <a:gd name="T101" fmla="*/ 238 h 553"/>
                  <a:gd name="T102" fmla="*/ 2620 w 2749"/>
                  <a:gd name="T103" fmla="*/ 184 h 553"/>
                  <a:gd name="T104" fmla="*/ 2500 w 2749"/>
                  <a:gd name="T105" fmla="*/ 146 h 553"/>
                  <a:gd name="T106" fmla="*/ 2397 w 2749"/>
                  <a:gd name="T107" fmla="*/ 133 h 553"/>
                  <a:gd name="T108" fmla="*/ 2274 w 2749"/>
                  <a:gd name="T109" fmla="*/ 143 h 553"/>
                  <a:gd name="T110" fmla="*/ 2160 w 2749"/>
                  <a:gd name="T111" fmla="*/ 171 h 553"/>
                  <a:gd name="T112" fmla="*/ 2047 w 2749"/>
                  <a:gd name="T113" fmla="*/ 198 h 553"/>
                  <a:gd name="T114" fmla="*/ 1928 w 2749"/>
                  <a:gd name="T115" fmla="*/ 211 h 553"/>
                  <a:gd name="T116" fmla="*/ 1812 w 2749"/>
                  <a:gd name="T117" fmla="*/ 202 h 553"/>
                  <a:gd name="T118" fmla="*/ 1728 w 2749"/>
                  <a:gd name="T119" fmla="*/ 183 h 5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749" h="553">
                    <a:moveTo>
                      <a:pt x="1715" y="181"/>
                    </a:moveTo>
                    <a:lnTo>
                      <a:pt x="1711" y="181"/>
                    </a:lnTo>
                    <a:lnTo>
                      <a:pt x="1703" y="181"/>
                    </a:lnTo>
                    <a:lnTo>
                      <a:pt x="1698" y="181"/>
                    </a:lnTo>
                    <a:lnTo>
                      <a:pt x="1692" y="181"/>
                    </a:lnTo>
                    <a:lnTo>
                      <a:pt x="1682" y="183"/>
                    </a:lnTo>
                    <a:lnTo>
                      <a:pt x="1677" y="184"/>
                    </a:lnTo>
                    <a:lnTo>
                      <a:pt x="1665" y="184"/>
                    </a:lnTo>
                    <a:lnTo>
                      <a:pt x="1656" y="184"/>
                    </a:lnTo>
                    <a:lnTo>
                      <a:pt x="1644" y="186"/>
                    </a:lnTo>
                    <a:lnTo>
                      <a:pt x="1633" y="186"/>
                    </a:lnTo>
                    <a:lnTo>
                      <a:pt x="1625" y="186"/>
                    </a:lnTo>
                    <a:lnTo>
                      <a:pt x="1620" y="188"/>
                    </a:lnTo>
                    <a:lnTo>
                      <a:pt x="1612" y="188"/>
                    </a:lnTo>
                    <a:lnTo>
                      <a:pt x="1606" y="190"/>
                    </a:lnTo>
                    <a:lnTo>
                      <a:pt x="1599" y="190"/>
                    </a:lnTo>
                    <a:lnTo>
                      <a:pt x="1591" y="190"/>
                    </a:lnTo>
                    <a:lnTo>
                      <a:pt x="1584" y="192"/>
                    </a:lnTo>
                    <a:lnTo>
                      <a:pt x="1578" y="194"/>
                    </a:lnTo>
                    <a:lnTo>
                      <a:pt x="1568" y="194"/>
                    </a:lnTo>
                    <a:lnTo>
                      <a:pt x="1561" y="194"/>
                    </a:lnTo>
                    <a:lnTo>
                      <a:pt x="1551" y="194"/>
                    </a:lnTo>
                    <a:lnTo>
                      <a:pt x="1544" y="194"/>
                    </a:lnTo>
                    <a:lnTo>
                      <a:pt x="1534" y="194"/>
                    </a:lnTo>
                    <a:lnTo>
                      <a:pt x="1528" y="196"/>
                    </a:lnTo>
                    <a:lnTo>
                      <a:pt x="1517" y="196"/>
                    </a:lnTo>
                    <a:lnTo>
                      <a:pt x="1511" y="198"/>
                    </a:lnTo>
                    <a:lnTo>
                      <a:pt x="1502" y="198"/>
                    </a:lnTo>
                    <a:lnTo>
                      <a:pt x="1492" y="198"/>
                    </a:lnTo>
                    <a:lnTo>
                      <a:pt x="1483" y="198"/>
                    </a:lnTo>
                    <a:lnTo>
                      <a:pt x="1475" y="198"/>
                    </a:lnTo>
                    <a:lnTo>
                      <a:pt x="1466" y="198"/>
                    </a:lnTo>
                    <a:lnTo>
                      <a:pt x="1456" y="200"/>
                    </a:lnTo>
                    <a:lnTo>
                      <a:pt x="1447" y="200"/>
                    </a:lnTo>
                    <a:lnTo>
                      <a:pt x="1439" y="202"/>
                    </a:lnTo>
                    <a:lnTo>
                      <a:pt x="1428" y="202"/>
                    </a:lnTo>
                    <a:lnTo>
                      <a:pt x="1418" y="202"/>
                    </a:lnTo>
                    <a:lnTo>
                      <a:pt x="1409" y="202"/>
                    </a:lnTo>
                    <a:lnTo>
                      <a:pt x="1399" y="202"/>
                    </a:lnTo>
                    <a:lnTo>
                      <a:pt x="1388" y="202"/>
                    </a:lnTo>
                    <a:lnTo>
                      <a:pt x="1378" y="202"/>
                    </a:lnTo>
                    <a:lnTo>
                      <a:pt x="1369" y="202"/>
                    </a:lnTo>
                    <a:lnTo>
                      <a:pt x="1359" y="202"/>
                    </a:lnTo>
                    <a:lnTo>
                      <a:pt x="1350" y="202"/>
                    </a:lnTo>
                    <a:lnTo>
                      <a:pt x="1338" y="202"/>
                    </a:lnTo>
                    <a:lnTo>
                      <a:pt x="1329" y="202"/>
                    </a:lnTo>
                    <a:lnTo>
                      <a:pt x="1321" y="202"/>
                    </a:lnTo>
                    <a:lnTo>
                      <a:pt x="1310" y="202"/>
                    </a:lnTo>
                    <a:lnTo>
                      <a:pt x="1300" y="202"/>
                    </a:lnTo>
                    <a:lnTo>
                      <a:pt x="1291" y="202"/>
                    </a:lnTo>
                    <a:lnTo>
                      <a:pt x="1283" y="202"/>
                    </a:lnTo>
                    <a:lnTo>
                      <a:pt x="1272" y="200"/>
                    </a:lnTo>
                    <a:lnTo>
                      <a:pt x="1262" y="198"/>
                    </a:lnTo>
                    <a:lnTo>
                      <a:pt x="1253" y="198"/>
                    </a:lnTo>
                    <a:lnTo>
                      <a:pt x="1243" y="198"/>
                    </a:lnTo>
                    <a:lnTo>
                      <a:pt x="1232" y="196"/>
                    </a:lnTo>
                    <a:lnTo>
                      <a:pt x="1222" y="194"/>
                    </a:lnTo>
                    <a:lnTo>
                      <a:pt x="1213" y="194"/>
                    </a:lnTo>
                    <a:lnTo>
                      <a:pt x="1203" y="194"/>
                    </a:lnTo>
                    <a:lnTo>
                      <a:pt x="1194" y="192"/>
                    </a:lnTo>
                    <a:lnTo>
                      <a:pt x="1184" y="190"/>
                    </a:lnTo>
                    <a:lnTo>
                      <a:pt x="1173" y="190"/>
                    </a:lnTo>
                    <a:lnTo>
                      <a:pt x="1165" y="188"/>
                    </a:lnTo>
                    <a:lnTo>
                      <a:pt x="1156" y="186"/>
                    </a:lnTo>
                    <a:lnTo>
                      <a:pt x="1146" y="186"/>
                    </a:lnTo>
                    <a:lnTo>
                      <a:pt x="1137" y="184"/>
                    </a:lnTo>
                    <a:lnTo>
                      <a:pt x="1127" y="184"/>
                    </a:lnTo>
                    <a:lnTo>
                      <a:pt x="1118" y="183"/>
                    </a:lnTo>
                    <a:lnTo>
                      <a:pt x="1108" y="181"/>
                    </a:lnTo>
                    <a:lnTo>
                      <a:pt x="1097" y="179"/>
                    </a:lnTo>
                    <a:lnTo>
                      <a:pt x="1089" y="179"/>
                    </a:lnTo>
                    <a:lnTo>
                      <a:pt x="1080" y="177"/>
                    </a:lnTo>
                    <a:lnTo>
                      <a:pt x="1070" y="175"/>
                    </a:lnTo>
                    <a:lnTo>
                      <a:pt x="1061" y="173"/>
                    </a:lnTo>
                    <a:lnTo>
                      <a:pt x="1051" y="173"/>
                    </a:lnTo>
                    <a:lnTo>
                      <a:pt x="1042" y="171"/>
                    </a:lnTo>
                    <a:lnTo>
                      <a:pt x="1034" y="169"/>
                    </a:lnTo>
                    <a:lnTo>
                      <a:pt x="1025" y="167"/>
                    </a:lnTo>
                    <a:lnTo>
                      <a:pt x="1015" y="165"/>
                    </a:lnTo>
                    <a:lnTo>
                      <a:pt x="1006" y="164"/>
                    </a:lnTo>
                    <a:lnTo>
                      <a:pt x="998" y="162"/>
                    </a:lnTo>
                    <a:lnTo>
                      <a:pt x="989" y="162"/>
                    </a:lnTo>
                    <a:lnTo>
                      <a:pt x="979" y="160"/>
                    </a:lnTo>
                    <a:lnTo>
                      <a:pt x="970" y="156"/>
                    </a:lnTo>
                    <a:lnTo>
                      <a:pt x="962" y="154"/>
                    </a:lnTo>
                    <a:lnTo>
                      <a:pt x="952" y="152"/>
                    </a:lnTo>
                    <a:lnTo>
                      <a:pt x="943" y="150"/>
                    </a:lnTo>
                    <a:lnTo>
                      <a:pt x="933" y="146"/>
                    </a:lnTo>
                    <a:lnTo>
                      <a:pt x="926" y="146"/>
                    </a:lnTo>
                    <a:lnTo>
                      <a:pt x="916" y="145"/>
                    </a:lnTo>
                    <a:lnTo>
                      <a:pt x="907" y="143"/>
                    </a:lnTo>
                    <a:lnTo>
                      <a:pt x="897" y="141"/>
                    </a:lnTo>
                    <a:lnTo>
                      <a:pt x="890" y="137"/>
                    </a:lnTo>
                    <a:lnTo>
                      <a:pt x="880" y="135"/>
                    </a:lnTo>
                    <a:lnTo>
                      <a:pt x="871" y="135"/>
                    </a:lnTo>
                    <a:lnTo>
                      <a:pt x="861" y="131"/>
                    </a:lnTo>
                    <a:lnTo>
                      <a:pt x="854" y="131"/>
                    </a:lnTo>
                    <a:lnTo>
                      <a:pt x="844" y="127"/>
                    </a:lnTo>
                    <a:lnTo>
                      <a:pt x="837" y="127"/>
                    </a:lnTo>
                    <a:lnTo>
                      <a:pt x="827" y="124"/>
                    </a:lnTo>
                    <a:lnTo>
                      <a:pt x="819" y="122"/>
                    </a:lnTo>
                    <a:lnTo>
                      <a:pt x="810" y="118"/>
                    </a:lnTo>
                    <a:lnTo>
                      <a:pt x="800" y="118"/>
                    </a:lnTo>
                    <a:lnTo>
                      <a:pt x="791" y="114"/>
                    </a:lnTo>
                    <a:lnTo>
                      <a:pt x="783" y="114"/>
                    </a:lnTo>
                    <a:lnTo>
                      <a:pt x="774" y="110"/>
                    </a:lnTo>
                    <a:lnTo>
                      <a:pt x="768" y="110"/>
                    </a:lnTo>
                    <a:lnTo>
                      <a:pt x="757" y="107"/>
                    </a:lnTo>
                    <a:lnTo>
                      <a:pt x="749" y="105"/>
                    </a:lnTo>
                    <a:lnTo>
                      <a:pt x="741" y="101"/>
                    </a:lnTo>
                    <a:lnTo>
                      <a:pt x="732" y="101"/>
                    </a:lnTo>
                    <a:lnTo>
                      <a:pt x="724" y="97"/>
                    </a:lnTo>
                    <a:lnTo>
                      <a:pt x="715" y="97"/>
                    </a:lnTo>
                    <a:lnTo>
                      <a:pt x="707" y="95"/>
                    </a:lnTo>
                    <a:lnTo>
                      <a:pt x="700" y="93"/>
                    </a:lnTo>
                    <a:lnTo>
                      <a:pt x="690" y="89"/>
                    </a:lnTo>
                    <a:lnTo>
                      <a:pt x="681" y="88"/>
                    </a:lnTo>
                    <a:lnTo>
                      <a:pt x="673" y="84"/>
                    </a:lnTo>
                    <a:lnTo>
                      <a:pt x="665" y="84"/>
                    </a:lnTo>
                    <a:lnTo>
                      <a:pt x="656" y="82"/>
                    </a:lnTo>
                    <a:lnTo>
                      <a:pt x="648" y="78"/>
                    </a:lnTo>
                    <a:lnTo>
                      <a:pt x="639" y="76"/>
                    </a:lnTo>
                    <a:lnTo>
                      <a:pt x="631" y="74"/>
                    </a:lnTo>
                    <a:lnTo>
                      <a:pt x="624" y="72"/>
                    </a:lnTo>
                    <a:lnTo>
                      <a:pt x="616" y="70"/>
                    </a:lnTo>
                    <a:lnTo>
                      <a:pt x="606" y="69"/>
                    </a:lnTo>
                    <a:lnTo>
                      <a:pt x="599" y="69"/>
                    </a:lnTo>
                    <a:lnTo>
                      <a:pt x="591" y="65"/>
                    </a:lnTo>
                    <a:lnTo>
                      <a:pt x="582" y="65"/>
                    </a:lnTo>
                    <a:lnTo>
                      <a:pt x="576" y="61"/>
                    </a:lnTo>
                    <a:lnTo>
                      <a:pt x="568" y="61"/>
                    </a:lnTo>
                    <a:lnTo>
                      <a:pt x="559" y="57"/>
                    </a:lnTo>
                    <a:lnTo>
                      <a:pt x="551" y="55"/>
                    </a:lnTo>
                    <a:lnTo>
                      <a:pt x="542" y="53"/>
                    </a:lnTo>
                    <a:lnTo>
                      <a:pt x="536" y="51"/>
                    </a:lnTo>
                    <a:lnTo>
                      <a:pt x="527" y="50"/>
                    </a:lnTo>
                    <a:lnTo>
                      <a:pt x="519" y="48"/>
                    </a:lnTo>
                    <a:lnTo>
                      <a:pt x="513" y="46"/>
                    </a:lnTo>
                    <a:lnTo>
                      <a:pt x="506" y="46"/>
                    </a:lnTo>
                    <a:lnTo>
                      <a:pt x="496" y="42"/>
                    </a:lnTo>
                    <a:lnTo>
                      <a:pt x="489" y="42"/>
                    </a:lnTo>
                    <a:lnTo>
                      <a:pt x="483" y="38"/>
                    </a:lnTo>
                    <a:lnTo>
                      <a:pt x="475" y="38"/>
                    </a:lnTo>
                    <a:lnTo>
                      <a:pt x="468" y="36"/>
                    </a:lnTo>
                    <a:lnTo>
                      <a:pt x="460" y="34"/>
                    </a:lnTo>
                    <a:lnTo>
                      <a:pt x="453" y="32"/>
                    </a:lnTo>
                    <a:lnTo>
                      <a:pt x="447" y="32"/>
                    </a:lnTo>
                    <a:lnTo>
                      <a:pt x="439" y="31"/>
                    </a:lnTo>
                    <a:lnTo>
                      <a:pt x="433" y="29"/>
                    </a:lnTo>
                    <a:lnTo>
                      <a:pt x="426" y="27"/>
                    </a:lnTo>
                    <a:lnTo>
                      <a:pt x="418" y="25"/>
                    </a:lnTo>
                    <a:lnTo>
                      <a:pt x="411" y="23"/>
                    </a:lnTo>
                    <a:lnTo>
                      <a:pt x="403" y="23"/>
                    </a:lnTo>
                    <a:lnTo>
                      <a:pt x="397" y="21"/>
                    </a:lnTo>
                    <a:lnTo>
                      <a:pt x="390" y="21"/>
                    </a:lnTo>
                    <a:lnTo>
                      <a:pt x="384" y="19"/>
                    </a:lnTo>
                    <a:lnTo>
                      <a:pt x="376" y="19"/>
                    </a:lnTo>
                    <a:lnTo>
                      <a:pt x="371" y="15"/>
                    </a:lnTo>
                    <a:lnTo>
                      <a:pt x="363" y="15"/>
                    </a:lnTo>
                    <a:lnTo>
                      <a:pt x="350" y="13"/>
                    </a:lnTo>
                    <a:lnTo>
                      <a:pt x="340" y="12"/>
                    </a:lnTo>
                    <a:lnTo>
                      <a:pt x="327" y="10"/>
                    </a:lnTo>
                    <a:lnTo>
                      <a:pt x="314" y="8"/>
                    </a:lnTo>
                    <a:lnTo>
                      <a:pt x="304" y="6"/>
                    </a:lnTo>
                    <a:lnTo>
                      <a:pt x="293" y="4"/>
                    </a:lnTo>
                    <a:lnTo>
                      <a:pt x="281" y="4"/>
                    </a:lnTo>
                    <a:lnTo>
                      <a:pt x="272" y="2"/>
                    </a:lnTo>
                    <a:lnTo>
                      <a:pt x="260" y="2"/>
                    </a:lnTo>
                    <a:lnTo>
                      <a:pt x="253" y="2"/>
                    </a:lnTo>
                    <a:lnTo>
                      <a:pt x="241" y="2"/>
                    </a:lnTo>
                    <a:lnTo>
                      <a:pt x="234" y="0"/>
                    </a:lnTo>
                    <a:lnTo>
                      <a:pt x="224" y="0"/>
                    </a:lnTo>
                    <a:lnTo>
                      <a:pt x="215" y="0"/>
                    </a:lnTo>
                    <a:lnTo>
                      <a:pt x="207" y="0"/>
                    </a:lnTo>
                    <a:lnTo>
                      <a:pt x="200" y="0"/>
                    </a:lnTo>
                    <a:lnTo>
                      <a:pt x="192" y="2"/>
                    </a:lnTo>
                    <a:lnTo>
                      <a:pt x="184" y="2"/>
                    </a:lnTo>
                    <a:lnTo>
                      <a:pt x="179" y="2"/>
                    </a:lnTo>
                    <a:lnTo>
                      <a:pt x="171" y="4"/>
                    </a:lnTo>
                    <a:lnTo>
                      <a:pt x="164" y="4"/>
                    </a:lnTo>
                    <a:lnTo>
                      <a:pt x="160" y="8"/>
                    </a:lnTo>
                    <a:lnTo>
                      <a:pt x="146" y="12"/>
                    </a:lnTo>
                    <a:lnTo>
                      <a:pt x="135" y="17"/>
                    </a:lnTo>
                    <a:lnTo>
                      <a:pt x="126" y="21"/>
                    </a:lnTo>
                    <a:lnTo>
                      <a:pt x="114" y="27"/>
                    </a:lnTo>
                    <a:lnTo>
                      <a:pt x="105" y="32"/>
                    </a:lnTo>
                    <a:lnTo>
                      <a:pt x="95" y="40"/>
                    </a:lnTo>
                    <a:lnTo>
                      <a:pt x="86" y="48"/>
                    </a:lnTo>
                    <a:lnTo>
                      <a:pt x="78" y="55"/>
                    </a:lnTo>
                    <a:lnTo>
                      <a:pt x="68" y="63"/>
                    </a:lnTo>
                    <a:lnTo>
                      <a:pt x="59" y="72"/>
                    </a:lnTo>
                    <a:lnTo>
                      <a:pt x="49" y="82"/>
                    </a:lnTo>
                    <a:lnTo>
                      <a:pt x="40" y="91"/>
                    </a:lnTo>
                    <a:lnTo>
                      <a:pt x="30" y="103"/>
                    </a:lnTo>
                    <a:lnTo>
                      <a:pt x="23" y="114"/>
                    </a:lnTo>
                    <a:lnTo>
                      <a:pt x="15" y="124"/>
                    </a:lnTo>
                    <a:lnTo>
                      <a:pt x="10" y="135"/>
                    </a:lnTo>
                    <a:lnTo>
                      <a:pt x="4" y="146"/>
                    </a:lnTo>
                    <a:lnTo>
                      <a:pt x="2" y="158"/>
                    </a:lnTo>
                    <a:lnTo>
                      <a:pt x="0" y="169"/>
                    </a:lnTo>
                    <a:lnTo>
                      <a:pt x="0" y="181"/>
                    </a:lnTo>
                    <a:lnTo>
                      <a:pt x="2" y="192"/>
                    </a:lnTo>
                    <a:lnTo>
                      <a:pt x="8" y="203"/>
                    </a:lnTo>
                    <a:lnTo>
                      <a:pt x="15" y="215"/>
                    </a:lnTo>
                    <a:lnTo>
                      <a:pt x="27" y="228"/>
                    </a:lnTo>
                    <a:lnTo>
                      <a:pt x="32" y="232"/>
                    </a:lnTo>
                    <a:lnTo>
                      <a:pt x="42" y="238"/>
                    </a:lnTo>
                    <a:lnTo>
                      <a:pt x="49" y="243"/>
                    </a:lnTo>
                    <a:lnTo>
                      <a:pt x="59" y="251"/>
                    </a:lnTo>
                    <a:lnTo>
                      <a:pt x="68" y="255"/>
                    </a:lnTo>
                    <a:lnTo>
                      <a:pt x="80" y="260"/>
                    </a:lnTo>
                    <a:lnTo>
                      <a:pt x="91" y="264"/>
                    </a:lnTo>
                    <a:lnTo>
                      <a:pt x="105" y="270"/>
                    </a:lnTo>
                    <a:lnTo>
                      <a:pt x="110" y="272"/>
                    </a:lnTo>
                    <a:lnTo>
                      <a:pt x="118" y="276"/>
                    </a:lnTo>
                    <a:lnTo>
                      <a:pt x="126" y="278"/>
                    </a:lnTo>
                    <a:lnTo>
                      <a:pt x="133" y="279"/>
                    </a:lnTo>
                    <a:lnTo>
                      <a:pt x="139" y="283"/>
                    </a:lnTo>
                    <a:lnTo>
                      <a:pt x="148" y="285"/>
                    </a:lnTo>
                    <a:lnTo>
                      <a:pt x="156" y="287"/>
                    </a:lnTo>
                    <a:lnTo>
                      <a:pt x="165" y="291"/>
                    </a:lnTo>
                    <a:lnTo>
                      <a:pt x="171" y="293"/>
                    </a:lnTo>
                    <a:lnTo>
                      <a:pt x="181" y="295"/>
                    </a:lnTo>
                    <a:lnTo>
                      <a:pt x="188" y="297"/>
                    </a:lnTo>
                    <a:lnTo>
                      <a:pt x="198" y="300"/>
                    </a:lnTo>
                    <a:lnTo>
                      <a:pt x="207" y="300"/>
                    </a:lnTo>
                    <a:lnTo>
                      <a:pt x="217" y="304"/>
                    </a:lnTo>
                    <a:lnTo>
                      <a:pt x="224" y="306"/>
                    </a:lnTo>
                    <a:lnTo>
                      <a:pt x="236" y="310"/>
                    </a:lnTo>
                    <a:lnTo>
                      <a:pt x="245" y="310"/>
                    </a:lnTo>
                    <a:lnTo>
                      <a:pt x="255" y="314"/>
                    </a:lnTo>
                    <a:lnTo>
                      <a:pt x="264" y="316"/>
                    </a:lnTo>
                    <a:lnTo>
                      <a:pt x="274" y="317"/>
                    </a:lnTo>
                    <a:lnTo>
                      <a:pt x="285" y="319"/>
                    </a:lnTo>
                    <a:lnTo>
                      <a:pt x="295" y="323"/>
                    </a:lnTo>
                    <a:lnTo>
                      <a:pt x="306" y="323"/>
                    </a:lnTo>
                    <a:lnTo>
                      <a:pt x="318" y="327"/>
                    </a:lnTo>
                    <a:lnTo>
                      <a:pt x="327" y="329"/>
                    </a:lnTo>
                    <a:lnTo>
                      <a:pt x="337" y="329"/>
                    </a:lnTo>
                    <a:lnTo>
                      <a:pt x="348" y="331"/>
                    </a:lnTo>
                    <a:lnTo>
                      <a:pt x="359" y="333"/>
                    </a:lnTo>
                    <a:lnTo>
                      <a:pt x="371" y="335"/>
                    </a:lnTo>
                    <a:lnTo>
                      <a:pt x="380" y="336"/>
                    </a:lnTo>
                    <a:lnTo>
                      <a:pt x="392" y="338"/>
                    </a:lnTo>
                    <a:lnTo>
                      <a:pt x="403" y="340"/>
                    </a:lnTo>
                    <a:lnTo>
                      <a:pt x="414" y="340"/>
                    </a:lnTo>
                    <a:lnTo>
                      <a:pt x="426" y="344"/>
                    </a:lnTo>
                    <a:lnTo>
                      <a:pt x="437" y="344"/>
                    </a:lnTo>
                    <a:lnTo>
                      <a:pt x="451" y="346"/>
                    </a:lnTo>
                    <a:lnTo>
                      <a:pt x="460" y="346"/>
                    </a:lnTo>
                    <a:lnTo>
                      <a:pt x="473" y="350"/>
                    </a:lnTo>
                    <a:lnTo>
                      <a:pt x="485" y="350"/>
                    </a:lnTo>
                    <a:lnTo>
                      <a:pt x="496" y="354"/>
                    </a:lnTo>
                    <a:lnTo>
                      <a:pt x="508" y="354"/>
                    </a:lnTo>
                    <a:lnTo>
                      <a:pt x="519" y="354"/>
                    </a:lnTo>
                    <a:lnTo>
                      <a:pt x="532" y="355"/>
                    </a:lnTo>
                    <a:lnTo>
                      <a:pt x="544" y="355"/>
                    </a:lnTo>
                    <a:lnTo>
                      <a:pt x="555" y="357"/>
                    </a:lnTo>
                    <a:lnTo>
                      <a:pt x="567" y="359"/>
                    </a:lnTo>
                    <a:lnTo>
                      <a:pt x="578" y="359"/>
                    </a:lnTo>
                    <a:lnTo>
                      <a:pt x="591" y="361"/>
                    </a:lnTo>
                    <a:lnTo>
                      <a:pt x="603" y="361"/>
                    </a:lnTo>
                    <a:lnTo>
                      <a:pt x="616" y="363"/>
                    </a:lnTo>
                    <a:lnTo>
                      <a:pt x="627" y="363"/>
                    </a:lnTo>
                    <a:lnTo>
                      <a:pt x="641" y="365"/>
                    </a:lnTo>
                    <a:lnTo>
                      <a:pt x="652" y="365"/>
                    </a:lnTo>
                    <a:lnTo>
                      <a:pt x="665" y="367"/>
                    </a:lnTo>
                    <a:lnTo>
                      <a:pt x="677" y="367"/>
                    </a:lnTo>
                    <a:lnTo>
                      <a:pt x="690" y="369"/>
                    </a:lnTo>
                    <a:lnTo>
                      <a:pt x="702" y="369"/>
                    </a:lnTo>
                    <a:lnTo>
                      <a:pt x="713" y="369"/>
                    </a:lnTo>
                    <a:lnTo>
                      <a:pt x="724" y="369"/>
                    </a:lnTo>
                    <a:lnTo>
                      <a:pt x="738" y="371"/>
                    </a:lnTo>
                    <a:lnTo>
                      <a:pt x="747" y="371"/>
                    </a:lnTo>
                    <a:lnTo>
                      <a:pt x="760" y="371"/>
                    </a:lnTo>
                    <a:lnTo>
                      <a:pt x="772" y="371"/>
                    </a:lnTo>
                    <a:lnTo>
                      <a:pt x="783" y="371"/>
                    </a:lnTo>
                    <a:lnTo>
                      <a:pt x="795" y="371"/>
                    </a:lnTo>
                    <a:lnTo>
                      <a:pt x="806" y="371"/>
                    </a:lnTo>
                    <a:lnTo>
                      <a:pt x="819" y="371"/>
                    </a:lnTo>
                    <a:lnTo>
                      <a:pt x="831" y="371"/>
                    </a:lnTo>
                    <a:lnTo>
                      <a:pt x="844" y="371"/>
                    </a:lnTo>
                    <a:lnTo>
                      <a:pt x="856" y="371"/>
                    </a:lnTo>
                    <a:lnTo>
                      <a:pt x="867" y="371"/>
                    </a:lnTo>
                    <a:lnTo>
                      <a:pt x="880" y="371"/>
                    </a:lnTo>
                    <a:lnTo>
                      <a:pt x="890" y="371"/>
                    </a:lnTo>
                    <a:lnTo>
                      <a:pt x="903" y="371"/>
                    </a:lnTo>
                    <a:lnTo>
                      <a:pt x="913" y="369"/>
                    </a:lnTo>
                    <a:lnTo>
                      <a:pt x="926" y="369"/>
                    </a:lnTo>
                    <a:lnTo>
                      <a:pt x="935" y="367"/>
                    </a:lnTo>
                    <a:lnTo>
                      <a:pt x="949" y="367"/>
                    </a:lnTo>
                    <a:lnTo>
                      <a:pt x="960" y="367"/>
                    </a:lnTo>
                    <a:lnTo>
                      <a:pt x="971" y="367"/>
                    </a:lnTo>
                    <a:lnTo>
                      <a:pt x="983" y="367"/>
                    </a:lnTo>
                    <a:lnTo>
                      <a:pt x="994" y="367"/>
                    </a:lnTo>
                    <a:lnTo>
                      <a:pt x="1006" y="367"/>
                    </a:lnTo>
                    <a:lnTo>
                      <a:pt x="1017" y="367"/>
                    </a:lnTo>
                    <a:lnTo>
                      <a:pt x="1029" y="365"/>
                    </a:lnTo>
                    <a:lnTo>
                      <a:pt x="1040" y="365"/>
                    </a:lnTo>
                    <a:lnTo>
                      <a:pt x="1051" y="365"/>
                    </a:lnTo>
                    <a:lnTo>
                      <a:pt x="1063" y="365"/>
                    </a:lnTo>
                    <a:lnTo>
                      <a:pt x="1074" y="363"/>
                    </a:lnTo>
                    <a:lnTo>
                      <a:pt x="1086" y="363"/>
                    </a:lnTo>
                    <a:lnTo>
                      <a:pt x="1095" y="361"/>
                    </a:lnTo>
                    <a:lnTo>
                      <a:pt x="1106" y="361"/>
                    </a:lnTo>
                    <a:lnTo>
                      <a:pt x="1118" y="359"/>
                    </a:lnTo>
                    <a:lnTo>
                      <a:pt x="1127" y="359"/>
                    </a:lnTo>
                    <a:lnTo>
                      <a:pt x="1139" y="359"/>
                    </a:lnTo>
                    <a:lnTo>
                      <a:pt x="1150" y="359"/>
                    </a:lnTo>
                    <a:lnTo>
                      <a:pt x="1160" y="357"/>
                    </a:lnTo>
                    <a:lnTo>
                      <a:pt x="1171" y="357"/>
                    </a:lnTo>
                    <a:lnTo>
                      <a:pt x="1181" y="355"/>
                    </a:lnTo>
                    <a:lnTo>
                      <a:pt x="1192" y="355"/>
                    </a:lnTo>
                    <a:lnTo>
                      <a:pt x="1203" y="355"/>
                    </a:lnTo>
                    <a:lnTo>
                      <a:pt x="1213" y="355"/>
                    </a:lnTo>
                    <a:lnTo>
                      <a:pt x="1224" y="355"/>
                    </a:lnTo>
                    <a:lnTo>
                      <a:pt x="1236" y="355"/>
                    </a:lnTo>
                    <a:lnTo>
                      <a:pt x="1245" y="354"/>
                    </a:lnTo>
                    <a:lnTo>
                      <a:pt x="1255" y="354"/>
                    </a:lnTo>
                    <a:lnTo>
                      <a:pt x="1264" y="352"/>
                    </a:lnTo>
                    <a:lnTo>
                      <a:pt x="1276" y="352"/>
                    </a:lnTo>
                    <a:lnTo>
                      <a:pt x="1285" y="350"/>
                    </a:lnTo>
                    <a:lnTo>
                      <a:pt x="1297" y="350"/>
                    </a:lnTo>
                    <a:lnTo>
                      <a:pt x="1306" y="350"/>
                    </a:lnTo>
                    <a:lnTo>
                      <a:pt x="1316" y="350"/>
                    </a:lnTo>
                    <a:lnTo>
                      <a:pt x="1327" y="350"/>
                    </a:lnTo>
                    <a:lnTo>
                      <a:pt x="1336" y="350"/>
                    </a:lnTo>
                    <a:lnTo>
                      <a:pt x="1346" y="348"/>
                    </a:lnTo>
                    <a:lnTo>
                      <a:pt x="1355" y="348"/>
                    </a:lnTo>
                    <a:lnTo>
                      <a:pt x="1365" y="348"/>
                    </a:lnTo>
                    <a:lnTo>
                      <a:pt x="1374" y="348"/>
                    </a:lnTo>
                    <a:lnTo>
                      <a:pt x="1384" y="348"/>
                    </a:lnTo>
                    <a:lnTo>
                      <a:pt x="1395" y="348"/>
                    </a:lnTo>
                    <a:lnTo>
                      <a:pt x="1403" y="346"/>
                    </a:lnTo>
                    <a:lnTo>
                      <a:pt x="1413" y="346"/>
                    </a:lnTo>
                    <a:lnTo>
                      <a:pt x="1422" y="346"/>
                    </a:lnTo>
                    <a:lnTo>
                      <a:pt x="1432" y="346"/>
                    </a:lnTo>
                    <a:lnTo>
                      <a:pt x="1439" y="346"/>
                    </a:lnTo>
                    <a:lnTo>
                      <a:pt x="1449" y="346"/>
                    </a:lnTo>
                    <a:lnTo>
                      <a:pt x="1458" y="346"/>
                    </a:lnTo>
                    <a:lnTo>
                      <a:pt x="1468" y="346"/>
                    </a:lnTo>
                    <a:lnTo>
                      <a:pt x="1475" y="346"/>
                    </a:lnTo>
                    <a:lnTo>
                      <a:pt x="1485" y="346"/>
                    </a:lnTo>
                    <a:lnTo>
                      <a:pt x="1492" y="346"/>
                    </a:lnTo>
                    <a:lnTo>
                      <a:pt x="1502" y="346"/>
                    </a:lnTo>
                    <a:lnTo>
                      <a:pt x="1509" y="346"/>
                    </a:lnTo>
                    <a:lnTo>
                      <a:pt x="1519" y="346"/>
                    </a:lnTo>
                    <a:lnTo>
                      <a:pt x="1528" y="346"/>
                    </a:lnTo>
                    <a:lnTo>
                      <a:pt x="1538" y="346"/>
                    </a:lnTo>
                    <a:lnTo>
                      <a:pt x="1544" y="346"/>
                    </a:lnTo>
                    <a:lnTo>
                      <a:pt x="1553" y="346"/>
                    </a:lnTo>
                    <a:lnTo>
                      <a:pt x="1561" y="346"/>
                    </a:lnTo>
                    <a:lnTo>
                      <a:pt x="1570" y="346"/>
                    </a:lnTo>
                    <a:lnTo>
                      <a:pt x="1578" y="346"/>
                    </a:lnTo>
                    <a:lnTo>
                      <a:pt x="1586" y="346"/>
                    </a:lnTo>
                    <a:lnTo>
                      <a:pt x="1593" y="346"/>
                    </a:lnTo>
                    <a:lnTo>
                      <a:pt x="1603" y="348"/>
                    </a:lnTo>
                    <a:lnTo>
                      <a:pt x="1610" y="348"/>
                    </a:lnTo>
                    <a:lnTo>
                      <a:pt x="1618" y="348"/>
                    </a:lnTo>
                    <a:lnTo>
                      <a:pt x="1627" y="348"/>
                    </a:lnTo>
                    <a:lnTo>
                      <a:pt x="1635" y="350"/>
                    </a:lnTo>
                    <a:lnTo>
                      <a:pt x="1643" y="350"/>
                    </a:lnTo>
                    <a:lnTo>
                      <a:pt x="1650" y="350"/>
                    </a:lnTo>
                    <a:lnTo>
                      <a:pt x="1660" y="352"/>
                    </a:lnTo>
                    <a:lnTo>
                      <a:pt x="1667" y="354"/>
                    </a:lnTo>
                    <a:lnTo>
                      <a:pt x="1675" y="354"/>
                    </a:lnTo>
                    <a:lnTo>
                      <a:pt x="1682" y="354"/>
                    </a:lnTo>
                    <a:lnTo>
                      <a:pt x="1690" y="354"/>
                    </a:lnTo>
                    <a:lnTo>
                      <a:pt x="1698" y="355"/>
                    </a:lnTo>
                    <a:lnTo>
                      <a:pt x="1705" y="355"/>
                    </a:lnTo>
                    <a:lnTo>
                      <a:pt x="1713" y="355"/>
                    </a:lnTo>
                    <a:lnTo>
                      <a:pt x="1720" y="357"/>
                    </a:lnTo>
                    <a:lnTo>
                      <a:pt x="1730" y="359"/>
                    </a:lnTo>
                    <a:lnTo>
                      <a:pt x="1736" y="359"/>
                    </a:lnTo>
                    <a:lnTo>
                      <a:pt x="1743" y="359"/>
                    </a:lnTo>
                    <a:lnTo>
                      <a:pt x="1751" y="361"/>
                    </a:lnTo>
                    <a:lnTo>
                      <a:pt x="1758" y="363"/>
                    </a:lnTo>
                    <a:lnTo>
                      <a:pt x="1766" y="363"/>
                    </a:lnTo>
                    <a:lnTo>
                      <a:pt x="1776" y="365"/>
                    </a:lnTo>
                    <a:lnTo>
                      <a:pt x="1783" y="367"/>
                    </a:lnTo>
                    <a:lnTo>
                      <a:pt x="1791" y="369"/>
                    </a:lnTo>
                    <a:lnTo>
                      <a:pt x="1798" y="369"/>
                    </a:lnTo>
                    <a:lnTo>
                      <a:pt x="1806" y="371"/>
                    </a:lnTo>
                    <a:lnTo>
                      <a:pt x="1812" y="373"/>
                    </a:lnTo>
                    <a:lnTo>
                      <a:pt x="1821" y="374"/>
                    </a:lnTo>
                    <a:lnTo>
                      <a:pt x="1829" y="376"/>
                    </a:lnTo>
                    <a:lnTo>
                      <a:pt x="1835" y="378"/>
                    </a:lnTo>
                    <a:lnTo>
                      <a:pt x="1842" y="380"/>
                    </a:lnTo>
                    <a:lnTo>
                      <a:pt x="1852" y="382"/>
                    </a:lnTo>
                    <a:lnTo>
                      <a:pt x="1859" y="382"/>
                    </a:lnTo>
                    <a:lnTo>
                      <a:pt x="1865" y="386"/>
                    </a:lnTo>
                    <a:lnTo>
                      <a:pt x="1873" y="386"/>
                    </a:lnTo>
                    <a:lnTo>
                      <a:pt x="1882" y="390"/>
                    </a:lnTo>
                    <a:lnTo>
                      <a:pt x="1888" y="390"/>
                    </a:lnTo>
                    <a:lnTo>
                      <a:pt x="1897" y="393"/>
                    </a:lnTo>
                    <a:lnTo>
                      <a:pt x="1905" y="395"/>
                    </a:lnTo>
                    <a:lnTo>
                      <a:pt x="1912" y="399"/>
                    </a:lnTo>
                    <a:lnTo>
                      <a:pt x="1920" y="399"/>
                    </a:lnTo>
                    <a:lnTo>
                      <a:pt x="1928" y="403"/>
                    </a:lnTo>
                    <a:lnTo>
                      <a:pt x="1935" y="405"/>
                    </a:lnTo>
                    <a:lnTo>
                      <a:pt x="1941" y="407"/>
                    </a:lnTo>
                    <a:lnTo>
                      <a:pt x="1949" y="409"/>
                    </a:lnTo>
                    <a:lnTo>
                      <a:pt x="1958" y="412"/>
                    </a:lnTo>
                    <a:lnTo>
                      <a:pt x="1964" y="414"/>
                    </a:lnTo>
                    <a:lnTo>
                      <a:pt x="1973" y="418"/>
                    </a:lnTo>
                    <a:lnTo>
                      <a:pt x="1981" y="420"/>
                    </a:lnTo>
                    <a:lnTo>
                      <a:pt x="1989" y="422"/>
                    </a:lnTo>
                    <a:lnTo>
                      <a:pt x="1994" y="426"/>
                    </a:lnTo>
                    <a:lnTo>
                      <a:pt x="2002" y="430"/>
                    </a:lnTo>
                    <a:lnTo>
                      <a:pt x="2009" y="431"/>
                    </a:lnTo>
                    <a:lnTo>
                      <a:pt x="2017" y="433"/>
                    </a:lnTo>
                    <a:lnTo>
                      <a:pt x="2025" y="435"/>
                    </a:lnTo>
                    <a:lnTo>
                      <a:pt x="2034" y="439"/>
                    </a:lnTo>
                    <a:lnTo>
                      <a:pt x="2040" y="443"/>
                    </a:lnTo>
                    <a:lnTo>
                      <a:pt x="2047" y="445"/>
                    </a:lnTo>
                    <a:lnTo>
                      <a:pt x="2055" y="447"/>
                    </a:lnTo>
                    <a:lnTo>
                      <a:pt x="2063" y="450"/>
                    </a:lnTo>
                    <a:lnTo>
                      <a:pt x="2070" y="452"/>
                    </a:lnTo>
                    <a:lnTo>
                      <a:pt x="2076" y="456"/>
                    </a:lnTo>
                    <a:lnTo>
                      <a:pt x="2084" y="460"/>
                    </a:lnTo>
                    <a:lnTo>
                      <a:pt x="2093" y="462"/>
                    </a:lnTo>
                    <a:lnTo>
                      <a:pt x="2101" y="466"/>
                    </a:lnTo>
                    <a:lnTo>
                      <a:pt x="2106" y="468"/>
                    </a:lnTo>
                    <a:lnTo>
                      <a:pt x="2114" y="471"/>
                    </a:lnTo>
                    <a:lnTo>
                      <a:pt x="2123" y="475"/>
                    </a:lnTo>
                    <a:lnTo>
                      <a:pt x="2129" y="477"/>
                    </a:lnTo>
                    <a:lnTo>
                      <a:pt x="2137" y="479"/>
                    </a:lnTo>
                    <a:lnTo>
                      <a:pt x="2144" y="483"/>
                    </a:lnTo>
                    <a:lnTo>
                      <a:pt x="2152" y="487"/>
                    </a:lnTo>
                    <a:lnTo>
                      <a:pt x="2160" y="488"/>
                    </a:lnTo>
                    <a:lnTo>
                      <a:pt x="2165" y="492"/>
                    </a:lnTo>
                    <a:lnTo>
                      <a:pt x="2173" y="494"/>
                    </a:lnTo>
                    <a:lnTo>
                      <a:pt x="2181" y="496"/>
                    </a:lnTo>
                    <a:lnTo>
                      <a:pt x="2188" y="500"/>
                    </a:lnTo>
                    <a:lnTo>
                      <a:pt x="2196" y="502"/>
                    </a:lnTo>
                    <a:lnTo>
                      <a:pt x="2203" y="504"/>
                    </a:lnTo>
                    <a:lnTo>
                      <a:pt x="2209" y="507"/>
                    </a:lnTo>
                    <a:lnTo>
                      <a:pt x="2215" y="509"/>
                    </a:lnTo>
                    <a:lnTo>
                      <a:pt x="2222" y="513"/>
                    </a:lnTo>
                    <a:lnTo>
                      <a:pt x="2230" y="513"/>
                    </a:lnTo>
                    <a:lnTo>
                      <a:pt x="2238" y="517"/>
                    </a:lnTo>
                    <a:lnTo>
                      <a:pt x="2245" y="519"/>
                    </a:lnTo>
                    <a:lnTo>
                      <a:pt x="2253" y="523"/>
                    </a:lnTo>
                    <a:lnTo>
                      <a:pt x="2258" y="523"/>
                    </a:lnTo>
                    <a:lnTo>
                      <a:pt x="2266" y="526"/>
                    </a:lnTo>
                    <a:lnTo>
                      <a:pt x="2272" y="528"/>
                    </a:lnTo>
                    <a:lnTo>
                      <a:pt x="2279" y="528"/>
                    </a:lnTo>
                    <a:lnTo>
                      <a:pt x="2285" y="530"/>
                    </a:lnTo>
                    <a:lnTo>
                      <a:pt x="2293" y="532"/>
                    </a:lnTo>
                    <a:lnTo>
                      <a:pt x="2298" y="534"/>
                    </a:lnTo>
                    <a:lnTo>
                      <a:pt x="2306" y="536"/>
                    </a:lnTo>
                    <a:lnTo>
                      <a:pt x="2314" y="538"/>
                    </a:lnTo>
                    <a:lnTo>
                      <a:pt x="2321" y="540"/>
                    </a:lnTo>
                    <a:lnTo>
                      <a:pt x="2327" y="542"/>
                    </a:lnTo>
                    <a:lnTo>
                      <a:pt x="2335" y="542"/>
                    </a:lnTo>
                    <a:lnTo>
                      <a:pt x="2340" y="544"/>
                    </a:lnTo>
                    <a:lnTo>
                      <a:pt x="2348" y="545"/>
                    </a:lnTo>
                    <a:lnTo>
                      <a:pt x="2354" y="545"/>
                    </a:lnTo>
                    <a:lnTo>
                      <a:pt x="2361" y="549"/>
                    </a:lnTo>
                    <a:lnTo>
                      <a:pt x="2367" y="549"/>
                    </a:lnTo>
                    <a:lnTo>
                      <a:pt x="2374" y="551"/>
                    </a:lnTo>
                    <a:lnTo>
                      <a:pt x="2386" y="551"/>
                    </a:lnTo>
                    <a:lnTo>
                      <a:pt x="2397" y="553"/>
                    </a:lnTo>
                    <a:lnTo>
                      <a:pt x="2411" y="553"/>
                    </a:lnTo>
                    <a:lnTo>
                      <a:pt x="2422" y="553"/>
                    </a:lnTo>
                    <a:lnTo>
                      <a:pt x="2433" y="551"/>
                    </a:lnTo>
                    <a:lnTo>
                      <a:pt x="2445" y="551"/>
                    </a:lnTo>
                    <a:lnTo>
                      <a:pt x="2456" y="549"/>
                    </a:lnTo>
                    <a:lnTo>
                      <a:pt x="2469" y="549"/>
                    </a:lnTo>
                    <a:lnTo>
                      <a:pt x="2481" y="547"/>
                    </a:lnTo>
                    <a:lnTo>
                      <a:pt x="2490" y="545"/>
                    </a:lnTo>
                    <a:lnTo>
                      <a:pt x="2502" y="542"/>
                    </a:lnTo>
                    <a:lnTo>
                      <a:pt x="2513" y="540"/>
                    </a:lnTo>
                    <a:lnTo>
                      <a:pt x="2523" y="536"/>
                    </a:lnTo>
                    <a:lnTo>
                      <a:pt x="2532" y="534"/>
                    </a:lnTo>
                    <a:lnTo>
                      <a:pt x="2542" y="530"/>
                    </a:lnTo>
                    <a:lnTo>
                      <a:pt x="2553" y="528"/>
                    </a:lnTo>
                    <a:lnTo>
                      <a:pt x="2561" y="523"/>
                    </a:lnTo>
                    <a:lnTo>
                      <a:pt x="2570" y="519"/>
                    </a:lnTo>
                    <a:lnTo>
                      <a:pt x="2580" y="513"/>
                    </a:lnTo>
                    <a:lnTo>
                      <a:pt x="2589" y="509"/>
                    </a:lnTo>
                    <a:lnTo>
                      <a:pt x="2597" y="504"/>
                    </a:lnTo>
                    <a:lnTo>
                      <a:pt x="2604" y="500"/>
                    </a:lnTo>
                    <a:lnTo>
                      <a:pt x="2612" y="494"/>
                    </a:lnTo>
                    <a:lnTo>
                      <a:pt x="2622" y="488"/>
                    </a:lnTo>
                    <a:lnTo>
                      <a:pt x="2629" y="483"/>
                    </a:lnTo>
                    <a:lnTo>
                      <a:pt x="2635" y="477"/>
                    </a:lnTo>
                    <a:lnTo>
                      <a:pt x="2642" y="471"/>
                    </a:lnTo>
                    <a:lnTo>
                      <a:pt x="2652" y="466"/>
                    </a:lnTo>
                    <a:lnTo>
                      <a:pt x="2658" y="460"/>
                    </a:lnTo>
                    <a:lnTo>
                      <a:pt x="2665" y="454"/>
                    </a:lnTo>
                    <a:lnTo>
                      <a:pt x="2671" y="449"/>
                    </a:lnTo>
                    <a:lnTo>
                      <a:pt x="2679" y="443"/>
                    </a:lnTo>
                    <a:lnTo>
                      <a:pt x="2688" y="430"/>
                    </a:lnTo>
                    <a:lnTo>
                      <a:pt x="2701" y="418"/>
                    </a:lnTo>
                    <a:lnTo>
                      <a:pt x="2711" y="407"/>
                    </a:lnTo>
                    <a:lnTo>
                      <a:pt x="2720" y="393"/>
                    </a:lnTo>
                    <a:lnTo>
                      <a:pt x="2728" y="380"/>
                    </a:lnTo>
                    <a:lnTo>
                      <a:pt x="2736" y="369"/>
                    </a:lnTo>
                    <a:lnTo>
                      <a:pt x="2741" y="355"/>
                    </a:lnTo>
                    <a:lnTo>
                      <a:pt x="2745" y="344"/>
                    </a:lnTo>
                    <a:lnTo>
                      <a:pt x="2747" y="329"/>
                    </a:lnTo>
                    <a:lnTo>
                      <a:pt x="2749" y="317"/>
                    </a:lnTo>
                    <a:lnTo>
                      <a:pt x="2747" y="304"/>
                    </a:lnTo>
                    <a:lnTo>
                      <a:pt x="2745" y="293"/>
                    </a:lnTo>
                    <a:lnTo>
                      <a:pt x="2739" y="279"/>
                    </a:lnTo>
                    <a:lnTo>
                      <a:pt x="2734" y="266"/>
                    </a:lnTo>
                    <a:lnTo>
                      <a:pt x="2724" y="257"/>
                    </a:lnTo>
                    <a:lnTo>
                      <a:pt x="2715" y="245"/>
                    </a:lnTo>
                    <a:lnTo>
                      <a:pt x="2709" y="238"/>
                    </a:lnTo>
                    <a:lnTo>
                      <a:pt x="2701" y="234"/>
                    </a:lnTo>
                    <a:lnTo>
                      <a:pt x="2694" y="228"/>
                    </a:lnTo>
                    <a:lnTo>
                      <a:pt x="2686" y="222"/>
                    </a:lnTo>
                    <a:lnTo>
                      <a:pt x="2677" y="217"/>
                    </a:lnTo>
                    <a:lnTo>
                      <a:pt x="2669" y="211"/>
                    </a:lnTo>
                    <a:lnTo>
                      <a:pt x="2658" y="205"/>
                    </a:lnTo>
                    <a:lnTo>
                      <a:pt x="2650" y="202"/>
                    </a:lnTo>
                    <a:lnTo>
                      <a:pt x="2639" y="194"/>
                    </a:lnTo>
                    <a:lnTo>
                      <a:pt x="2629" y="190"/>
                    </a:lnTo>
                    <a:lnTo>
                      <a:pt x="2620" y="184"/>
                    </a:lnTo>
                    <a:lnTo>
                      <a:pt x="2608" y="181"/>
                    </a:lnTo>
                    <a:lnTo>
                      <a:pt x="2597" y="177"/>
                    </a:lnTo>
                    <a:lnTo>
                      <a:pt x="2585" y="171"/>
                    </a:lnTo>
                    <a:lnTo>
                      <a:pt x="2574" y="167"/>
                    </a:lnTo>
                    <a:lnTo>
                      <a:pt x="2563" y="164"/>
                    </a:lnTo>
                    <a:lnTo>
                      <a:pt x="2549" y="160"/>
                    </a:lnTo>
                    <a:lnTo>
                      <a:pt x="2538" y="156"/>
                    </a:lnTo>
                    <a:lnTo>
                      <a:pt x="2525" y="152"/>
                    </a:lnTo>
                    <a:lnTo>
                      <a:pt x="2513" y="150"/>
                    </a:lnTo>
                    <a:lnTo>
                      <a:pt x="2500" y="146"/>
                    </a:lnTo>
                    <a:lnTo>
                      <a:pt x="2487" y="145"/>
                    </a:lnTo>
                    <a:lnTo>
                      <a:pt x="2473" y="141"/>
                    </a:lnTo>
                    <a:lnTo>
                      <a:pt x="2462" y="141"/>
                    </a:lnTo>
                    <a:lnTo>
                      <a:pt x="2454" y="139"/>
                    </a:lnTo>
                    <a:lnTo>
                      <a:pt x="2447" y="137"/>
                    </a:lnTo>
                    <a:lnTo>
                      <a:pt x="2441" y="137"/>
                    </a:lnTo>
                    <a:lnTo>
                      <a:pt x="2435" y="137"/>
                    </a:lnTo>
                    <a:lnTo>
                      <a:pt x="2422" y="135"/>
                    </a:lnTo>
                    <a:lnTo>
                      <a:pt x="2411" y="135"/>
                    </a:lnTo>
                    <a:lnTo>
                      <a:pt x="2397" y="133"/>
                    </a:lnTo>
                    <a:lnTo>
                      <a:pt x="2384" y="133"/>
                    </a:lnTo>
                    <a:lnTo>
                      <a:pt x="2371" y="133"/>
                    </a:lnTo>
                    <a:lnTo>
                      <a:pt x="2361" y="135"/>
                    </a:lnTo>
                    <a:lnTo>
                      <a:pt x="2348" y="135"/>
                    </a:lnTo>
                    <a:lnTo>
                      <a:pt x="2335" y="135"/>
                    </a:lnTo>
                    <a:lnTo>
                      <a:pt x="2321" y="135"/>
                    </a:lnTo>
                    <a:lnTo>
                      <a:pt x="2310" y="137"/>
                    </a:lnTo>
                    <a:lnTo>
                      <a:pt x="2298" y="137"/>
                    </a:lnTo>
                    <a:lnTo>
                      <a:pt x="2285" y="141"/>
                    </a:lnTo>
                    <a:lnTo>
                      <a:pt x="2274" y="143"/>
                    </a:lnTo>
                    <a:lnTo>
                      <a:pt x="2262" y="146"/>
                    </a:lnTo>
                    <a:lnTo>
                      <a:pt x="2251" y="146"/>
                    </a:lnTo>
                    <a:lnTo>
                      <a:pt x="2239" y="150"/>
                    </a:lnTo>
                    <a:lnTo>
                      <a:pt x="2228" y="152"/>
                    </a:lnTo>
                    <a:lnTo>
                      <a:pt x="2217" y="156"/>
                    </a:lnTo>
                    <a:lnTo>
                      <a:pt x="2205" y="158"/>
                    </a:lnTo>
                    <a:lnTo>
                      <a:pt x="2194" y="162"/>
                    </a:lnTo>
                    <a:lnTo>
                      <a:pt x="2182" y="165"/>
                    </a:lnTo>
                    <a:lnTo>
                      <a:pt x="2173" y="169"/>
                    </a:lnTo>
                    <a:lnTo>
                      <a:pt x="2160" y="171"/>
                    </a:lnTo>
                    <a:lnTo>
                      <a:pt x="2150" y="175"/>
                    </a:lnTo>
                    <a:lnTo>
                      <a:pt x="2137" y="177"/>
                    </a:lnTo>
                    <a:lnTo>
                      <a:pt x="2125" y="181"/>
                    </a:lnTo>
                    <a:lnTo>
                      <a:pt x="2114" y="184"/>
                    </a:lnTo>
                    <a:lnTo>
                      <a:pt x="2103" y="186"/>
                    </a:lnTo>
                    <a:lnTo>
                      <a:pt x="2093" y="188"/>
                    </a:lnTo>
                    <a:lnTo>
                      <a:pt x="2082" y="192"/>
                    </a:lnTo>
                    <a:lnTo>
                      <a:pt x="2070" y="194"/>
                    </a:lnTo>
                    <a:lnTo>
                      <a:pt x="2059" y="198"/>
                    </a:lnTo>
                    <a:lnTo>
                      <a:pt x="2047" y="198"/>
                    </a:lnTo>
                    <a:lnTo>
                      <a:pt x="2036" y="202"/>
                    </a:lnTo>
                    <a:lnTo>
                      <a:pt x="2023" y="203"/>
                    </a:lnTo>
                    <a:lnTo>
                      <a:pt x="2013" y="205"/>
                    </a:lnTo>
                    <a:lnTo>
                      <a:pt x="2000" y="207"/>
                    </a:lnTo>
                    <a:lnTo>
                      <a:pt x="1990" y="209"/>
                    </a:lnTo>
                    <a:lnTo>
                      <a:pt x="1977" y="209"/>
                    </a:lnTo>
                    <a:lnTo>
                      <a:pt x="1964" y="211"/>
                    </a:lnTo>
                    <a:lnTo>
                      <a:pt x="1950" y="211"/>
                    </a:lnTo>
                    <a:lnTo>
                      <a:pt x="1941" y="211"/>
                    </a:lnTo>
                    <a:lnTo>
                      <a:pt x="1928" y="211"/>
                    </a:lnTo>
                    <a:lnTo>
                      <a:pt x="1914" y="211"/>
                    </a:lnTo>
                    <a:lnTo>
                      <a:pt x="1901" y="211"/>
                    </a:lnTo>
                    <a:lnTo>
                      <a:pt x="1892" y="211"/>
                    </a:lnTo>
                    <a:lnTo>
                      <a:pt x="1878" y="207"/>
                    </a:lnTo>
                    <a:lnTo>
                      <a:pt x="1867" y="207"/>
                    </a:lnTo>
                    <a:lnTo>
                      <a:pt x="1855" y="205"/>
                    </a:lnTo>
                    <a:lnTo>
                      <a:pt x="1846" y="205"/>
                    </a:lnTo>
                    <a:lnTo>
                      <a:pt x="1833" y="203"/>
                    </a:lnTo>
                    <a:lnTo>
                      <a:pt x="1823" y="202"/>
                    </a:lnTo>
                    <a:lnTo>
                      <a:pt x="1812" y="202"/>
                    </a:lnTo>
                    <a:lnTo>
                      <a:pt x="1802" y="200"/>
                    </a:lnTo>
                    <a:lnTo>
                      <a:pt x="1793" y="198"/>
                    </a:lnTo>
                    <a:lnTo>
                      <a:pt x="1783" y="196"/>
                    </a:lnTo>
                    <a:lnTo>
                      <a:pt x="1774" y="194"/>
                    </a:lnTo>
                    <a:lnTo>
                      <a:pt x="1766" y="192"/>
                    </a:lnTo>
                    <a:lnTo>
                      <a:pt x="1758" y="190"/>
                    </a:lnTo>
                    <a:lnTo>
                      <a:pt x="1751" y="188"/>
                    </a:lnTo>
                    <a:lnTo>
                      <a:pt x="1743" y="186"/>
                    </a:lnTo>
                    <a:lnTo>
                      <a:pt x="1739" y="186"/>
                    </a:lnTo>
                    <a:lnTo>
                      <a:pt x="1728" y="183"/>
                    </a:lnTo>
                    <a:lnTo>
                      <a:pt x="1720" y="181"/>
                    </a:lnTo>
                    <a:lnTo>
                      <a:pt x="1717" y="181"/>
                    </a:lnTo>
                    <a:lnTo>
                      <a:pt x="1715" y="181"/>
                    </a:lnTo>
                    <a:lnTo>
                      <a:pt x="1715" y="181"/>
                    </a:lnTo>
                    <a:close/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85" name="Freeform 40"/>
              <p:cNvSpPr>
                <a:spLocks/>
              </p:cNvSpPr>
              <p:nvPr/>
            </p:nvSpPr>
            <p:spPr bwMode="auto">
              <a:xfrm>
                <a:off x="322" y="2293"/>
                <a:ext cx="1402" cy="309"/>
              </a:xfrm>
              <a:custGeom>
                <a:avLst/>
                <a:gdLst>
                  <a:gd name="T0" fmla="*/ 2112 w 2804"/>
                  <a:gd name="T1" fmla="*/ 166 h 620"/>
                  <a:gd name="T2" fmla="*/ 2255 w 2804"/>
                  <a:gd name="T3" fmla="*/ 147 h 620"/>
                  <a:gd name="T4" fmla="*/ 2416 w 2804"/>
                  <a:gd name="T5" fmla="*/ 143 h 620"/>
                  <a:gd name="T6" fmla="*/ 2570 w 2804"/>
                  <a:gd name="T7" fmla="*/ 166 h 620"/>
                  <a:gd name="T8" fmla="*/ 2703 w 2804"/>
                  <a:gd name="T9" fmla="*/ 217 h 620"/>
                  <a:gd name="T10" fmla="*/ 2798 w 2804"/>
                  <a:gd name="T11" fmla="*/ 379 h 620"/>
                  <a:gd name="T12" fmla="*/ 2665 w 2804"/>
                  <a:gd name="T13" fmla="*/ 544 h 620"/>
                  <a:gd name="T14" fmla="*/ 2532 w 2804"/>
                  <a:gd name="T15" fmla="*/ 605 h 620"/>
                  <a:gd name="T16" fmla="*/ 2384 w 2804"/>
                  <a:gd name="T17" fmla="*/ 616 h 620"/>
                  <a:gd name="T18" fmla="*/ 2224 w 2804"/>
                  <a:gd name="T19" fmla="*/ 574 h 620"/>
                  <a:gd name="T20" fmla="*/ 2057 w 2804"/>
                  <a:gd name="T21" fmla="*/ 508 h 620"/>
                  <a:gd name="T22" fmla="*/ 1876 w 2804"/>
                  <a:gd name="T23" fmla="*/ 445 h 620"/>
                  <a:gd name="T24" fmla="*/ 1679 w 2804"/>
                  <a:gd name="T25" fmla="*/ 411 h 620"/>
                  <a:gd name="T26" fmla="*/ 1452 w 2804"/>
                  <a:gd name="T27" fmla="*/ 415 h 620"/>
                  <a:gd name="T28" fmla="*/ 1201 w 2804"/>
                  <a:gd name="T29" fmla="*/ 432 h 620"/>
                  <a:gd name="T30" fmla="*/ 933 w 2804"/>
                  <a:gd name="T31" fmla="*/ 445 h 620"/>
                  <a:gd name="T32" fmla="*/ 654 w 2804"/>
                  <a:gd name="T33" fmla="*/ 441 h 620"/>
                  <a:gd name="T34" fmla="*/ 390 w 2804"/>
                  <a:gd name="T35" fmla="*/ 415 h 620"/>
                  <a:gd name="T36" fmla="*/ 173 w 2804"/>
                  <a:gd name="T37" fmla="*/ 365 h 620"/>
                  <a:gd name="T38" fmla="*/ 32 w 2804"/>
                  <a:gd name="T39" fmla="*/ 284 h 620"/>
                  <a:gd name="T40" fmla="*/ 59 w 2804"/>
                  <a:gd name="T41" fmla="*/ 92 h 620"/>
                  <a:gd name="T42" fmla="*/ 198 w 2804"/>
                  <a:gd name="T43" fmla="*/ 16 h 620"/>
                  <a:gd name="T44" fmla="*/ 369 w 2804"/>
                  <a:gd name="T45" fmla="*/ 2 h 620"/>
                  <a:gd name="T46" fmla="*/ 563 w 2804"/>
                  <a:gd name="T47" fmla="*/ 38 h 620"/>
                  <a:gd name="T48" fmla="*/ 778 w 2804"/>
                  <a:gd name="T49" fmla="*/ 101 h 620"/>
                  <a:gd name="T50" fmla="*/ 1006 w 2804"/>
                  <a:gd name="T51" fmla="*/ 160 h 620"/>
                  <a:gd name="T52" fmla="*/ 1243 w 2804"/>
                  <a:gd name="T53" fmla="*/ 192 h 620"/>
                  <a:gd name="T54" fmla="*/ 1471 w 2804"/>
                  <a:gd name="T55" fmla="*/ 202 h 620"/>
                  <a:gd name="T56" fmla="*/ 1669 w 2804"/>
                  <a:gd name="T57" fmla="*/ 200 h 620"/>
                  <a:gd name="T58" fmla="*/ 1815 w 2804"/>
                  <a:gd name="T59" fmla="*/ 198 h 620"/>
                  <a:gd name="T60" fmla="*/ 1939 w 2804"/>
                  <a:gd name="T61" fmla="*/ 227 h 620"/>
                  <a:gd name="T62" fmla="*/ 1800 w 2804"/>
                  <a:gd name="T63" fmla="*/ 268 h 620"/>
                  <a:gd name="T64" fmla="*/ 1618 w 2804"/>
                  <a:gd name="T65" fmla="*/ 284 h 620"/>
                  <a:gd name="T66" fmla="*/ 1388 w 2804"/>
                  <a:gd name="T67" fmla="*/ 276 h 620"/>
                  <a:gd name="T68" fmla="*/ 1150 w 2804"/>
                  <a:gd name="T69" fmla="*/ 255 h 620"/>
                  <a:gd name="T70" fmla="*/ 924 w 2804"/>
                  <a:gd name="T71" fmla="*/ 217 h 620"/>
                  <a:gd name="T72" fmla="*/ 703 w 2804"/>
                  <a:gd name="T73" fmla="*/ 160 h 620"/>
                  <a:gd name="T74" fmla="*/ 496 w 2804"/>
                  <a:gd name="T75" fmla="*/ 109 h 620"/>
                  <a:gd name="T76" fmla="*/ 317 w 2804"/>
                  <a:gd name="T77" fmla="*/ 78 h 620"/>
                  <a:gd name="T78" fmla="*/ 173 w 2804"/>
                  <a:gd name="T79" fmla="*/ 90 h 620"/>
                  <a:gd name="T80" fmla="*/ 89 w 2804"/>
                  <a:gd name="T81" fmla="*/ 206 h 620"/>
                  <a:gd name="T82" fmla="*/ 221 w 2804"/>
                  <a:gd name="T83" fmla="*/ 297 h 620"/>
                  <a:gd name="T84" fmla="*/ 401 w 2804"/>
                  <a:gd name="T85" fmla="*/ 333 h 620"/>
                  <a:gd name="T86" fmla="*/ 631 w 2804"/>
                  <a:gd name="T87" fmla="*/ 352 h 620"/>
                  <a:gd name="T88" fmla="*/ 893 w 2804"/>
                  <a:gd name="T89" fmla="*/ 358 h 620"/>
                  <a:gd name="T90" fmla="*/ 1154 w 2804"/>
                  <a:gd name="T91" fmla="*/ 348 h 620"/>
                  <a:gd name="T92" fmla="*/ 1401 w 2804"/>
                  <a:gd name="T93" fmla="*/ 348 h 620"/>
                  <a:gd name="T94" fmla="*/ 1627 w 2804"/>
                  <a:gd name="T95" fmla="*/ 356 h 620"/>
                  <a:gd name="T96" fmla="*/ 1831 w 2804"/>
                  <a:gd name="T97" fmla="*/ 382 h 620"/>
                  <a:gd name="T98" fmla="*/ 2015 w 2804"/>
                  <a:gd name="T99" fmla="*/ 426 h 620"/>
                  <a:gd name="T100" fmla="*/ 2186 w 2804"/>
                  <a:gd name="T101" fmla="*/ 481 h 620"/>
                  <a:gd name="T102" fmla="*/ 2333 w 2804"/>
                  <a:gd name="T103" fmla="*/ 527 h 620"/>
                  <a:gd name="T104" fmla="*/ 2458 w 2804"/>
                  <a:gd name="T105" fmla="*/ 544 h 620"/>
                  <a:gd name="T106" fmla="*/ 2610 w 2804"/>
                  <a:gd name="T107" fmla="*/ 498 h 620"/>
                  <a:gd name="T108" fmla="*/ 2722 w 2804"/>
                  <a:gd name="T109" fmla="*/ 365 h 620"/>
                  <a:gd name="T110" fmla="*/ 2612 w 2804"/>
                  <a:gd name="T111" fmla="*/ 247 h 620"/>
                  <a:gd name="T112" fmla="*/ 2479 w 2804"/>
                  <a:gd name="T113" fmla="*/ 208 h 620"/>
                  <a:gd name="T114" fmla="*/ 2355 w 2804"/>
                  <a:gd name="T115" fmla="*/ 206 h 620"/>
                  <a:gd name="T116" fmla="*/ 2222 w 2804"/>
                  <a:gd name="T117" fmla="*/ 223 h 620"/>
                  <a:gd name="T118" fmla="*/ 2089 w 2804"/>
                  <a:gd name="T119" fmla="*/ 240 h 620"/>
                  <a:gd name="T120" fmla="*/ 1958 w 2804"/>
                  <a:gd name="T121" fmla="*/ 217 h 6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2804" h="620">
                    <a:moveTo>
                      <a:pt x="1979" y="192"/>
                    </a:moveTo>
                    <a:lnTo>
                      <a:pt x="1981" y="192"/>
                    </a:lnTo>
                    <a:lnTo>
                      <a:pt x="1987" y="190"/>
                    </a:lnTo>
                    <a:lnTo>
                      <a:pt x="1992" y="187"/>
                    </a:lnTo>
                    <a:lnTo>
                      <a:pt x="2000" y="187"/>
                    </a:lnTo>
                    <a:lnTo>
                      <a:pt x="2006" y="185"/>
                    </a:lnTo>
                    <a:lnTo>
                      <a:pt x="2015" y="183"/>
                    </a:lnTo>
                    <a:lnTo>
                      <a:pt x="2023" y="181"/>
                    </a:lnTo>
                    <a:lnTo>
                      <a:pt x="2034" y="179"/>
                    </a:lnTo>
                    <a:lnTo>
                      <a:pt x="2044" y="177"/>
                    </a:lnTo>
                    <a:lnTo>
                      <a:pt x="2057" y="175"/>
                    </a:lnTo>
                    <a:lnTo>
                      <a:pt x="2068" y="173"/>
                    </a:lnTo>
                    <a:lnTo>
                      <a:pt x="2082" y="170"/>
                    </a:lnTo>
                    <a:lnTo>
                      <a:pt x="2089" y="170"/>
                    </a:lnTo>
                    <a:lnTo>
                      <a:pt x="2097" y="168"/>
                    </a:lnTo>
                    <a:lnTo>
                      <a:pt x="2103" y="166"/>
                    </a:lnTo>
                    <a:lnTo>
                      <a:pt x="2112" y="166"/>
                    </a:lnTo>
                    <a:lnTo>
                      <a:pt x="2120" y="164"/>
                    </a:lnTo>
                    <a:lnTo>
                      <a:pt x="2125" y="164"/>
                    </a:lnTo>
                    <a:lnTo>
                      <a:pt x="2133" y="162"/>
                    </a:lnTo>
                    <a:lnTo>
                      <a:pt x="2142" y="160"/>
                    </a:lnTo>
                    <a:lnTo>
                      <a:pt x="2150" y="158"/>
                    </a:lnTo>
                    <a:lnTo>
                      <a:pt x="2158" y="158"/>
                    </a:lnTo>
                    <a:lnTo>
                      <a:pt x="2165" y="156"/>
                    </a:lnTo>
                    <a:lnTo>
                      <a:pt x="2175" y="156"/>
                    </a:lnTo>
                    <a:lnTo>
                      <a:pt x="2182" y="154"/>
                    </a:lnTo>
                    <a:lnTo>
                      <a:pt x="2192" y="152"/>
                    </a:lnTo>
                    <a:lnTo>
                      <a:pt x="2199" y="152"/>
                    </a:lnTo>
                    <a:lnTo>
                      <a:pt x="2209" y="152"/>
                    </a:lnTo>
                    <a:lnTo>
                      <a:pt x="2219" y="151"/>
                    </a:lnTo>
                    <a:lnTo>
                      <a:pt x="2228" y="151"/>
                    </a:lnTo>
                    <a:lnTo>
                      <a:pt x="2236" y="149"/>
                    </a:lnTo>
                    <a:lnTo>
                      <a:pt x="2245" y="149"/>
                    </a:lnTo>
                    <a:lnTo>
                      <a:pt x="2255" y="147"/>
                    </a:lnTo>
                    <a:lnTo>
                      <a:pt x="2264" y="147"/>
                    </a:lnTo>
                    <a:lnTo>
                      <a:pt x="2272" y="145"/>
                    </a:lnTo>
                    <a:lnTo>
                      <a:pt x="2281" y="145"/>
                    </a:lnTo>
                    <a:lnTo>
                      <a:pt x="2291" y="143"/>
                    </a:lnTo>
                    <a:lnTo>
                      <a:pt x="2302" y="143"/>
                    </a:lnTo>
                    <a:lnTo>
                      <a:pt x="2310" y="143"/>
                    </a:lnTo>
                    <a:lnTo>
                      <a:pt x="2321" y="143"/>
                    </a:lnTo>
                    <a:lnTo>
                      <a:pt x="2329" y="143"/>
                    </a:lnTo>
                    <a:lnTo>
                      <a:pt x="2338" y="143"/>
                    </a:lnTo>
                    <a:lnTo>
                      <a:pt x="2348" y="143"/>
                    </a:lnTo>
                    <a:lnTo>
                      <a:pt x="2359" y="143"/>
                    </a:lnTo>
                    <a:lnTo>
                      <a:pt x="2367" y="143"/>
                    </a:lnTo>
                    <a:lnTo>
                      <a:pt x="2378" y="143"/>
                    </a:lnTo>
                    <a:lnTo>
                      <a:pt x="2388" y="143"/>
                    </a:lnTo>
                    <a:lnTo>
                      <a:pt x="2397" y="143"/>
                    </a:lnTo>
                    <a:lnTo>
                      <a:pt x="2407" y="143"/>
                    </a:lnTo>
                    <a:lnTo>
                      <a:pt x="2416" y="143"/>
                    </a:lnTo>
                    <a:lnTo>
                      <a:pt x="2424" y="143"/>
                    </a:lnTo>
                    <a:lnTo>
                      <a:pt x="2433" y="145"/>
                    </a:lnTo>
                    <a:lnTo>
                      <a:pt x="2443" y="145"/>
                    </a:lnTo>
                    <a:lnTo>
                      <a:pt x="2452" y="147"/>
                    </a:lnTo>
                    <a:lnTo>
                      <a:pt x="2462" y="147"/>
                    </a:lnTo>
                    <a:lnTo>
                      <a:pt x="2471" y="149"/>
                    </a:lnTo>
                    <a:lnTo>
                      <a:pt x="2481" y="149"/>
                    </a:lnTo>
                    <a:lnTo>
                      <a:pt x="2490" y="151"/>
                    </a:lnTo>
                    <a:lnTo>
                      <a:pt x="2500" y="151"/>
                    </a:lnTo>
                    <a:lnTo>
                      <a:pt x="2509" y="152"/>
                    </a:lnTo>
                    <a:lnTo>
                      <a:pt x="2517" y="154"/>
                    </a:lnTo>
                    <a:lnTo>
                      <a:pt x="2526" y="156"/>
                    </a:lnTo>
                    <a:lnTo>
                      <a:pt x="2536" y="158"/>
                    </a:lnTo>
                    <a:lnTo>
                      <a:pt x="2545" y="160"/>
                    </a:lnTo>
                    <a:lnTo>
                      <a:pt x="2553" y="162"/>
                    </a:lnTo>
                    <a:lnTo>
                      <a:pt x="2563" y="164"/>
                    </a:lnTo>
                    <a:lnTo>
                      <a:pt x="2570" y="166"/>
                    </a:lnTo>
                    <a:lnTo>
                      <a:pt x="2580" y="168"/>
                    </a:lnTo>
                    <a:lnTo>
                      <a:pt x="2587" y="170"/>
                    </a:lnTo>
                    <a:lnTo>
                      <a:pt x="2597" y="173"/>
                    </a:lnTo>
                    <a:lnTo>
                      <a:pt x="2604" y="173"/>
                    </a:lnTo>
                    <a:lnTo>
                      <a:pt x="2614" y="177"/>
                    </a:lnTo>
                    <a:lnTo>
                      <a:pt x="2622" y="179"/>
                    </a:lnTo>
                    <a:lnTo>
                      <a:pt x="2629" y="183"/>
                    </a:lnTo>
                    <a:lnTo>
                      <a:pt x="2637" y="185"/>
                    </a:lnTo>
                    <a:lnTo>
                      <a:pt x="2646" y="189"/>
                    </a:lnTo>
                    <a:lnTo>
                      <a:pt x="2652" y="192"/>
                    </a:lnTo>
                    <a:lnTo>
                      <a:pt x="2661" y="196"/>
                    </a:lnTo>
                    <a:lnTo>
                      <a:pt x="2669" y="200"/>
                    </a:lnTo>
                    <a:lnTo>
                      <a:pt x="2677" y="202"/>
                    </a:lnTo>
                    <a:lnTo>
                      <a:pt x="2682" y="206"/>
                    </a:lnTo>
                    <a:lnTo>
                      <a:pt x="2690" y="209"/>
                    </a:lnTo>
                    <a:lnTo>
                      <a:pt x="2696" y="213"/>
                    </a:lnTo>
                    <a:lnTo>
                      <a:pt x="2703" y="217"/>
                    </a:lnTo>
                    <a:lnTo>
                      <a:pt x="2715" y="223"/>
                    </a:lnTo>
                    <a:lnTo>
                      <a:pt x="2728" y="232"/>
                    </a:lnTo>
                    <a:lnTo>
                      <a:pt x="2739" y="240"/>
                    </a:lnTo>
                    <a:lnTo>
                      <a:pt x="2751" y="247"/>
                    </a:lnTo>
                    <a:lnTo>
                      <a:pt x="2760" y="255"/>
                    </a:lnTo>
                    <a:lnTo>
                      <a:pt x="2770" y="266"/>
                    </a:lnTo>
                    <a:lnTo>
                      <a:pt x="2777" y="274"/>
                    </a:lnTo>
                    <a:lnTo>
                      <a:pt x="2785" y="284"/>
                    </a:lnTo>
                    <a:lnTo>
                      <a:pt x="2789" y="293"/>
                    </a:lnTo>
                    <a:lnTo>
                      <a:pt x="2795" y="304"/>
                    </a:lnTo>
                    <a:lnTo>
                      <a:pt x="2798" y="314"/>
                    </a:lnTo>
                    <a:lnTo>
                      <a:pt x="2800" y="325"/>
                    </a:lnTo>
                    <a:lnTo>
                      <a:pt x="2804" y="337"/>
                    </a:lnTo>
                    <a:lnTo>
                      <a:pt x="2804" y="346"/>
                    </a:lnTo>
                    <a:lnTo>
                      <a:pt x="2802" y="358"/>
                    </a:lnTo>
                    <a:lnTo>
                      <a:pt x="2800" y="369"/>
                    </a:lnTo>
                    <a:lnTo>
                      <a:pt x="2798" y="379"/>
                    </a:lnTo>
                    <a:lnTo>
                      <a:pt x="2795" y="392"/>
                    </a:lnTo>
                    <a:lnTo>
                      <a:pt x="2791" y="401"/>
                    </a:lnTo>
                    <a:lnTo>
                      <a:pt x="2785" y="413"/>
                    </a:lnTo>
                    <a:lnTo>
                      <a:pt x="2777" y="426"/>
                    </a:lnTo>
                    <a:lnTo>
                      <a:pt x="2772" y="437"/>
                    </a:lnTo>
                    <a:lnTo>
                      <a:pt x="2764" y="449"/>
                    </a:lnTo>
                    <a:lnTo>
                      <a:pt x="2755" y="460"/>
                    </a:lnTo>
                    <a:lnTo>
                      <a:pt x="2745" y="472"/>
                    </a:lnTo>
                    <a:lnTo>
                      <a:pt x="2737" y="483"/>
                    </a:lnTo>
                    <a:lnTo>
                      <a:pt x="2726" y="493"/>
                    </a:lnTo>
                    <a:lnTo>
                      <a:pt x="2715" y="504"/>
                    </a:lnTo>
                    <a:lnTo>
                      <a:pt x="2703" y="515"/>
                    </a:lnTo>
                    <a:lnTo>
                      <a:pt x="2692" y="525"/>
                    </a:lnTo>
                    <a:lnTo>
                      <a:pt x="2684" y="529"/>
                    </a:lnTo>
                    <a:lnTo>
                      <a:pt x="2679" y="534"/>
                    </a:lnTo>
                    <a:lnTo>
                      <a:pt x="2671" y="538"/>
                    </a:lnTo>
                    <a:lnTo>
                      <a:pt x="2665" y="544"/>
                    </a:lnTo>
                    <a:lnTo>
                      <a:pt x="2658" y="548"/>
                    </a:lnTo>
                    <a:lnTo>
                      <a:pt x="2650" y="553"/>
                    </a:lnTo>
                    <a:lnTo>
                      <a:pt x="2642" y="557"/>
                    </a:lnTo>
                    <a:lnTo>
                      <a:pt x="2637" y="563"/>
                    </a:lnTo>
                    <a:lnTo>
                      <a:pt x="2629" y="567"/>
                    </a:lnTo>
                    <a:lnTo>
                      <a:pt x="2622" y="570"/>
                    </a:lnTo>
                    <a:lnTo>
                      <a:pt x="2614" y="574"/>
                    </a:lnTo>
                    <a:lnTo>
                      <a:pt x="2606" y="578"/>
                    </a:lnTo>
                    <a:lnTo>
                      <a:pt x="2599" y="582"/>
                    </a:lnTo>
                    <a:lnTo>
                      <a:pt x="2591" y="586"/>
                    </a:lnTo>
                    <a:lnTo>
                      <a:pt x="2583" y="589"/>
                    </a:lnTo>
                    <a:lnTo>
                      <a:pt x="2576" y="593"/>
                    </a:lnTo>
                    <a:lnTo>
                      <a:pt x="2566" y="595"/>
                    </a:lnTo>
                    <a:lnTo>
                      <a:pt x="2559" y="597"/>
                    </a:lnTo>
                    <a:lnTo>
                      <a:pt x="2549" y="601"/>
                    </a:lnTo>
                    <a:lnTo>
                      <a:pt x="2542" y="605"/>
                    </a:lnTo>
                    <a:lnTo>
                      <a:pt x="2532" y="605"/>
                    </a:lnTo>
                    <a:lnTo>
                      <a:pt x="2525" y="608"/>
                    </a:lnTo>
                    <a:lnTo>
                      <a:pt x="2517" y="610"/>
                    </a:lnTo>
                    <a:lnTo>
                      <a:pt x="2509" y="612"/>
                    </a:lnTo>
                    <a:lnTo>
                      <a:pt x="2500" y="614"/>
                    </a:lnTo>
                    <a:lnTo>
                      <a:pt x="2490" y="614"/>
                    </a:lnTo>
                    <a:lnTo>
                      <a:pt x="2481" y="616"/>
                    </a:lnTo>
                    <a:lnTo>
                      <a:pt x="2473" y="618"/>
                    </a:lnTo>
                    <a:lnTo>
                      <a:pt x="2464" y="618"/>
                    </a:lnTo>
                    <a:lnTo>
                      <a:pt x="2456" y="618"/>
                    </a:lnTo>
                    <a:lnTo>
                      <a:pt x="2447" y="620"/>
                    </a:lnTo>
                    <a:lnTo>
                      <a:pt x="2439" y="620"/>
                    </a:lnTo>
                    <a:lnTo>
                      <a:pt x="2430" y="620"/>
                    </a:lnTo>
                    <a:lnTo>
                      <a:pt x="2420" y="620"/>
                    </a:lnTo>
                    <a:lnTo>
                      <a:pt x="2411" y="618"/>
                    </a:lnTo>
                    <a:lnTo>
                      <a:pt x="2401" y="618"/>
                    </a:lnTo>
                    <a:lnTo>
                      <a:pt x="2391" y="618"/>
                    </a:lnTo>
                    <a:lnTo>
                      <a:pt x="2384" y="616"/>
                    </a:lnTo>
                    <a:lnTo>
                      <a:pt x="2374" y="614"/>
                    </a:lnTo>
                    <a:lnTo>
                      <a:pt x="2365" y="614"/>
                    </a:lnTo>
                    <a:lnTo>
                      <a:pt x="2355" y="610"/>
                    </a:lnTo>
                    <a:lnTo>
                      <a:pt x="2346" y="610"/>
                    </a:lnTo>
                    <a:lnTo>
                      <a:pt x="2336" y="608"/>
                    </a:lnTo>
                    <a:lnTo>
                      <a:pt x="2329" y="607"/>
                    </a:lnTo>
                    <a:lnTo>
                      <a:pt x="2317" y="603"/>
                    </a:lnTo>
                    <a:lnTo>
                      <a:pt x="2310" y="601"/>
                    </a:lnTo>
                    <a:lnTo>
                      <a:pt x="2300" y="597"/>
                    </a:lnTo>
                    <a:lnTo>
                      <a:pt x="2291" y="597"/>
                    </a:lnTo>
                    <a:lnTo>
                      <a:pt x="2281" y="593"/>
                    </a:lnTo>
                    <a:lnTo>
                      <a:pt x="2272" y="591"/>
                    </a:lnTo>
                    <a:lnTo>
                      <a:pt x="2262" y="588"/>
                    </a:lnTo>
                    <a:lnTo>
                      <a:pt x="2253" y="584"/>
                    </a:lnTo>
                    <a:lnTo>
                      <a:pt x="2243" y="582"/>
                    </a:lnTo>
                    <a:lnTo>
                      <a:pt x="2234" y="578"/>
                    </a:lnTo>
                    <a:lnTo>
                      <a:pt x="2224" y="574"/>
                    </a:lnTo>
                    <a:lnTo>
                      <a:pt x="2215" y="570"/>
                    </a:lnTo>
                    <a:lnTo>
                      <a:pt x="2205" y="567"/>
                    </a:lnTo>
                    <a:lnTo>
                      <a:pt x="2196" y="563"/>
                    </a:lnTo>
                    <a:lnTo>
                      <a:pt x="2186" y="559"/>
                    </a:lnTo>
                    <a:lnTo>
                      <a:pt x="2177" y="555"/>
                    </a:lnTo>
                    <a:lnTo>
                      <a:pt x="2165" y="551"/>
                    </a:lnTo>
                    <a:lnTo>
                      <a:pt x="2158" y="548"/>
                    </a:lnTo>
                    <a:lnTo>
                      <a:pt x="2146" y="544"/>
                    </a:lnTo>
                    <a:lnTo>
                      <a:pt x="2139" y="542"/>
                    </a:lnTo>
                    <a:lnTo>
                      <a:pt x="2127" y="536"/>
                    </a:lnTo>
                    <a:lnTo>
                      <a:pt x="2118" y="531"/>
                    </a:lnTo>
                    <a:lnTo>
                      <a:pt x="2106" y="529"/>
                    </a:lnTo>
                    <a:lnTo>
                      <a:pt x="2097" y="525"/>
                    </a:lnTo>
                    <a:lnTo>
                      <a:pt x="2087" y="519"/>
                    </a:lnTo>
                    <a:lnTo>
                      <a:pt x="2076" y="515"/>
                    </a:lnTo>
                    <a:lnTo>
                      <a:pt x="2066" y="512"/>
                    </a:lnTo>
                    <a:lnTo>
                      <a:pt x="2057" y="508"/>
                    </a:lnTo>
                    <a:lnTo>
                      <a:pt x="2047" y="502"/>
                    </a:lnTo>
                    <a:lnTo>
                      <a:pt x="2036" y="498"/>
                    </a:lnTo>
                    <a:lnTo>
                      <a:pt x="2025" y="494"/>
                    </a:lnTo>
                    <a:lnTo>
                      <a:pt x="2015" y="491"/>
                    </a:lnTo>
                    <a:lnTo>
                      <a:pt x="2004" y="487"/>
                    </a:lnTo>
                    <a:lnTo>
                      <a:pt x="1994" y="483"/>
                    </a:lnTo>
                    <a:lnTo>
                      <a:pt x="1985" y="479"/>
                    </a:lnTo>
                    <a:lnTo>
                      <a:pt x="1973" y="475"/>
                    </a:lnTo>
                    <a:lnTo>
                      <a:pt x="1964" y="472"/>
                    </a:lnTo>
                    <a:lnTo>
                      <a:pt x="1952" y="468"/>
                    </a:lnTo>
                    <a:lnTo>
                      <a:pt x="1941" y="464"/>
                    </a:lnTo>
                    <a:lnTo>
                      <a:pt x="1931" y="460"/>
                    </a:lnTo>
                    <a:lnTo>
                      <a:pt x="1920" y="456"/>
                    </a:lnTo>
                    <a:lnTo>
                      <a:pt x="1909" y="453"/>
                    </a:lnTo>
                    <a:lnTo>
                      <a:pt x="1899" y="451"/>
                    </a:lnTo>
                    <a:lnTo>
                      <a:pt x="1888" y="449"/>
                    </a:lnTo>
                    <a:lnTo>
                      <a:pt x="1876" y="445"/>
                    </a:lnTo>
                    <a:lnTo>
                      <a:pt x="1865" y="441"/>
                    </a:lnTo>
                    <a:lnTo>
                      <a:pt x="1855" y="437"/>
                    </a:lnTo>
                    <a:lnTo>
                      <a:pt x="1844" y="436"/>
                    </a:lnTo>
                    <a:lnTo>
                      <a:pt x="1833" y="432"/>
                    </a:lnTo>
                    <a:lnTo>
                      <a:pt x="1823" y="432"/>
                    </a:lnTo>
                    <a:lnTo>
                      <a:pt x="1812" y="428"/>
                    </a:lnTo>
                    <a:lnTo>
                      <a:pt x="1800" y="428"/>
                    </a:lnTo>
                    <a:lnTo>
                      <a:pt x="1789" y="424"/>
                    </a:lnTo>
                    <a:lnTo>
                      <a:pt x="1776" y="422"/>
                    </a:lnTo>
                    <a:lnTo>
                      <a:pt x="1764" y="420"/>
                    </a:lnTo>
                    <a:lnTo>
                      <a:pt x="1753" y="418"/>
                    </a:lnTo>
                    <a:lnTo>
                      <a:pt x="1739" y="418"/>
                    </a:lnTo>
                    <a:lnTo>
                      <a:pt x="1728" y="417"/>
                    </a:lnTo>
                    <a:lnTo>
                      <a:pt x="1717" y="415"/>
                    </a:lnTo>
                    <a:lnTo>
                      <a:pt x="1703" y="415"/>
                    </a:lnTo>
                    <a:lnTo>
                      <a:pt x="1690" y="413"/>
                    </a:lnTo>
                    <a:lnTo>
                      <a:pt x="1679" y="411"/>
                    </a:lnTo>
                    <a:lnTo>
                      <a:pt x="1665" y="411"/>
                    </a:lnTo>
                    <a:lnTo>
                      <a:pt x="1654" y="411"/>
                    </a:lnTo>
                    <a:lnTo>
                      <a:pt x="1641" y="411"/>
                    </a:lnTo>
                    <a:lnTo>
                      <a:pt x="1627" y="411"/>
                    </a:lnTo>
                    <a:lnTo>
                      <a:pt x="1614" y="411"/>
                    </a:lnTo>
                    <a:lnTo>
                      <a:pt x="1603" y="411"/>
                    </a:lnTo>
                    <a:lnTo>
                      <a:pt x="1587" y="411"/>
                    </a:lnTo>
                    <a:lnTo>
                      <a:pt x="1574" y="411"/>
                    </a:lnTo>
                    <a:lnTo>
                      <a:pt x="1561" y="411"/>
                    </a:lnTo>
                    <a:lnTo>
                      <a:pt x="1547" y="411"/>
                    </a:lnTo>
                    <a:lnTo>
                      <a:pt x="1534" y="411"/>
                    </a:lnTo>
                    <a:lnTo>
                      <a:pt x="1521" y="411"/>
                    </a:lnTo>
                    <a:lnTo>
                      <a:pt x="1508" y="411"/>
                    </a:lnTo>
                    <a:lnTo>
                      <a:pt x="1494" y="413"/>
                    </a:lnTo>
                    <a:lnTo>
                      <a:pt x="1479" y="413"/>
                    </a:lnTo>
                    <a:lnTo>
                      <a:pt x="1466" y="413"/>
                    </a:lnTo>
                    <a:lnTo>
                      <a:pt x="1452" y="415"/>
                    </a:lnTo>
                    <a:lnTo>
                      <a:pt x="1439" y="415"/>
                    </a:lnTo>
                    <a:lnTo>
                      <a:pt x="1424" y="415"/>
                    </a:lnTo>
                    <a:lnTo>
                      <a:pt x="1409" y="417"/>
                    </a:lnTo>
                    <a:lnTo>
                      <a:pt x="1395" y="418"/>
                    </a:lnTo>
                    <a:lnTo>
                      <a:pt x="1382" y="418"/>
                    </a:lnTo>
                    <a:lnTo>
                      <a:pt x="1365" y="418"/>
                    </a:lnTo>
                    <a:lnTo>
                      <a:pt x="1352" y="420"/>
                    </a:lnTo>
                    <a:lnTo>
                      <a:pt x="1336" y="422"/>
                    </a:lnTo>
                    <a:lnTo>
                      <a:pt x="1323" y="422"/>
                    </a:lnTo>
                    <a:lnTo>
                      <a:pt x="1306" y="422"/>
                    </a:lnTo>
                    <a:lnTo>
                      <a:pt x="1293" y="424"/>
                    </a:lnTo>
                    <a:lnTo>
                      <a:pt x="1277" y="426"/>
                    </a:lnTo>
                    <a:lnTo>
                      <a:pt x="1264" y="428"/>
                    </a:lnTo>
                    <a:lnTo>
                      <a:pt x="1247" y="428"/>
                    </a:lnTo>
                    <a:lnTo>
                      <a:pt x="1232" y="428"/>
                    </a:lnTo>
                    <a:lnTo>
                      <a:pt x="1217" y="430"/>
                    </a:lnTo>
                    <a:lnTo>
                      <a:pt x="1201" y="432"/>
                    </a:lnTo>
                    <a:lnTo>
                      <a:pt x="1186" y="432"/>
                    </a:lnTo>
                    <a:lnTo>
                      <a:pt x="1171" y="434"/>
                    </a:lnTo>
                    <a:lnTo>
                      <a:pt x="1156" y="434"/>
                    </a:lnTo>
                    <a:lnTo>
                      <a:pt x="1141" y="436"/>
                    </a:lnTo>
                    <a:lnTo>
                      <a:pt x="1124" y="436"/>
                    </a:lnTo>
                    <a:lnTo>
                      <a:pt x="1110" y="437"/>
                    </a:lnTo>
                    <a:lnTo>
                      <a:pt x="1093" y="437"/>
                    </a:lnTo>
                    <a:lnTo>
                      <a:pt x="1078" y="439"/>
                    </a:lnTo>
                    <a:lnTo>
                      <a:pt x="1061" y="439"/>
                    </a:lnTo>
                    <a:lnTo>
                      <a:pt x="1047" y="441"/>
                    </a:lnTo>
                    <a:lnTo>
                      <a:pt x="1030" y="441"/>
                    </a:lnTo>
                    <a:lnTo>
                      <a:pt x="1015" y="443"/>
                    </a:lnTo>
                    <a:lnTo>
                      <a:pt x="998" y="443"/>
                    </a:lnTo>
                    <a:lnTo>
                      <a:pt x="983" y="445"/>
                    </a:lnTo>
                    <a:lnTo>
                      <a:pt x="966" y="445"/>
                    </a:lnTo>
                    <a:lnTo>
                      <a:pt x="951" y="445"/>
                    </a:lnTo>
                    <a:lnTo>
                      <a:pt x="933" y="445"/>
                    </a:lnTo>
                    <a:lnTo>
                      <a:pt x="918" y="447"/>
                    </a:lnTo>
                    <a:lnTo>
                      <a:pt x="903" y="447"/>
                    </a:lnTo>
                    <a:lnTo>
                      <a:pt x="886" y="449"/>
                    </a:lnTo>
                    <a:lnTo>
                      <a:pt x="869" y="447"/>
                    </a:lnTo>
                    <a:lnTo>
                      <a:pt x="854" y="447"/>
                    </a:lnTo>
                    <a:lnTo>
                      <a:pt x="835" y="447"/>
                    </a:lnTo>
                    <a:lnTo>
                      <a:pt x="819" y="447"/>
                    </a:lnTo>
                    <a:lnTo>
                      <a:pt x="802" y="447"/>
                    </a:lnTo>
                    <a:lnTo>
                      <a:pt x="787" y="447"/>
                    </a:lnTo>
                    <a:lnTo>
                      <a:pt x="770" y="447"/>
                    </a:lnTo>
                    <a:lnTo>
                      <a:pt x="755" y="447"/>
                    </a:lnTo>
                    <a:lnTo>
                      <a:pt x="736" y="445"/>
                    </a:lnTo>
                    <a:lnTo>
                      <a:pt x="721" y="445"/>
                    </a:lnTo>
                    <a:lnTo>
                      <a:pt x="703" y="443"/>
                    </a:lnTo>
                    <a:lnTo>
                      <a:pt x="688" y="443"/>
                    </a:lnTo>
                    <a:lnTo>
                      <a:pt x="671" y="441"/>
                    </a:lnTo>
                    <a:lnTo>
                      <a:pt x="654" y="441"/>
                    </a:lnTo>
                    <a:lnTo>
                      <a:pt x="639" y="441"/>
                    </a:lnTo>
                    <a:lnTo>
                      <a:pt x="622" y="441"/>
                    </a:lnTo>
                    <a:lnTo>
                      <a:pt x="605" y="437"/>
                    </a:lnTo>
                    <a:lnTo>
                      <a:pt x="589" y="437"/>
                    </a:lnTo>
                    <a:lnTo>
                      <a:pt x="572" y="436"/>
                    </a:lnTo>
                    <a:lnTo>
                      <a:pt x="557" y="436"/>
                    </a:lnTo>
                    <a:lnTo>
                      <a:pt x="542" y="434"/>
                    </a:lnTo>
                    <a:lnTo>
                      <a:pt x="527" y="432"/>
                    </a:lnTo>
                    <a:lnTo>
                      <a:pt x="509" y="432"/>
                    </a:lnTo>
                    <a:lnTo>
                      <a:pt x="496" y="430"/>
                    </a:lnTo>
                    <a:lnTo>
                      <a:pt x="479" y="428"/>
                    </a:lnTo>
                    <a:lnTo>
                      <a:pt x="462" y="426"/>
                    </a:lnTo>
                    <a:lnTo>
                      <a:pt x="449" y="422"/>
                    </a:lnTo>
                    <a:lnTo>
                      <a:pt x="433" y="422"/>
                    </a:lnTo>
                    <a:lnTo>
                      <a:pt x="418" y="418"/>
                    </a:lnTo>
                    <a:lnTo>
                      <a:pt x="403" y="418"/>
                    </a:lnTo>
                    <a:lnTo>
                      <a:pt x="390" y="415"/>
                    </a:lnTo>
                    <a:lnTo>
                      <a:pt x="376" y="415"/>
                    </a:lnTo>
                    <a:lnTo>
                      <a:pt x="361" y="411"/>
                    </a:lnTo>
                    <a:lnTo>
                      <a:pt x="348" y="409"/>
                    </a:lnTo>
                    <a:lnTo>
                      <a:pt x="333" y="405"/>
                    </a:lnTo>
                    <a:lnTo>
                      <a:pt x="319" y="401"/>
                    </a:lnTo>
                    <a:lnTo>
                      <a:pt x="304" y="399"/>
                    </a:lnTo>
                    <a:lnTo>
                      <a:pt x="293" y="396"/>
                    </a:lnTo>
                    <a:lnTo>
                      <a:pt x="279" y="394"/>
                    </a:lnTo>
                    <a:lnTo>
                      <a:pt x="268" y="392"/>
                    </a:lnTo>
                    <a:lnTo>
                      <a:pt x="255" y="388"/>
                    </a:lnTo>
                    <a:lnTo>
                      <a:pt x="241" y="386"/>
                    </a:lnTo>
                    <a:lnTo>
                      <a:pt x="228" y="382"/>
                    </a:lnTo>
                    <a:lnTo>
                      <a:pt x="219" y="379"/>
                    </a:lnTo>
                    <a:lnTo>
                      <a:pt x="205" y="375"/>
                    </a:lnTo>
                    <a:lnTo>
                      <a:pt x="194" y="373"/>
                    </a:lnTo>
                    <a:lnTo>
                      <a:pt x="184" y="369"/>
                    </a:lnTo>
                    <a:lnTo>
                      <a:pt x="173" y="365"/>
                    </a:lnTo>
                    <a:lnTo>
                      <a:pt x="162" y="361"/>
                    </a:lnTo>
                    <a:lnTo>
                      <a:pt x="152" y="358"/>
                    </a:lnTo>
                    <a:lnTo>
                      <a:pt x="141" y="352"/>
                    </a:lnTo>
                    <a:lnTo>
                      <a:pt x="133" y="348"/>
                    </a:lnTo>
                    <a:lnTo>
                      <a:pt x="122" y="344"/>
                    </a:lnTo>
                    <a:lnTo>
                      <a:pt x="112" y="341"/>
                    </a:lnTo>
                    <a:lnTo>
                      <a:pt x="105" y="337"/>
                    </a:lnTo>
                    <a:lnTo>
                      <a:pt x="97" y="333"/>
                    </a:lnTo>
                    <a:lnTo>
                      <a:pt x="89" y="327"/>
                    </a:lnTo>
                    <a:lnTo>
                      <a:pt x="80" y="322"/>
                    </a:lnTo>
                    <a:lnTo>
                      <a:pt x="72" y="318"/>
                    </a:lnTo>
                    <a:lnTo>
                      <a:pt x="67" y="314"/>
                    </a:lnTo>
                    <a:lnTo>
                      <a:pt x="59" y="310"/>
                    </a:lnTo>
                    <a:lnTo>
                      <a:pt x="53" y="304"/>
                    </a:lnTo>
                    <a:lnTo>
                      <a:pt x="48" y="299"/>
                    </a:lnTo>
                    <a:lnTo>
                      <a:pt x="44" y="295"/>
                    </a:lnTo>
                    <a:lnTo>
                      <a:pt x="32" y="284"/>
                    </a:lnTo>
                    <a:lnTo>
                      <a:pt x="23" y="272"/>
                    </a:lnTo>
                    <a:lnTo>
                      <a:pt x="15" y="263"/>
                    </a:lnTo>
                    <a:lnTo>
                      <a:pt x="10" y="251"/>
                    </a:lnTo>
                    <a:lnTo>
                      <a:pt x="6" y="240"/>
                    </a:lnTo>
                    <a:lnTo>
                      <a:pt x="2" y="228"/>
                    </a:lnTo>
                    <a:lnTo>
                      <a:pt x="0" y="217"/>
                    </a:lnTo>
                    <a:lnTo>
                      <a:pt x="0" y="206"/>
                    </a:lnTo>
                    <a:lnTo>
                      <a:pt x="0" y="192"/>
                    </a:lnTo>
                    <a:lnTo>
                      <a:pt x="4" y="181"/>
                    </a:lnTo>
                    <a:lnTo>
                      <a:pt x="6" y="170"/>
                    </a:lnTo>
                    <a:lnTo>
                      <a:pt x="10" y="158"/>
                    </a:lnTo>
                    <a:lnTo>
                      <a:pt x="15" y="147"/>
                    </a:lnTo>
                    <a:lnTo>
                      <a:pt x="23" y="135"/>
                    </a:lnTo>
                    <a:lnTo>
                      <a:pt x="30" y="124"/>
                    </a:lnTo>
                    <a:lnTo>
                      <a:pt x="40" y="113"/>
                    </a:lnTo>
                    <a:lnTo>
                      <a:pt x="48" y="103"/>
                    </a:lnTo>
                    <a:lnTo>
                      <a:pt x="59" y="92"/>
                    </a:lnTo>
                    <a:lnTo>
                      <a:pt x="68" y="80"/>
                    </a:lnTo>
                    <a:lnTo>
                      <a:pt x="82" y="73"/>
                    </a:lnTo>
                    <a:lnTo>
                      <a:pt x="89" y="67"/>
                    </a:lnTo>
                    <a:lnTo>
                      <a:pt x="95" y="61"/>
                    </a:lnTo>
                    <a:lnTo>
                      <a:pt x="103" y="57"/>
                    </a:lnTo>
                    <a:lnTo>
                      <a:pt x="108" y="54"/>
                    </a:lnTo>
                    <a:lnTo>
                      <a:pt x="116" y="50"/>
                    </a:lnTo>
                    <a:lnTo>
                      <a:pt x="124" y="46"/>
                    </a:lnTo>
                    <a:lnTo>
                      <a:pt x="133" y="42"/>
                    </a:lnTo>
                    <a:lnTo>
                      <a:pt x="141" y="38"/>
                    </a:lnTo>
                    <a:lnTo>
                      <a:pt x="148" y="35"/>
                    </a:lnTo>
                    <a:lnTo>
                      <a:pt x="156" y="31"/>
                    </a:lnTo>
                    <a:lnTo>
                      <a:pt x="164" y="27"/>
                    </a:lnTo>
                    <a:lnTo>
                      <a:pt x="171" y="23"/>
                    </a:lnTo>
                    <a:lnTo>
                      <a:pt x="181" y="21"/>
                    </a:lnTo>
                    <a:lnTo>
                      <a:pt x="190" y="18"/>
                    </a:lnTo>
                    <a:lnTo>
                      <a:pt x="198" y="16"/>
                    </a:lnTo>
                    <a:lnTo>
                      <a:pt x="209" y="14"/>
                    </a:lnTo>
                    <a:lnTo>
                      <a:pt x="217" y="10"/>
                    </a:lnTo>
                    <a:lnTo>
                      <a:pt x="226" y="10"/>
                    </a:lnTo>
                    <a:lnTo>
                      <a:pt x="236" y="8"/>
                    </a:lnTo>
                    <a:lnTo>
                      <a:pt x="245" y="6"/>
                    </a:lnTo>
                    <a:lnTo>
                      <a:pt x="255" y="4"/>
                    </a:lnTo>
                    <a:lnTo>
                      <a:pt x="264" y="2"/>
                    </a:lnTo>
                    <a:lnTo>
                      <a:pt x="276" y="2"/>
                    </a:lnTo>
                    <a:lnTo>
                      <a:pt x="287" y="2"/>
                    </a:lnTo>
                    <a:lnTo>
                      <a:pt x="297" y="0"/>
                    </a:lnTo>
                    <a:lnTo>
                      <a:pt x="306" y="0"/>
                    </a:lnTo>
                    <a:lnTo>
                      <a:pt x="316" y="0"/>
                    </a:lnTo>
                    <a:lnTo>
                      <a:pt x="327" y="0"/>
                    </a:lnTo>
                    <a:lnTo>
                      <a:pt x="336" y="0"/>
                    </a:lnTo>
                    <a:lnTo>
                      <a:pt x="348" y="0"/>
                    </a:lnTo>
                    <a:lnTo>
                      <a:pt x="357" y="0"/>
                    </a:lnTo>
                    <a:lnTo>
                      <a:pt x="369" y="2"/>
                    </a:lnTo>
                    <a:lnTo>
                      <a:pt x="380" y="2"/>
                    </a:lnTo>
                    <a:lnTo>
                      <a:pt x="390" y="4"/>
                    </a:lnTo>
                    <a:lnTo>
                      <a:pt x="401" y="4"/>
                    </a:lnTo>
                    <a:lnTo>
                      <a:pt x="413" y="8"/>
                    </a:lnTo>
                    <a:lnTo>
                      <a:pt x="424" y="8"/>
                    </a:lnTo>
                    <a:lnTo>
                      <a:pt x="435" y="10"/>
                    </a:lnTo>
                    <a:lnTo>
                      <a:pt x="447" y="12"/>
                    </a:lnTo>
                    <a:lnTo>
                      <a:pt x="460" y="16"/>
                    </a:lnTo>
                    <a:lnTo>
                      <a:pt x="470" y="18"/>
                    </a:lnTo>
                    <a:lnTo>
                      <a:pt x="481" y="19"/>
                    </a:lnTo>
                    <a:lnTo>
                      <a:pt x="492" y="21"/>
                    </a:lnTo>
                    <a:lnTo>
                      <a:pt x="506" y="23"/>
                    </a:lnTo>
                    <a:lnTo>
                      <a:pt x="515" y="27"/>
                    </a:lnTo>
                    <a:lnTo>
                      <a:pt x="529" y="29"/>
                    </a:lnTo>
                    <a:lnTo>
                      <a:pt x="540" y="33"/>
                    </a:lnTo>
                    <a:lnTo>
                      <a:pt x="553" y="37"/>
                    </a:lnTo>
                    <a:lnTo>
                      <a:pt x="563" y="38"/>
                    </a:lnTo>
                    <a:lnTo>
                      <a:pt x="576" y="42"/>
                    </a:lnTo>
                    <a:lnTo>
                      <a:pt x="587" y="46"/>
                    </a:lnTo>
                    <a:lnTo>
                      <a:pt x="601" y="50"/>
                    </a:lnTo>
                    <a:lnTo>
                      <a:pt x="612" y="54"/>
                    </a:lnTo>
                    <a:lnTo>
                      <a:pt x="625" y="57"/>
                    </a:lnTo>
                    <a:lnTo>
                      <a:pt x="639" y="59"/>
                    </a:lnTo>
                    <a:lnTo>
                      <a:pt x="652" y="65"/>
                    </a:lnTo>
                    <a:lnTo>
                      <a:pt x="662" y="69"/>
                    </a:lnTo>
                    <a:lnTo>
                      <a:pt x="675" y="73"/>
                    </a:lnTo>
                    <a:lnTo>
                      <a:pt x="688" y="76"/>
                    </a:lnTo>
                    <a:lnTo>
                      <a:pt x="701" y="80"/>
                    </a:lnTo>
                    <a:lnTo>
                      <a:pt x="713" y="84"/>
                    </a:lnTo>
                    <a:lnTo>
                      <a:pt x="726" y="86"/>
                    </a:lnTo>
                    <a:lnTo>
                      <a:pt x="738" y="90"/>
                    </a:lnTo>
                    <a:lnTo>
                      <a:pt x="753" y="94"/>
                    </a:lnTo>
                    <a:lnTo>
                      <a:pt x="764" y="97"/>
                    </a:lnTo>
                    <a:lnTo>
                      <a:pt x="778" y="101"/>
                    </a:lnTo>
                    <a:lnTo>
                      <a:pt x="791" y="105"/>
                    </a:lnTo>
                    <a:lnTo>
                      <a:pt x="804" y="111"/>
                    </a:lnTo>
                    <a:lnTo>
                      <a:pt x="817" y="113"/>
                    </a:lnTo>
                    <a:lnTo>
                      <a:pt x="831" y="116"/>
                    </a:lnTo>
                    <a:lnTo>
                      <a:pt x="844" y="120"/>
                    </a:lnTo>
                    <a:lnTo>
                      <a:pt x="859" y="126"/>
                    </a:lnTo>
                    <a:lnTo>
                      <a:pt x="871" y="128"/>
                    </a:lnTo>
                    <a:lnTo>
                      <a:pt x="884" y="132"/>
                    </a:lnTo>
                    <a:lnTo>
                      <a:pt x="897" y="135"/>
                    </a:lnTo>
                    <a:lnTo>
                      <a:pt x="913" y="139"/>
                    </a:lnTo>
                    <a:lnTo>
                      <a:pt x="926" y="141"/>
                    </a:lnTo>
                    <a:lnTo>
                      <a:pt x="939" y="145"/>
                    </a:lnTo>
                    <a:lnTo>
                      <a:pt x="952" y="149"/>
                    </a:lnTo>
                    <a:lnTo>
                      <a:pt x="966" y="152"/>
                    </a:lnTo>
                    <a:lnTo>
                      <a:pt x="979" y="154"/>
                    </a:lnTo>
                    <a:lnTo>
                      <a:pt x="992" y="158"/>
                    </a:lnTo>
                    <a:lnTo>
                      <a:pt x="1006" y="160"/>
                    </a:lnTo>
                    <a:lnTo>
                      <a:pt x="1021" y="164"/>
                    </a:lnTo>
                    <a:lnTo>
                      <a:pt x="1034" y="166"/>
                    </a:lnTo>
                    <a:lnTo>
                      <a:pt x="1047" y="170"/>
                    </a:lnTo>
                    <a:lnTo>
                      <a:pt x="1063" y="171"/>
                    </a:lnTo>
                    <a:lnTo>
                      <a:pt x="1078" y="175"/>
                    </a:lnTo>
                    <a:lnTo>
                      <a:pt x="1091" y="177"/>
                    </a:lnTo>
                    <a:lnTo>
                      <a:pt x="1105" y="177"/>
                    </a:lnTo>
                    <a:lnTo>
                      <a:pt x="1118" y="179"/>
                    </a:lnTo>
                    <a:lnTo>
                      <a:pt x="1131" y="181"/>
                    </a:lnTo>
                    <a:lnTo>
                      <a:pt x="1144" y="183"/>
                    </a:lnTo>
                    <a:lnTo>
                      <a:pt x="1160" y="185"/>
                    </a:lnTo>
                    <a:lnTo>
                      <a:pt x="1173" y="187"/>
                    </a:lnTo>
                    <a:lnTo>
                      <a:pt x="1188" y="189"/>
                    </a:lnTo>
                    <a:lnTo>
                      <a:pt x="1201" y="189"/>
                    </a:lnTo>
                    <a:lnTo>
                      <a:pt x="1215" y="190"/>
                    </a:lnTo>
                    <a:lnTo>
                      <a:pt x="1228" y="190"/>
                    </a:lnTo>
                    <a:lnTo>
                      <a:pt x="1243" y="192"/>
                    </a:lnTo>
                    <a:lnTo>
                      <a:pt x="1257" y="192"/>
                    </a:lnTo>
                    <a:lnTo>
                      <a:pt x="1270" y="194"/>
                    </a:lnTo>
                    <a:lnTo>
                      <a:pt x="1285" y="196"/>
                    </a:lnTo>
                    <a:lnTo>
                      <a:pt x="1300" y="196"/>
                    </a:lnTo>
                    <a:lnTo>
                      <a:pt x="1314" y="196"/>
                    </a:lnTo>
                    <a:lnTo>
                      <a:pt x="1327" y="198"/>
                    </a:lnTo>
                    <a:lnTo>
                      <a:pt x="1338" y="198"/>
                    </a:lnTo>
                    <a:lnTo>
                      <a:pt x="1352" y="200"/>
                    </a:lnTo>
                    <a:lnTo>
                      <a:pt x="1365" y="200"/>
                    </a:lnTo>
                    <a:lnTo>
                      <a:pt x="1378" y="200"/>
                    </a:lnTo>
                    <a:lnTo>
                      <a:pt x="1392" y="200"/>
                    </a:lnTo>
                    <a:lnTo>
                      <a:pt x="1407" y="202"/>
                    </a:lnTo>
                    <a:lnTo>
                      <a:pt x="1418" y="202"/>
                    </a:lnTo>
                    <a:lnTo>
                      <a:pt x="1431" y="202"/>
                    </a:lnTo>
                    <a:lnTo>
                      <a:pt x="1445" y="202"/>
                    </a:lnTo>
                    <a:lnTo>
                      <a:pt x="1458" y="202"/>
                    </a:lnTo>
                    <a:lnTo>
                      <a:pt x="1471" y="202"/>
                    </a:lnTo>
                    <a:lnTo>
                      <a:pt x="1485" y="202"/>
                    </a:lnTo>
                    <a:lnTo>
                      <a:pt x="1498" y="202"/>
                    </a:lnTo>
                    <a:lnTo>
                      <a:pt x="1511" y="202"/>
                    </a:lnTo>
                    <a:lnTo>
                      <a:pt x="1521" y="202"/>
                    </a:lnTo>
                    <a:lnTo>
                      <a:pt x="1534" y="202"/>
                    </a:lnTo>
                    <a:lnTo>
                      <a:pt x="1546" y="202"/>
                    </a:lnTo>
                    <a:lnTo>
                      <a:pt x="1557" y="202"/>
                    </a:lnTo>
                    <a:lnTo>
                      <a:pt x="1568" y="202"/>
                    </a:lnTo>
                    <a:lnTo>
                      <a:pt x="1582" y="202"/>
                    </a:lnTo>
                    <a:lnTo>
                      <a:pt x="1593" y="202"/>
                    </a:lnTo>
                    <a:lnTo>
                      <a:pt x="1604" y="202"/>
                    </a:lnTo>
                    <a:lnTo>
                      <a:pt x="1616" y="200"/>
                    </a:lnTo>
                    <a:lnTo>
                      <a:pt x="1627" y="200"/>
                    </a:lnTo>
                    <a:lnTo>
                      <a:pt x="1637" y="200"/>
                    </a:lnTo>
                    <a:lnTo>
                      <a:pt x="1648" y="200"/>
                    </a:lnTo>
                    <a:lnTo>
                      <a:pt x="1658" y="200"/>
                    </a:lnTo>
                    <a:lnTo>
                      <a:pt x="1669" y="200"/>
                    </a:lnTo>
                    <a:lnTo>
                      <a:pt x="1679" y="200"/>
                    </a:lnTo>
                    <a:lnTo>
                      <a:pt x="1690" y="200"/>
                    </a:lnTo>
                    <a:lnTo>
                      <a:pt x="1698" y="200"/>
                    </a:lnTo>
                    <a:lnTo>
                      <a:pt x="1707" y="200"/>
                    </a:lnTo>
                    <a:lnTo>
                      <a:pt x="1717" y="200"/>
                    </a:lnTo>
                    <a:lnTo>
                      <a:pt x="1726" y="200"/>
                    </a:lnTo>
                    <a:lnTo>
                      <a:pt x="1736" y="198"/>
                    </a:lnTo>
                    <a:lnTo>
                      <a:pt x="1745" y="198"/>
                    </a:lnTo>
                    <a:lnTo>
                      <a:pt x="1753" y="198"/>
                    </a:lnTo>
                    <a:lnTo>
                      <a:pt x="1762" y="198"/>
                    </a:lnTo>
                    <a:lnTo>
                      <a:pt x="1770" y="198"/>
                    </a:lnTo>
                    <a:lnTo>
                      <a:pt x="1779" y="198"/>
                    </a:lnTo>
                    <a:lnTo>
                      <a:pt x="1785" y="198"/>
                    </a:lnTo>
                    <a:lnTo>
                      <a:pt x="1795" y="198"/>
                    </a:lnTo>
                    <a:lnTo>
                      <a:pt x="1800" y="198"/>
                    </a:lnTo>
                    <a:lnTo>
                      <a:pt x="1808" y="198"/>
                    </a:lnTo>
                    <a:lnTo>
                      <a:pt x="1815" y="198"/>
                    </a:lnTo>
                    <a:lnTo>
                      <a:pt x="1823" y="198"/>
                    </a:lnTo>
                    <a:lnTo>
                      <a:pt x="1833" y="196"/>
                    </a:lnTo>
                    <a:lnTo>
                      <a:pt x="1846" y="196"/>
                    </a:lnTo>
                    <a:lnTo>
                      <a:pt x="1855" y="196"/>
                    </a:lnTo>
                    <a:lnTo>
                      <a:pt x="1869" y="198"/>
                    </a:lnTo>
                    <a:lnTo>
                      <a:pt x="1876" y="198"/>
                    </a:lnTo>
                    <a:lnTo>
                      <a:pt x="1886" y="198"/>
                    </a:lnTo>
                    <a:lnTo>
                      <a:pt x="1895" y="200"/>
                    </a:lnTo>
                    <a:lnTo>
                      <a:pt x="1903" y="202"/>
                    </a:lnTo>
                    <a:lnTo>
                      <a:pt x="1909" y="202"/>
                    </a:lnTo>
                    <a:lnTo>
                      <a:pt x="1916" y="204"/>
                    </a:lnTo>
                    <a:lnTo>
                      <a:pt x="1922" y="206"/>
                    </a:lnTo>
                    <a:lnTo>
                      <a:pt x="1928" y="208"/>
                    </a:lnTo>
                    <a:lnTo>
                      <a:pt x="1935" y="211"/>
                    </a:lnTo>
                    <a:lnTo>
                      <a:pt x="1941" y="217"/>
                    </a:lnTo>
                    <a:lnTo>
                      <a:pt x="1941" y="219"/>
                    </a:lnTo>
                    <a:lnTo>
                      <a:pt x="1939" y="227"/>
                    </a:lnTo>
                    <a:lnTo>
                      <a:pt x="1931" y="230"/>
                    </a:lnTo>
                    <a:lnTo>
                      <a:pt x="1924" y="238"/>
                    </a:lnTo>
                    <a:lnTo>
                      <a:pt x="1916" y="240"/>
                    </a:lnTo>
                    <a:lnTo>
                      <a:pt x="1909" y="244"/>
                    </a:lnTo>
                    <a:lnTo>
                      <a:pt x="1899" y="246"/>
                    </a:lnTo>
                    <a:lnTo>
                      <a:pt x="1892" y="249"/>
                    </a:lnTo>
                    <a:lnTo>
                      <a:pt x="1878" y="253"/>
                    </a:lnTo>
                    <a:lnTo>
                      <a:pt x="1869" y="257"/>
                    </a:lnTo>
                    <a:lnTo>
                      <a:pt x="1861" y="259"/>
                    </a:lnTo>
                    <a:lnTo>
                      <a:pt x="1855" y="261"/>
                    </a:lnTo>
                    <a:lnTo>
                      <a:pt x="1848" y="263"/>
                    </a:lnTo>
                    <a:lnTo>
                      <a:pt x="1842" y="265"/>
                    </a:lnTo>
                    <a:lnTo>
                      <a:pt x="1834" y="265"/>
                    </a:lnTo>
                    <a:lnTo>
                      <a:pt x="1825" y="266"/>
                    </a:lnTo>
                    <a:lnTo>
                      <a:pt x="1817" y="266"/>
                    </a:lnTo>
                    <a:lnTo>
                      <a:pt x="1810" y="268"/>
                    </a:lnTo>
                    <a:lnTo>
                      <a:pt x="1800" y="268"/>
                    </a:lnTo>
                    <a:lnTo>
                      <a:pt x="1793" y="272"/>
                    </a:lnTo>
                    <a:lnTo>
                      <a:pt x="1781" y="272"/>
                    </a:lnTo>
                    <a:lnTo>
                      <a:pt x="1774" y="274"/>
                    </a:lnTo>
                    <a:lnTo>
                      <a:pt x="1762" y="274"/>
                    </a:lnTo>
                    <a:lnTo>
                      <a:pt x="1753" y="276"/>
                    </a:lnTo>
                    <a:lnTo>
                      <a:pt x="1743" y="276"/>
                    </a:lnTo>
                    <a:lnTo>
                      <a:pt x="1734" y="278"/>
                    </a:lnTo>
                    <a:lnTo>
                      <a:pt x="1722" y="278"/>
                    </a:lnTo>
                    <a:lnTo>
                      <a:pt x="1713" y="280"/>
                    </a:lnTo>
                    <a:lnTo>
                      <a:pt x="1701" y="280"/>
                    </a:lnTo>
                    <a:lnTo>
                      <a:pt x="1690" y="282"/>
                    </a:lnTo>
                    <a:lnTo>
                      <a:pt x="1677" y="282"/>
                    </a:lnTo>
                    <a:lnTo>
                      <a:pt x="1667" y="282"/>
                    </a:lnTo>
                    <a:lnTo>
                      <a:pt x="1654" y="282"/>
                    </a:lnTo>
                    <a:lnTo>
                      <a:pt x="1642" y="284"/>
                    </a:lnTo>
                    <a:lnTo>
                      <a:pt x="1629" y="284"/>
                    </a:lnTo>
                    <a:lnTo>
                      <a:pt x="1618" y="284"/>
                    </a:lnTo>
                    <a:lnTo>
                      <a:pt x="1604" y="284"/>
                    </a:lnTo>
                    <a:lnTo>
                      <a:pt x="1593" y="284"/>
                    </a:lnTo>
                    <a:lnTo>
                      <a:pt x="1580" y="284"/>
                    </a:lnTo>
                    <a:lnTo>
                      <a:pt x="1566" y="284"/>
                    </a:lnTo>
                    <a:lnTo>
                      <a:pt x="1553" y="284"/>
                    </a:lnTo>
                    <a:lnTo>
                      <a:pt x="1542" y="284"/>
                    </a:lnTo>
                    <a:lnTo>
                      <a:pt x="1527" y="284"/>
                    </a:lnTo>
                    <a:lnTo>
                      <a:pt x="1515" y="284"/>
                    </a:lnTo>
                    <a:lnTo>
                      <a:pt x="1500" y="284"/>
                    </a:lnTo>
                    <a:lnTo>
                      <a:pt x="1489" y="284"/>
                    </a:lnTo>
                    <a:lnTo>
                      <a:pt x="1473" y="282"/>
                    </a:lnTo>
                    <a:lnTo>
                      <a:pt x="1458" y="280"/>
                    </a:lnTo>
                    <a:lnTo>
                      <a:pt x="1445" y="280"/>
                    </a:lnTo>
                    <a:lnTo>
                      <a:pt x="1431" y="280"/>
                    </a:lnTo>
                    <a:lnTo>
                      <a:pt x="1416" y="278"/>
                    </a:lnTo>
                    <a:lnTo>
                      <a:pt x="1403" y="278"/>
                    </a:lnTo>
                    <a:lnTo>
                      <a:pt x="1388" y="276"/>
                    </a:lnTo>
                    <a:lnTo>
                      <a:pt x="1376" y="276"/>
                    </a:lnTo>
                    <a:lnTo>
                      <a:pt x="1361" y="276"/>
                    </a:lnTo>
                    <a:lnTo>
                      <a:pt x="1346" y="274"/>
                    </a:lnTo>
                    <a:lnTo>
                      <a:pt x="1333" y="272"/>
                    </a:lnTo>
                    <a:lnTo>
                      <a:pt x="1319" y="272"/>
                    </a:lnTo>
                    <a:lnTo>
                      <a:pt x="1304" y="272"/>
                    </a:lnTo>
                    <a:lnTo>
                      <a:pt x="1289" y="270"/>
                    </a:lnTo>
                    <a:lnTo>
                      <a:pt x="1276" y="268"/>
                    </a:lnTo>
                    <a:lnTo>
                      <a:pt x="1262" y="268"/>
                    </a:lnTo>
                    <a:lnTo>
                      <a:pt x="1247" y="266"/>
                    </a:lnTo>
                    <a:lnTo>
                      <a:pt x="1234" y="266"/>
                    </a:lnTo>
                    <a:lnTo>
                      <a:pt x="1219" y="263"/>
                    </a:lnTo>
                    <a:lnTo>
                      <a:pt x="1203" y="263"/>
                    </a:lnTo>
                    <a:lnTo>
                      <a:pt x="1190" y="259"/>
                    </a:lnTo>
                    <a:lnTo>
                      <a:pt x="1177" y="259"/>
                    </a:lnTo>
                    <a:lnTo>
                      <a:pt x="1163" y="257"/>
                    </a:lnTo>
                    <a:lnTo>
                      <a:pt x="1150" y="255"/>
                    </a:lnTo>
                    <a:lnTo>
                      <a:pt x="1135" y="253"/>
                    </a:lnTo>
                    <a:lnTo>
                      <a:pt x="1122" y="253"/>
                    </a:lnTo>
                    <a:lnTo>
                      <a:pt x="1108" y="249"/>
                    </a:lnTo>
                    <a:lnTo>
                      <a:pt x="1095" y="249"/>
                    </a:lnTo>
                    <a:lnTo>
                      <a:pt x="1082" y="246"/>
                    </a:lnTo>
                    <a:lnTo>
                      <a:pt x="1068" y="246"/>
                    </a:lnTo>
                    <a:lnTo>
                      <a:pt x="1055" y="244"/>
                    </a:lnTo>
                    <a:lnTo>
                      <a:pt x="1044" y="242"/>
                    </a:lnTo>
                    <a:lnTo>
                      <a:pt x="1028" y="238"/>
                    </a:lnTo>
                    <a:lnTo>
                      <a:pt x="1017" y="236"/>
                    </a:lnTo>
                    <a:lnTo>
                      <a:pt x="1002" y="232"/>
                    </a:lnTo>
                    <a:lnTo>
                      <a:pt x="990" y="230"/>
                    </a:lnTo>
                    <a:lnTo>
                      <a:pt x="977" y="227"/>
                    </a:lnTo>
                    <a:lnTo>
                      <a:pt x="964" y="225"/>
                    </a:lnTo>
                    <a:lnTo>
                      <a:pt x="951" y="223"/>
                    </a:lnTo>
                    <a:lnTo>
                      <a:pt x="939" y="219"/>
                    </a:lnTo>
                    <a:lnTo>
                      <a:pt x="924" y="217"/>
                    </a:lnTo>
                    <a:lnTo>
                      <a:pt x="913" y="213"/>
                    </a:lnTo>
                    <a:lnTo>
                      <a:pt x="897" y="209"/>
                    </a:lnTo>
                    <a:lnTo>
                      <a:pt x="886" y="208"/>
                    </a:lnTo>
                    <a:lnTo>
                      <a:pt x="873" y="204"/>
                    </a:lnTo>
                    <a:lnTo>
                      <a:pt x="859" y="200"/>
                    </a:lnTo>
                    <a:lnTo>
                      <a:pt x="846" y="198"/>
                    </a:lnTo>
                    <a:lnTo>
                      <a:pt x="835" y="196"/>
                    </a:lnTo>
                    <a:lnTo>
                      <a:pt x="819" y="192"/>
                    </a:lnTo>
                    <a:lnTo>
                      <a:pt x="808" y="189"/>
                    </a:lnTo>
                    <a:lnTo>
                      <a:pt x="795" y="185"/>
                    </a:lnTo>
                    <a:lnTo>
                      <a:pt x="781" y="181"/>
                    </a:lnTo>
                    <a:lnTo>
                      <a:pt x="768" y="177"/>
                    </a:lnTo>
                    <a:lnTo>
                      <a:pt x="757" y="173"/>
                    </a:lnTo>
                    <a:lnTo>
                      <a:pt x="743" y="170"/>
                    </a:lnTo>
                    <a:lnTo>
                      <a:pt x="730" y="168"/>
                    </a:lnTo>
                    <a:lnTo>
                      <a:pt x="717" y="164"/>
                    </a:lnTo>
                    <a:lnTo>
                      <a:pt x="703" y="160"/>
                    </a:lnTo>
                    <a:lnTo>
                      <a:pt x="692" y="156"/>
                    </a:lnTo>
                    <a:lnTo>
                      <a:pt x="679" y="154"/>
                    </a:lnTo>
                    <a:lnTo>
                      <a:pt x="665" y="151"/>
                    </a:lnTo>
                    <a:lnTo>
                      <a:pt x="654" y="149"/>
                    </a:lnTo>
                    <a:lnTo>
                      <a:pt x="641" y="145"/>
                    </a:lnTo>
                    <a:lnTo>
                      <a:pt x="631" y="143"/>
                    </a:lnTo>
                    <a:lnTo>
                      <a:pt x="618" y="139"/>
                    </a:lnTo>
                    <a:lnTo>
                      <a:pt x="605" y="135"/>
                    </a:lnTo>
                    <a:lnTo>
                      <a:pt x="591" y="132"/>
                    </a:lnTo>
                    <a:lnTo>
                      <a:pt x="580" y="130"/>
                    </a:lnTo>
                    <a:lnTo>
                      <a:pt x="568" y="126"/>
                    </a:lnTo>
                    <a:lnTo>
                      <a:pt x="555" y="124"/>
                    </a:lnTo>
                    <a:lnTo>
                      <a:pt x="544" y="120"/>
                    </a:lnTo>
                    <a:lnTo>
                      <a:pt x="532" y="118"/>
                    </a:lnTo>
                    <a:lnTo>
                      <a:pt x="521" y="114"/>
                    </a:lnTo>
                    <a:lnTo>
                      <a:pt x="509" y="111"/>
                    </a:lnTo>
                    <a:lnTo>
                      <a:pt x="496" y="109"/>
                    </a:lnTo>
                    <a:lnTo>
                      <a:pt x="487" y="107"/>
                    </a:lnTo>
                    <a:lnTo>
                      <a:pt x="473" y="103"/>
                    </a:lnTo>
                    <a:lnTo>
                      <a:pt x="462" y="101"/>
                    </a:lnTo>
                    <a:lnTo>
                      <a:pt x="452" y="99"/>
                    </a:lnTo>
                    <a:lnTo>
                      <a:pt x="441" y="97"/>
                    </a:lnTo>
                    <a:lnTo>
                      <a:pt x="430" y="94"/>
                    </a:lnTo>
                    <a:lnTo>
                      <a:pt x="420" y="94"/>
                    </a:lnTo>
                    <a:lnTo>
                      <a:pt x="409" y="90"/>
                    </a:lnTo>
                    <a:lnTo>
                      <a:pt x="397" y="90"/>
                    </a:lnTo>
                    <a:lnTo>
                      <a:pt x="386" y="86"/>
                    </a:lnTo>
                    <a:lnTo>
                      <a:pt x="376" y="86"/>
                    </a:lnTo>
                    <a:lnTo>
                      <a:pt x="367" y="84"/>
                    </a:lnTo>
                    <a:lnTo>
                      <a:pt x="357" y="84"/>
                    </a:lnTo>
                    <a:lnTo>
                      <a:pt x="346" y="80"/>
                    </a:lnTo>
                    <a:lnTo>
                      <a:pt x="336" y="80"/>
                    </a:lnTo>
                    <a:lnTo>
                      <a:pt x="327" y="78"/>
                    </a:lnTo>
                    <a:lnTo>
                      <a:pt x="317" y="78"/>
                    </a:lnTo>
                    <a:lnTo>
                      <a:pt x="308" y="76"/>
                    </a:lnTo>
                    <a:lnTo>
                      <a:pt x="298" y="76"/>
                    </a:lnTo>
                    <a:lnTo>
                      <a:pt x="289" y="76"/>
                    </a:lnTo>
                    <a:lnTo>
                      <a:pt x="281" y="76"/>
                    </a:lnTo>
                    <a:lnTo>
                      <a:pt x="272" y="76"/>
                    </a:lnTo>
                    <a:lnTo>
                      <a:pt x="264" y="76"/>
                    </a:lnTo>
                    <a:lnTo>
                      <a:pt x="255" y="76"/>
                    </a:lnTo>
                    <a:lnTo>
                      <a:pt x="247" y="76"/>
                    </a:lnTo>
                    <a:lnTo>
                      <a:pt x="238" y="76"/>
                    </a:lnTo>
                    <a:lnTo>
                      <a:pt x="230" y="76"/>
                    </a:lnTo>
                    <a:lnTo>
                      <a:pt x="222" y="78"/>
                    </a:lnTo>
                    <a:lnTo>
                      <a:pt x="215" y="80"/>
                    </a:lnTo>
                    <a:lnTo>
                      <a:pt x="207" y="80"/>
                    </a:lnTo>
                    <a:lnTo>
                      <a:pt x="200" y="82"/>
                    </a:lnTo>
                    <a:lnTo>
                      <a:pt x="192" y="84"/>
                    </a:lnTo>
                    <a:lnTo>
                      <a:pt x="186" y="86"/>
                    </a:lnTo>
                    <a:lnTo>
                      <a:pt x="173" y="90"/>
                    </a:lnTo>
                    <a:lnTo>
                      <a:pt x="162" y="94"/>
                    </a:lnTo>
                    <a:lnTo>
                      <a:pt x="150" y="97"/>
                    </a:lnTo>
                    <a:lnTo>
                      <a:pt x="141" y="103"/>
                    </a:lnTo>
                    <a:lnTo>
                      <a:pt x="129" y="109"/>
                    </a:lnTo>
                    <a:lnTo>
                      <a:pt x="122" y="116"/>
                    </a:lnTo>
                    <a:lnTo>
                      <a:pt x="116" y="122"/>
                    </a:lnTo>
                    <a:lnTo>
                      <a:pt x="108" y="130"/>
                    </a:lnTo>
                    <a:lnTo>
                      <a:pt x="103" y="137"/>
                    </a:lnTo>
                    <a:lnTo>
                      <a:pt x="99" y="143"/>
                    </a:lnTo>
                    <a:lnTo>
                      <a:pt x="93" y="151"/>
                    </a:lnTo>
                    <a:lnTo>
                      <a:pt x="89" y="158"/>
                    </a:lnTo>
                    <a:lnTo>
                      <a:pt x="86" y="166"/>
                    </a:lnTo>
                    <a:lnTo>
                      <a:pt x="86" y="173"/>
                    </a:lnTo>
                    <a:lnTo>
                      <a:pt x="86" y="181"/>
                    </a:lnTo>
                    <a:lnTo>
                      <a:pt x="86" y="189"/>
                    </a:lnTo>
                    <a:lnTo>
                      <a:pt x="86" y="196"/>
                    </a:lnTo>
                    <a:lnTo>
                      <a:pt x="89" y="206"/>
                    </a:lnTo>
                    <a:lnTo>
                      <a:pt x="93" y="213"/>
                    </a:lnTo>
                    <a:lnTo>
                      <a:pt x="97" y="221"/>
                    </a:lnTo>
                    <a:lnTo>
                      <a:pt x="103" y="228"/>
                    </a:lnTo>
                    <a:lnTo>
                      <a:pt x="108" y="236"/>
                    </a:lnTo>
                    <a:lnTo>
                      <a:pt x="116" y="244"/>
                    </a:lnTo>
                    <a:lnTo>
                      <a:pt x="125" y="251"/>
                    </a:lnTo>
                    <a:lnTo>
                      <a:pt x="135" y="259"/>
                    </a:lnTo>
                    <a:lnTo>
                      <a:pt x="144" y="266"/>
                    </a:lnTo>
                    <a:lnTo>
                      <a:pt x="156" y="272"/>
                    </a:lnTo>
                    <a:lnTo>
                      <a:pt x="169" y="278"/>
                    </a:lnTo>
                    <a:lnTo>
                      <a:pt x="175" y="280"/>
                    </a:lnTo>
                    <a:lnTo>
                      <a:pt x="183" y="284"/>
                    </a:lnTo>
                    <a:lnTo>
                      <a:pt x="188" y="285"/>
                    </a:lnTo>
                    <a:lnTo>
                      <a:pt x="198" y="289"/>
                    </a:lnTo>
                    <a:lnTo>
                      <a:pt x="205" y="293"/>
                    </a:lnTo>
                    <a:lnTo>
                      <a:pt x="211" y="295"/>
                    </a:lnTo>
                    <a:lnTo>
                      <a:pt x="221" y="297"/>
                    </a:lnTo>
                    <a:lnTo>
                      <a:pt x="230" y="299"/>
                    </a:lnTo>
                    <a:lnTo>
                      <a:pt x="238" y="303"/>
                    </a:lnTo>
                    <a:lnTo>
                      <a:pt x="247" y="304"/>
                    </a:lnTo>
                    <a:lnTo>
                      <a:pt x="257" y="306"/>
                    </a:lnTo>
                    <a:lnTo>
                      <a:pt x="268" y="310"/>
                    </a:lnTo>
                    <a:lnTo>
                      <a:pt x="278" y="312"/>
                    </a:lnTo>
                    <a:lnTo>
                      <a:pt x="287" y="314"/>
                    </a:lnTo>
                    <a:lnTo>
                      <a:pt x="297" y="316"/>
                    </a:lnTo>
                    <a:lnTo>
                      <a:pt x="308" y="320"/>
                    </a:lnTo>
                    <a:lnTo>
                      <a:pt x="319" y="320"/>
                    </a:lnTo>
                    <a:lnTo>
                      <a:pt x="331" y="322"/>
                    </a:lnTo>
                    <a:lnTo>
                      <a:pt x="340" y="325"/>
                    </a:lnTo>
                    <a:lnTo>
                      <a:pt x="354" y="327"/>
                    </a:lnTo>
                    <a:lnTo>
                      <a:pt x="363" y="329"/>
                    </a:lnTo>
                    <a:lnTo>
                      <a:pt x="376" y="329"/>
                    </a:lnTo>
                    <a:lnTo>
                      <a:pt x="388" y="331"/>
                    </a:lnTo>
                    <a:lnTo>
                      <a:pt x="401" y="333"/>
                    </a:lnTo>
                    <a:lnTo>
                      <a:pt x="413" y="335"/>
                    </a:lnTo>
                    <a:lnTo>
                      <a:pt x="426" y="337"/>
                    </a:lnTo>
                    <a:lnTo>
                      <a:pt x="439" y="339"/>
                    </a:lnTo>
                    <a:lnTo>
                      <a:pt x="452" y="341"/>
                    </a:lnTo>
                    <a:lnTo>
                      <a:pt x="466" y="341"/>
                    </a:lnTo>
                    <a:lnTo>
                      <a:pt x="479" y="342"/>
                    </a:lnTo>
                    <a:lnTo>
                      <a:pt x="490" y="342"/>
                    </a:lnTo>
                    <a:lnTo>
                      <a:pt x="506" y="344"/>
                    </a:lnTo>
                    <a:lnTo>
                      <a:pt x="519" y="346"/>
                    </a:lnTo>
                    <a:lnTo>
                      <a:pt x="532" y="346"/>
                    </a:lnTo>
                    <a:lnTo>
                      <a:pt x="546" y="348"/>
                    </a:lnTo>
                    <a:lnTo>
                      <a:pt x="561" y="348"/>
                    </a:lnTo>
                    <a:lnTo>
                      <a:pt x="574" y="348"/>
                    </a:lnTo>
                    <a:lnTo>
                      <a:pt x="589" y="350"/>
                    </a:lnTo>
                    <a:lnTo>
                      <a:pt x="603" y="352"/>
                    </a:lnTo>
                    <a:lnTo>
                      <a:pt x="618" y="352"/>
                    </a:lnTo>
                    <a:lnTo>
                      <a:pt x="631" y="352"/>
                    </a:lnTo>
                    <a:lnTo>
                      <a:pt x="648" y="354"/>
                    </a:lnTo>
                    <a:lnTo>
                      <a:pt x="662" y="356"/>
                    </a:lnTo>
                    <a:lnTo>
                      <a:pt x="679" y="356"/>
                    </a:lnTo>
                    <a:lnTo>
                      <a:pt x="692" y="356"/>
                    </a:lnTo>
                    <a:lnTo>
                      <a:pt x="707" y="356"/>
                    </a:lnTo>
                    <a:lnTo>
                      <a:pt x="722" y="356"/>
                    </a:lnTo>
                    <a:lnTo>
                      <a:pt x="738" y="356"/>
                    </a:lnTo>
                    <a:lnTo>
                      <a:pt x="753" y="356"/>
                    </a:lnTo>
                    <a:lnTo>
                      <a:pt x="768" y="356"/>
                    </a:lnTo>
                    <a:lnTo>
                      <a:pt x="783" y="356"/>
                    </a:lnTo>
                    <a:lnTo>
                      <a:pt x="800" y="358"/>
                    </a:lnTo>
                    <a:lnTo>
                      <a:pt x="814" y="358"/>
                    </a:lnTo>
                    <a:lnTo>
                      <a:pt x="829" y="358"/>
                    </a:lnTo>
                    <a:lnTo>
                      <a:pt x="846" y="358"/>
                    </a:lnTo>
                    <a:lnTo>
                      <a:pt x="863" y="358"/>
                    </a:lnTo>
                    <a:lnTo>
                      <a:pt x="876" y="358"/>
                    </a:lnTo>
                    <a:lnTo>
                      <a:pt x="893" y="358"/>
                    </a:lnTo>
                    <a:lnTo>
                      <a:pt x="909" y="358"/>
                    </a:lnTo>
                    <a:lnTo>
                      <a:pt x="926" y="358"/>
                    </a:lnTo>
                    <a:lnTo>
                      <a:pt x="939" y="356"/>
                    </a:lnTo>
                    <a:lnTo>
                      <a:pt x="956" y="356"/>
                    </a:lnTo>
                    <a:lnTo>
                      <a:pt x="971" y="354"/>
                    </a:lnTo>
                    <a:lnTo>
                      <a:pt x="987" y="354"/>
                    </a:lnTo>
                    <a:lnTo>
                      <a:pt x="1002" y="352"/>
                    </a:lnTo>
                    <a:lnTo>
                      <a:pt x="1017" y="352"/>
                    </a:lnTo>
                    <a:lnTo>
                      <a:pt x="1032" y="352"/>
                    </a:lnTo>
                    <a:lnTo>
                      <a:pt x="1047" y="352"/>
                    </a:lnTo>
                    <a:lnTo>
                      <a:pt x="1063" y="352"/>
                    </a:lnTo>
                    <a:lnTo>
                      <a:pt x="1078" y="352"/>
                    </a:lnTo>
                    <a:lnTo>
                      <a:pt x="1093" y="350"/>
                    </a:lnTo>
                    <a:lnTo>
                      <a:pt x="1108" y="350"/>
                    </a:lnTo>
                    <a:lnTo>
                      <a:pt x="1124" y="348"/>
                    </a:lnTo>
                    <a:lnTo>
                      <a:pt x="1137" y="348"/>
                    </a:lnTo>
                    <a:lnTo>
                      <a:pt x="1154" y="348"/>
                    </a:lnTo>
                    <a:lnTo>
                      <a:pt x="1169" y="348"/>
                    </a:lnTo>
                    <a:lnTo>
                      <a:pt x="1184" y="348"/>
                    </a:lnTo>
                    <a:lnTo>
                      <a:pt x="1198" y="348"/>
                    </a:lnTo>
                    <a:lnTo>
                      <a:pt x="1213" y="348"/>
                    </a:lnTo>
                    <a:lnTo>
                      <a:pt x="1226" y="348"/>
                    </a:lnTo>
                    <a:lnTo>
                      <a:pt x="1241" y="346"/>
                    </a:lnTo>
                    <a:lnTo>
                      <a:pt x="1257" y="346"/>
                    </a:lnTo>
                    <a:lnTo>
                      <a:pt x="1270" y="346"/>
                    </a:lnTo>
                    <a:lnTo>
                      <a:pt x="1287" y="346"/>
                    </a:lnTo>
                    <a:lnTo>
                      <a:pt x="1300" y="346"/>
                    </a:lnTo>
                    <a:lnTo>
                      <a:pt x="1314" y="346"/>
                    </a:lnTo>
                    <a:lnTo>
                      <a:pt x="1329" y="346"/>
                    </a:lnTo>
                    <a:lnTo>
                      <a:pt x="1342" y="346"/>
                    </a:lnTo>
                    <a:lnTo>
                      <a:pt x="1357" y="346"/>
                    </a:lnTo>
                    <a:lnTo>
                      <a:pt x="1373" y="346"/>
                    </a:lnTo>
                    <a:lnTo>
                      <a:pt x="1386" y="346"/>
                    </a:lnTo>
                    <a:lnTo>
                      <a:pt x="1401" y="348"/>
                    </a:lnTo>
                    <a:lnTo>
                      <a:pt x="1414" y="348"/>
                    </a:lnTo>
                    <a:lnTo>
                      <a:pt x="1428" y="348"/>
                    </a:lnTo>
                    <a:lnTo>
                      <a:pt x="1441" y="348"/>
                    </a:lnTo>
                    <a:lnTo>
                      <a:pt x="1454" y="348"/>
                    </a:lnTo>
                    <a:lnTo>
                      <a:pt x="1468" y="348"/>
                    </a:lnTo>
                    <a:lnTo>
                      <a:pt x="1481" y="348"/>
                    </a:lnTo>
                    <a:lnTo>
                      <a:pt x="1494" y="348"/>
                    </a:lnTo>
                    <a:lnTo>
                      <a:pt x="1509" y="348"/>
                    </a:lnTo>
                    <a:lnTo>
                      <a:pt x="1521" y="348"/>
                    </a:lnTo>
                    <a:lnTo>
                      <a:pt x="1534" y="348"/>
                    </a:lnTo>
                    <a:lnTo>
                      <a:pt x="1547" y="350"/>
                    </a:lnTo>
                    <a:lnTo>
                      <a:pt x="1561" y="352"/>
                    </a:lnTo>
                    <a:lnTo>
                      <a:pt x="1574" y="352"/>
                    </a:lnTo>
                    <a:lnTo>
                      <a:pt x="1587" y="352"/>
                    </a:lnTo>
                    <a:lnTo>
                      <a:pt x="1601" y="354"/>
                    </a:lnTo>
                    <a:lnTo>
                      <a:pt x="1614" y="356"/>
                    </a:lnTo>
                    <a:lnTo>
                      <a:pt x="1627" y="356"/>
                    </a:lnTo>
                    <a:lnTo>
                      <a:pt x="1639" y="356"/>
                    </a:lnTo>
                    <a:lnTo>
                      <a:pt x="1650" y="358"/>
                    </a:lnTo>
                    <a:lnTo>
                      <a:pt x="1663" y="360"/>
                    </a:lnTo>
                    <a:lnTo>
                      <a:pt x="1677" y="360"/>
                    </a:lnTo>
                    <a:lnTo>
                      <a:pt x="1688" y="360"/>
                    </a:lnTo>
                    <a:lnTo>
                      <a:pt x="1700" y="361"/>
                    </a:lnTo>
                    <a:lnTo>
                      <a:pt x="1713" y="363"/>
                    </a:lnTo>
                    <a:lnTo>
                      <a:pt x="1724" y="363"/>
                    </a:lnTo>
                    <a:lnTo>
                      <a:pt x="1736" y="365"/>
                    </a:lnTo>
                    <a:lnTo>
                      <a:pt x="1749" y="367"/>
                    </a:lnTo>
                    <a:lnTo>
                      <a:pt x="1760" y="369"/>
                    </a:lnTo>
                    <a:lnTo>
                      <a:pt x="1772" y="371"/>
                    </a:lnTo>
                    <a:lnTo>
                      <a:pt x="1785" y="373"/>
                    </a:lnTo>
                    <a:lnTo>
                      <a:pt x="1796" y="375"/>
                    </a:lnTo>
                    <a:lnTo>
                      <a:pt x="1808" y="379"/>
                    </a:lnTo>
                    <a:lnTo>
                      <a:pt x="1819" y="379"/>
                    </a:lnTo>
                    <a:lnTo>
                      <a:pt x="1831" y="382"/>
                    </a:lnTo>
                    <a:lnTo>
                      <a:pt x="1842" y="382"/>
                    </a:lnTo>
                    <a:lnTo>
                      <a:pt x="1854" y="386"/>
                    </a:lnTo>
                    <a:lnTo>
                      <a:pt x="1865" y="386"/>
                    </a:lnTo>
                    <a:lnTo>
                      <a:pt x="1874" y="390"/>
                    </a:lnTo>
                    <a:lnTo>
                      <a:pt x="1886" y="392"/>
                    </a:lnTo>
                    <a:lnTo>
                      <a:pt x="1899" y="396"/>
                    </a:lnTo>
                    <a:lnTo>
                      <a:pt x="1909" y="398"/>
                    </a:lnTo>
                    <a:lnTo>
                      <a:pt x="1920" y="399"/>
                    </a:lnTo>
                    <a:lnTo>
                      <a:pt x="1931" y="401"/>
                    </a:lnTo>
                    <a:lnTo>
                      <a:pt x="1941" y="405"/>
                    </a:lnTo>
                    <a:lnTo>
                      <a:pt x="1952" y="409"/>
                    </a:lnTo>
                    <a:lnTo>
                      <a:pt x="1964" y="411"/>
                    </a:lnTo>
                    <a:lnTo>
                      <a:pt x="1973" y="415"/>
                    </a:lnTo>
                    <a:lnTo>
                      <a:pt x="1985" y="418"/>
                    </a:lnTo>
                    <a:lnTo>
                      <a:pt x="1994" y="420"/>
                    </a:lnTo>
                    <a:lnTo>
                      <a:pt x="2006" y="424"/>
                    </a:lnTo>
                    <a:lnTo>
                      <a:pt x="2015" y="426"/>
                    </a:lnTo>
                    <a:lnTo>
                      <a:pt x="2026" y="430"/>
                    </a:lnTo>
                    <a:lnTo>
                      <a:pt x="2036" y="432"/>
                    </a:lnTo>
                    <a:lnTo>
                      <a:pt x="2047" y="436"/>
                    </a:lnTo>
                    <a:lnTo>
                      <a:pt x="2057" y="439"/>
                    </a:lnTo>
                    <a:lnTo>
                      <a:pt x="2068" y="443"/>
                    </a:lnTo>
                    <a:lnTo>
                      <a:pt x="2078" y="445"/>
                    </a:lnTo>
                    <a:lnTo>
                      <a:pt x="2087" y="449"/>
                    </a:lnTo>
                    <a:lnTo>
                      <a:pt x="2097" y="453"/>
                    </a:lnTo>
                    <a:lnTo>
                      <a:pt x="2108" y="456"/>
                    </a:lnTo>
                    <a:lnTo>
                      <a:pt x="2118" y="458"/>
                    </a:lnTo>
                    <a:lnTo>
                      <a:pt x="2127" y="462"/>
                    </a:lnTo>
                    <a:lnTo>
                      <a:pt x="2137" y="466"/>
                    </a:lnTo>
                    <a:lnTo>
                      <a:pt x="2148" y="470"/>
                    </a:lnTo>
                    <a:lnTo>
                      <a:pt x="2156" y="472"/>
                    </a:lnTo>
                    <a:lnTo>
                      <a:pt x="2165" y="475"/>
                    </a:lnTo>
                    <a:lnTo>
                      <a:pt x="2177" y="477"/>
                    </a:lnTo>
                    <a:lnTo>
                      <a:pt x="2186" y="481"/>
                    </a:lnTo>
                    <a:lnTo>
                      <a:pt x="2194" y="485"/>
                    </a:lnTo>
                    <a:lnTo>
                      <a:pt x="2203" y="489"/>
                    </a:lnTo>
                    <a:lnTo>
                      <a:pt x="2213" y="491"/>
                    </a:lnTo>
                    <a:lnTo>
                      <a:pt x="2222" y="494"/>
                    </a:lnTo>
                    <a:lnTo>
                      <a:pt x="2232" y="496"/>
                    </a:lnTo>
                    <a:lnTo>
                      <a:pt x="2239" y="498"/>
                    </a:lnTo>
                    <a:lnTo>
                      <a:pt x="2249" y="502"/>
                    </a:lnTo>
                    <a:lnTo>
                      <a:pt x="2258" y="504"/>
                    </a:lnTo>
                    <a:lnTo>
                      <a:pt x="2266" y="508"/>
                    </a:lnTo>
                    <a:lnTo>
                      <a:pt x="2276" y="512"/>
                    </a:lnTo>
                    <a:lnTo>
                      <a:pt x="2285" y="513"/>
                    </a:lnTo>
                    <a:lnTo>
                      <a:pt x="2295" y="517"/>
                    </a:lnTo>
                    <a:lnTo>
                      <a:pt x="2302" y="517"/>
                    </a:lnTo>
                    <a:lnTo>
                      <a:pt x="2310" y="521"/>
                    </a:lnTo>
                    <a:lnTo>
                      <a:pt x="2317" y="523"/>
                    </a:lnTo>
                    <a:lnTo>
                      <a:pt x="2325" y="525"/>
                    </a:lnTo>
                    <a:lnTo>
                      <a:pt x="2333" y="527"/>
                    </a:lnTo>
                    <a:lnTo>
                      <a:pt x="2340" y="529"/>
                    </a:lnTo>
                    <a:lnTo>
                      <a:pt x="2350" y="531"/>
                    </a:lnTo>
                    <a:lnTo>
                      <a:pt x="2357" y="534"/>
                    </a:lnTo>
                    <a:lnTo>
                      <a:pt x="2365" y="534"/>
                    </a:lnTo>
                    <a:lnTo>
                      <a:pt x="2372" y="536"/>
                    </a:lnTo>
                    <a:lnTo>
                      <a:pt x="2380" y="538"/>
                    </a:lnTo>
                    <a:lnTo>
                      <a:pt x="2388" y="540"/>
                    </a:lnTo>
                    <a:lnTo>
                      <a:pt x="2395" y="542"/>
                    </a:lnTo>
                    <a:lnTo>
                      <a:pt x="2403" y="542"/>
                    </a:lnTo>
                    <a:lnTo>
                      <a:pt x="2411" y="544"/>
                    </a:lnTo>
                    <a:lnTo>
                      <a:pt x="2418" y="546"/>
                    </a:lnTo>
                    <a:lnTo>
                      <a:pt x="2424" y="546"/>
                    </a:lnTo>
                    <a:lnTo>
                      <a:pt x="2431" y="546"/>
                    </a:lnTo>
                    <a:lnTo>
                      <a:pt x="2437" y="546"/>
                    </a:lnTo>
                    <a:lnTo>
                      <a:pt x="2445" y="546"/>
                    </a:lnTo>
                    <a:lnTo>
                      <a:pt x="2450" y="544"/>
                    </a:lnTo>
                    <a:lnTo>
                      <a:pt x="2458" y="544"/>
                    </a:lnTo>
                    <a:lnTo>
                      <a:pt x="2466" y="544"/>
                    </a:lnTo>
                    <a:lnTo>
                      <a:pt x="2473" y="544"/>
                    </a:lnTo>
                    <a:lnTo>
                      <a:pt x="2479" y="544"/>
                    </a:lnTo>
                    <a:lnTo>
                      <a:pt x="2487" y="542"/>
                    </a:lnTo>
                    <a:lnTo>
                      <a:pt x="2492" y="542"/>
                    </a:lnTo>
                    <a:lnTo>
                      <a:pt x="2500" y="542"/>
                    </a:lnTo>
                    <a:lnTo>
                      <a:pt x="2506" y="538"/>
                    </a:lnTo>
                    <a:lnTo>
                      <a:pt x="2513" y="538"/>
                    </a:lnTo>
                    <a:lnTo>
                      <a:pt x="2519" y="536"/>
                    </a:lnTo>
                    <a:lnTo>
                      <a:pt x="2526" y="534"/>
                    </a:lnTo>
                    <a:lnTo>
                      <a:pt x="2540" y="531"/>
                    </a:lnTo>
                    <a:lnTo>
                      <a:pt x="2551" y="525"/>
                    </a:lnTo>
                    <a:lnTo>
                      <a:pt x="2563" y="521"/>
                    </a:lnTo>
                    <a:lnTo>
                      <a:pt x="2576" y="515"/>
                    </a:lnTo>
                    <a:lnTo>
                      <a:pt x="2587" y="510"/>
                    </a:lnTo>
                    <a:lnTo>
                      <a:pt x="2599" y="504"/>
                    </a:lnTo>
                    <a:lnTo>
                      <a:pt x="2610" y="498"/>
                    </a:lnTo>
                    <a:lnTo>
                      <a:pt x="2622" y="491"/>
                    </a:lnTo>
                    <a:lnTo>
                      <a:pt x="2633" y="483"/>
                    </a:lnTo>
                    <a:lnTo>
                      <a:pt x="2642" y="475"/>
                    </a:lnTo>
                    <a:lnTo>
                      <a:pt x="2650" y="468"/>
                    </a:lnTo>
                    <a:lnTo>
                      <a:pt x="2660" y="460"/>
                    </a:lnTo>
                    <a:lnTo>
                      <a:pt x="2669" y="453"/>
                    </a:lnTo>
                    <a:lnTo>
                      <a:pt x="2677" y="445"/>
                    </a:lnTo>
                    <a:lnTo>
                      <a:pt x="2684" y="436"/>
                    </a:lnTo>
                    <a:lnTo>
                      <a:pt x="2692" y="428"/>
                    </a:lnTo>
                    <a:lnTo>
                      <a:pt x="2696" y="420"/>
                    </a:lnTo>
                    <a:lnTo>
                      <a:pt x="2701" y="411"/>
                    </a:lnTo>
                    <a:lnTo>
                      <a:pt x="2707" y="403"/>
                    </a:lnTo>
                    <a:lnTo>
                      <a:pt x="2711" y="396"/>
                    </a:lnTo>
                    <a:lnTo>
                      <a:pt x="2715" y="388"/>
                    </a:lnTo>
                    <a:lnTo>
                      <a:pt x="2718" y="380"/>
                    </a:lnTo>
                    <a:lnTo>
                      <a:pt x="2720" y="373"/>
                    </a:lnTo>
                    <a:lnTo>
                      <a:pt x="2722" y="365"/>
                    </a:lnTo>
                    <a:lnTo>
                      <a:pt x="2722" y="358"/>
                    </a:lnTo>
                    <a:lnTo>
                      <a:pt x="2722" y="350"/>
                    </a:lnTo>
                    <a:lnTo>
                      <a:pt x="2718" y="342"/>
                    </a:lnTo>
                    <a:lnTo>
                      <a:pt x="2718" y="337"/>
                    </a:lnTo>
                    <a:lnTo>
                      <a:pt x="2713" y="329"/>
                    </a:lnTo>
                    <a:lnTo>
                      <a:pt x="2709" y="322"/>
                    </a:lnTo>
                    <a:lnTo>
                      <a:pt x="2703" y="314"/>
                    </a:lnTo>
                    <a:lnTo>
                      <a:pt x="2699" y="306"/>
                    </a:lnTo>
                    <a:lnTo>
                      <a:pt x="2692" y="299"/>
                    </a:lnTo>
                    <a:lnTo>
                      <a:pt x="2684" y="293"/>
                    </a:lnTo>
                    <a:lnTo>
                      <a:pt x="2675" y="285"/>
                    </a:lnTo>
                    <a:lnTo>
                      <a:pt x="2667" y="280"/>
                    </a:lnTo>
                    <a:lnTo>
                      <a:pt x="2656" y="272"/>
                    </a:lnTo>
                    <a:lnTo>
                      <a:pt x="2646" y="266"/>
                    </a:lnTo>
                    <a:lnTo>
                      <a:pt x="2635" y="259"/>
                    </a:lnTo>
                    <a:lnTo>
                      <a:pt x="2625" y="255"/>
                    </a:lnTo>
                    <a:lnTo>
                      <a:pt x="2612" y="247"/>
                    </a:lnTo>
                    <a:lnTo>
                      <a:pt x="2601" y="244"/>
                    </a:lnTo>
                    <a:lnTo>
                      <a:pt x="2589" y="236"/>
                    </a:lnTo>
                    <a:lnTo>
                      <a:pt x="2576" y="232"/>
                    </a:lnTo>
                    <a:lnTo>
                      <a:pt x="2570" y="228"/>
                    </a:lnTo>
                    <a:lnTo>
                      <a:pt x="2563" y="228"/>
                    </a:lnTo>
                    <a:lnTo>
                      <a:pt x="2555" y="225"/>
                    </a:lnTo>
                    <a:lnTo>
                      <a:pt x="2549" y="223"/>
                    </a:lnTo>
                    <a:lnTo>
                      <a:pt x="2542" y="221"/>
                    </a:lnTo>
                    <a:lnTo>
                      <a:pt x="2536" y="219"/>
                    </a:lnTo>
                    <a:lnTo>
                      <a:pt x="2528" y="217"/>
                    </a:lnTo>
                    <a:lnTo>
                      <a:pt x="2523" y="217"/>
                    </a:lnTo>
                    <a:lnTo>
                      <a:pt x="2515" y="215"/>
                    </a:lnTo>
                    <a:lnTo>
                      <a:pt x="2507" y="213"/>
                    </a:lnTo>
                    <a:lnTo>
                      <a:pt x="2500" y="211"/>
                    </a:lnTo>
                    <a:lnTo>
                      <a:pt x="2494" y="209"/>
                    </a:lnTo>
                    <a:lnTo>
                      <a:pt x="2487" y="209"/>
                    </a:lnTo>
                    <a:lnTo>
                      <a:pt x="2479" y="208"/>
                    </a:lnTo>
                    <a:lnTo>
                      <a:pt x="2471" y="206"/>
                    </a:lnTo>
                    <a:lnTo>
                      <a:pt x="2466" y="206"/>
                    </a:lnTo>
                    <a:lnTo>
                      <a:pt x="2458" y="206"/>
                    </a:lnTo>
                    <a:lnTo>
                      <a:pt x="2450" y="206"/>
                    </a:lnTo>
                    <a:lnTo>
                      <a:pt x="2443" y="204"/>
                    </a:lnTo>
                    <a:lnTo>
                      <a:pt x="2437" y="204"/>
                    </a:lnTo>
                    <a:lnTo>
                      <a:pt x="2430" y="204"/>
                    </a:lnTo>
                    <a:lnTo>
                      <a:pt x="2422" y="204"/>
                    </a:lnTo>
                    <a:lnTo>
                      <a:pt x="2414" y="204"/>
                    </a:lnTo>
                    <a:lnTo>
                      <a:pt x="2409" y="206"/>
                    </a:lnTo>
                    <a:lnTo>
                      <a:pt x="2401" y="206"/>
                    </a:lnTo>
                    <a:lnTo>
                      <a:pt x="2393" y="206"/>
                    </a:lnTo>
                    <a:lnTo>
                      <a:pt x="2386" y="206"/>
                    </a:lnTo>
                    <a:lnTo>
                      <a:pt x="2378" y="206"/>
                    </a:lnTo>
                    <a:lnTo>
                      <a:pt x="2371" y="206"/>
                    </a:lnTo>
                    <a:lnTo>
                      <a:pt x="2363" y="206"/>
                    </a:lnTo>
                    <a:lnTo>
                      <a:pt x="2355" y="206"/>
                    </a:lnTo>
                    <a:lnTo>
                      <a:pt x="2348" y="208"/>
                    </a:lnTo>
                    <a:lnTo>
                      <a:pt x="2340" y="208"/>
                    </a:lnTo>
                    <a:lnTo>
                      <a:pt x="2331" y="209"/>
                    </a:lnTo>
                    <a:lnTo>
                      <a:pt x="2325" y="209"/>
                    </a:lnTo>
                    <a:lnTo>
                      <a:pt x="2317" y="211"/>
                    </a:lnTo>
                    <a:lnTo>
                      <a:pt x="2308" y="211"/>
                    </a:lnTo>
                    <a:lnTo>
                      <a:pt x="2300" y="213"/>
                    </a:lnTo>
                    <a:lnTo>
                      <a:pt x="2293" y="213"/>
                    </a:lnTo>
                    <a:lnTo>
                      <a:pt x="2285" y="215"/>
                    </a:lnTo>
                    <a:lnTo>
                      <a:pt x="2277" y="215"/>
                    </a:lnTo>
                    <a:lnTo>
                      <a:pt x="2268" y="217"/>
                    </a:lnTo>
                    <a:lnTo>
                      <a:pt x="2260" y="217"/>
                    </a:lnTo>
                    <a:lnTo>
                      <a:pt x="2253" y="219"/>
                    </a:lnTo>
                    <a:lnTo>
                      <a:pt x="2245" y="219"/>
                    </a:lnTo>
                    <a:lnTo>
                      <a:pt x="2238" y="219"/>
                    </a:lnTo>
                    <a:lnTo>
                      <a:pt x="2228" y="221"/>
                    </a:lnTo>
                    <a:lnTo>
                      <a:pt x="2222" y="223"/>
                    </a:lnTo>
                    <a:lnTo>
                      <a:pt x="2213" y="223"/>
                    </a:lnTo>
                    <a:lnTo>
                      <a:pt x="2205" y="223"/>
                    </a:lnTo>
                    <a:lnTo>
                      <a:pt x="2198" y="225"/>
                    </a:lnTo>
                    <a:lnTo>
                      <a:pt x="2190" y="227"/>
                    </a:lnTo>
                    <a:lnTo>
                      <a:pt x="2182" y="227"/>
                    </a:lnTo>
                    <a:lnTo>
                      <a:pt x="2177" y="228"/>
                    </a:lnTo>
                    <a:lnTo>
                      <a:pt x="2169" y="228"/>
                    </a:lnTo>
                    <a:lnTo>
                      <a:pt x="2161" y="232"/>
                    </a:lnTo>
                    <a:lnTo>
                      <a:pt x="2152" y="232"/>
                    </a:lnTo>
                    <a:lnTo>
                      <a:pt x="2146" y="232"/>
                    </a:lnTo>
                    <a:lnTo>
                      <a:pt x="2139" y="232"/>
                    </a:lnTo>
                    <a:lnTo>
                      <a:pt x="2131" y="234"/>
                    </a:lnTo>
                    <a:lnTo>
                      <a:pt x="2123" y="234"/>
                    </a:lnTo>
                    <a:lnTo>
                      <a:pt x="2116" y="236"/>
                    </a:lnTo>
                    <a:lnTo>
                      <a:pt x="2110" y="236"/>
                    </a:lnTo>
                    <a:lnTo>
                      <a:pt x="2103" y="238"/>
                    </a:lnTo>
                    <a:lnTo>
                      <a:pt x="2089" y="240"/>
                    </a:lnTo>
                    <a:lnTo>
                      <a:pt x="2078" y="242"/>
                    </a:lnTo>
                    <a:lnTo>
                      <a:pt x="2065" y="244"/>
                    </a:lnTo>
                    <a:lnTo>
                      <a:pt x="2053" y="246"/>
                    </a:lnTo>
                    <a:lnTo>
                      <a:pt x="2042" y="246"/>
                    </a:lnTo>
                    <a:lnTo>
                      <a:pt x="2030" y="246"/>
                    </a:lnTo>
                    <a:lnTo>
                      <a:pt x="2021" y="247"/>
                    </a:lnTo>
                    <a:lnTo>
                      <a:pt x="2013" y="249"/>
                    </a:lnTo>
                    <a:lnTo>
                      <a:pt x="2004" y="249"/>
                    </a:lnTo>
                    <a:lnTo>
                      <a:pt x="1996" y="249"/>
                    </a:lnTo>
                    <a:lnTo>
                      <a:pt x="1988" y="249"/>
                    </a:lnTo>
                    <a:lnTo>
                      <a:pt x="1985" y="249"/>
                    </a:lnTo>
                    <a:lnTo>
                      <a:pt x="1971" y="246"/>
                    </a:lnTo>
                    <a:lnTo>
                      <a:pt x="1964" y="244"/>
                    </a:lnTo>
                    <a:lnTo>
                      <a:pt x="1958" y="240"/>
                    </a:lnTo>
                    <a:lnTo>
                      <a:pt x="1954" y="236"/>
                    </a:lnTo>
                    <a:lnTo>
                      <a:pt x="1952" y="227"/>
                    </a:lnTo>
                    <a:lnTo>
                      <a:pt x="1958" y="217"/>
                    </a:lnTo>
                    <a:lnTo>
                      <a:pt x="1962" y="206"/>
                    </a:lnTo>
                    <a:lnTo>
                      <a:pt x="1969" y="200"/>
                    </a:lnTo>
                    <a:lnTo>
                      <a:pt x="1975" y="194"/>
                    </a:lnTo>
                    <a:lnTo>
                      <a:pt x="1979" y="192"/>
                    </a:lnTo>
                    <a:lnTo>
                      <a:pt x="1979" y="19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86" name="Freeform 41"/>
              <p:cNvSpPr>
                <a:spLocks/>
              </p:cNvSpPr>
              <p:nvPr/>
            </p:nvSpPr>
            <p:spPr bwMode="auto">
              <a:xfrm>
                <a:off x="394" y="2404"/>
                <a:ext cx="138" cy="37"/>
              </a:xfrm>
              <a:custGeom>
                <a:avLst/>
                <a:gdLst>
                  <a:gd name="T0" fmla="*/ 278 w 278"/>
                  <a:gd name="T1" fmla="*/ 38 h 72"/>
                  <a:gd name="T2" fmla="*/ 268 w 278"/>
                  <a:gd name="T3" fmla="*/ 36 h 72"/>
                  <a:gd name="T4" fmla="*/ 257 w 278"/>
                  <a:gd name="T5" fmla="*/ 34 h 72"/>
                  <a:gd name="T6" fmla="*/ 248 w 278"/>
                  <a:gd name="T7" fmla="*/ 30 h 72"/>
                  <a:gd name="T8" fmla="*/ 242 w 278"/>
                  <a:gd name="T9" fmla="*/ 30 h 72"/>
                  <a:gd name="T10" fmla="*/ 232 w 278"/>
                  <a:gd name="T11" fmla="*/ 28 h 72"/>
                  <a:gd name="T12" fmla="*/ 225 w 278"/>
                  <a:gd name="T13" fmla="*/ 27 h 72"/>
                  <a:gd name="T14" fmla="*/ 215 w 278"/>
                  <a:gd name="T15" fmla="*/ 23 h 72"/>
                  <a:gd name="T16" fmla="*/ 206 w 278"/>
                  <a:gd name="T17" fmla="*/ 21 h 72"/>
                  <a:gd name="T18" fmla="*/ 194 w 278"/>
                  <a:gd name="T19" fmla="*/ 17 h 72"/>
                  <a:gd name="T20" fmla="*/ 185 w 278"/>
                  <a:gd name="T21" fmla="*/ 15 h 72"/>
                  <a:gd name="T22" fmla="*/ 171 w 278"/>
                  <a:gd name="T23" fmla="*/ 11 h 72"/>
                  <a:gd name="T24" fmla="*/ 162 w 278"/>
                  <a:gd name="T25" fmla="*/ 11 h 72"/>
                  <a:gd name="T26" fmla="*/ 149 w 278"/>
                  <a:gd name="T27" fmla="*/ 8 h 72"/>
                  <a:gd name="T28" fmla="*/ 137 w 278"/>
                  <a:gd name="T29" fmla="*/ 8 h 72"/>
                  <a:gd name="T30" fmla="*/ 130 w 278"/>
                  <a:gd name="T31" fmla="*/ 6 h 72"/>
                  <a:gd name="T32" fmla="*/ 122 w 278"/>
                  <a:gd name="T33" fmla="*/ 4 h 72"/>
                  <a:gd name="T34" fmla="*/ 116 w 278"/>
                  <a:gd name="T35" fmla="*/ 4 h 72"/>
                  <a:gd name="T36" fmla="*/ 111 w 278"/>
                  <a:gd name="T37" fmla="*/ 4 h 72"/>
                  <a:gd name="T38" fmla="*/ 97 w 278"/>
                  <a:gd name="T39" fmla="*/ 2 h 72"/>
                  <a:gd name="T40" fmla="*/ 86 w 278"/>
                  <a:gd name="T41" fmla="*/ 2 h 72"/>
                  <a:gd name="T42" fmla="*/ 73 w 278"/>
                  <a:gd name="T43" fmla="*/ 0 h 72"/>
                  <a:gd name="T44" fmla="*/ 61 w 278"/>
                  <a:gd name="T45" fmla="*/ 0 h 72"/>
                  <a:gd name="T46" fmla="*/ 50 w 278"/>
                  <a:gd name="T47" fmla="*/ 0 h 72"/>
                  <a:gd name="T48" fmla="*/ 42 w 278"/>
                  <a:gd name="T49" fmla="*/ 2 h 72"/>
                  <a:gd name="T50" fmla="*/ 31 w 278"/>
                  <a:gd name="T51" fmla="*/ 2 h 72"/>
                  <a:gd name="T52" fmla="*/ 23 w 278"/>
                  <a:gd name="T53" fmla="*/ 2 h 72"/>
                  <a:gd name="T54" fmla="*/ 18 w 278"/>
                  <a:gd name="T55" fmla="*/ 2 h 72"/>
                  <a:gd name="T56" fmla="*/ 12 w 278"/>
                  <a:gd name="T57" fmla="*/ 6 h 72"/>
                  <a:gd name="T58" fmla="*/ 4 w 278"/>
                  <a:gd name="T59" fmla="*/ 9 h 72"/>
                  <a:gd name="T60" fmla="*/ 0 w 278"/>
                  <a:gd name="T61" fmla="*/ 17 h 72"/>
                  <a:gd name="T62" fmla="*/ 2 w 278"/>
                  <a:gd name="T63" fmla="*/ 25 h 72"/>
                  <a:gd name="T64" fmla="*/ 10 w 278"/>
                  <a:gd name="T65" fmla="*/ 32 h 72"/>
                  <a:gd name="T66" fmla="*/ 14 w 278"/>
                  <a:gd name="T67" fmla="*/ 36 h 72"/>
                  <a:gd name="T68" fmla="*/ 21 w 278"/>
                  <a:gd name="T69" fmla="*/ 42 h 72"/>
                  <a:gd name="T70" fmla="*/ 29 w 278"/>
                  <a:gd name="T71" fmla="*/ 46 h 72"/>
                  <a:gd name="T72" fmla="*/ 40 w 278"/>
                  <a:gd name="T73" fmla="*/ 51 h 72"/>
                  <a:gd name="T74" fmla="*/ 48 w 278"/>
                  <a:gd name="T75" fmla="*/ 55 h 72"/>
                  <a:gd name="T76" fmla="*/ 59 w 278"/>
                  <a:gd name="T77" fmla="*/ 57 h 72"/>
                  <a:gd name="T78" fmla="*/ 71 w 278"/>
                  <a:gd name="T79" fmla="*/ 61 h 72"/>
                  <a:gd name="T80" fmla="*/ 82 w 278"/>
                  <a:gd name="T81" fmla="*/ 65 h 72"/>
                  <a:gd name="T82" fmla="*/ 94 w 278"/>
                  <a:gd name="T83" fmla="*/ 66 h 72"/>
                  <a:gd name="T84" fmla="*/ 107 w 278"/>
                  <a:gd name="T85" fmla="*/ 70 h 72"/>
                  <a:gd name="T86" fmla="*/ 113 w 278"/>
                  <a:gd name="T87" fmla="*/ 70 h 72"/>
                  <a:gd name="T88" fmla="*/ 118 w 278"/>
                  <a:gd name="T89" fmla="*/ 70 h 72"/>
                  <a:gd name="T90" fmla="*/ 126 w 278"/>
                  <a:gd name="T91" fmla="*/ 70 h 72"/>
                  <a:gd name="T92" fmla="*/ 132 w 278"/>
                  <a:gd name="T93" fmla="*/ 72 h 72"/>
                  <a:gd name="T94" fmla="*/ 145 w 278"/>
                  <a:gd name="T95" fmla="*/ 70 h 72"/>
                  <a:gd name="T96" fmla="*/ 158 w 278"/>
                  <a:gd name="T97" fmla="*/ 70 h 72"/>
                  <a:gd name="T98" fmla="*/ 170 w 278"/>
                  <a:gd name="T99" fmla="*/ 66 h 72"/>
                  <a:gd name="T100" fmla="*/ 183 w 278"/>
                  <a:gd name="T101" fmla="*/ 66 h 72"/>
                  <a:gd name="T102" fmla="*/ 196 w 278"/>
                  <a:gd name="T103" fmla="*/ 63 h 72"/>
                  <a:gd name="T104" fmla="*/ 208 w 278"/>
                  <a:gd name="T105" fmla="*/ 61 h 72"/>
                  <a:gd name="T106" fmla="*/ 219 w 278"/>
                  <a:gd name="T107" fmla="*/ 57 h 72"/>
                  <a:gd name="T108" fmla="*/ 230 w 278"/>
                  <a:gd name="T109" fmla="*/ 55 h 72"/>
                  <a:gd name="T110" fmla="*/ 240 w 278"/>
                  <a:gd name="T111" fmla="*/ 51 h 72"/>
                  <a:gd name="T112" fmla="*/ 249 w 278"/>
                  <a:gd name="T113" fmla="*/ 47 h 72"/>
                  <a:gd name="T114" fmla="*/ 257 w 278"/>
                  <a:gd name="T115" fmla="*/ 46 h 72"/>
                  <a:gd name="T116" fmla="*/ 265 w 278"/>
                  <a:gd name="T117" fmla="*/ 44 h 72"/>
                  <a:gd name="T118" fmla="*/ 274 w 278"/>
                  <a:gd name="T119" fmla="*/ 38 h 72"/>
                  <a:gd name="T120" fmla="*/ 278 w 278"/>
                  <a:gd name="T121" fmla="*/ 38 h 72"/>
                  <a:gd name="T122" fmla="*/ 278 w 278"/>
                  <a:gd name="T123" fmla="*/ 38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278" h="72">
                    <a:moveTo>
                      <a:pt x="278" y="38"/>
                    </a:moveTo>
                    <a:lnTo>
                      <a:pt x="268" y="36"/>
                    </a:lnTo>
                    <a:lnTo>
                      <a:pt x="257" y="34"/>
                    </a:lnTo>
                    <a:lnTo>
                      <a:pt x="248" y="30"/>
                    </a:lnTo>
                    <a:lnTo>
                      <a:pt x="242" y="30"/>
                    </a:lnTo>
                    <a:lnTo>
                      <a:pt x="232" y="28"/>
                    </a:lnTo>
                    <a:lnTo>
                      <a:pt x="225" y="27"/>
                    </a:lnTo>
                    <a:lnTo>
                      <a:pt x="215" y="23"/>
                    </a:lnTo>
                    <a:lnTo>
                      <a:pt x="206" y="21"/>
                    </a:lnTo>
                    <a:lnTo>
                      <a:pt x="194" y="17"/>
                    </a:lnTo>
                    <a:lnTo>
                      <a:pt x="185" y="15"/>
                    </a:lnTo>
                    <a:lnTo>
                      <a:pt x="171" y="11"/>
                    </a:lnTo>
                    <a:lnTo>
                      <a:pt x="162" y="11"/>
                    </a:lnTo>
                    <a:lnTo>
                      <a:pt x="149" y="8"/>
                    </a:lnTo>
                    <a:lnTo>
                      <a:pt x="137" y="8"/>
                    </a:lnTo>
                    <a:lnTo>
                      <a:pt x="130" y="6"/>
                    </a:lnTo>
                    <a:lnTo>
                      <a:pt x="122" y="4"/>
                    </a:lnTo>
                    <a:lnTo>
                      <a:pt x="116" y="4"/>
                    </a:lnTo>
                    <a:lnTo>
                      <a:pt x="111" y="4"/>
                    </a:lnTo>
                    <a:lnTo>
                      <a:pt x="97" y="2"/>
                    </a:lnTo>
                    <a:lnTo>
                      <a:pt x="86" y="2"/>
                    </a:lnTo>
                    <a:lnTo>
                      <a:pt x="73" y="0"/>
                    </a:lnTo>
                    <a:lnTo>
                      <a:pt x="61" y="0"/>
                    </a:lnTo>
                    <a:lnTo>
                      <a:pt x="50" y="0"/>
                    </a:lnTo>
                    <a:lnTo>
                      <a:pt x="42" y="2"/>
                    </a:lnTo>
                    <a:lnTo>
                      <a:pt x="31" y="2"/>
                    </a:lnTo>
                    <a:lnTo>
                      <a:pt x="23" y="2"/>
                    </a:lnTo>
                    <a:lnTo>
                      <a:pt x="18" y="2"/>
                    </a:lnTo>
                    <a:lnTo>
                      <a:pt x="12" y="6"/>
                    </a:lnTo>
                    <a:lnTo>
                      <a:pt x="4" y="9"/>
                    </a:lnTo>
                    <a:lnTo>
                      <a:pt x="0" y="17"/>
                    </a:lnTo>
                    <a:lnTo>
                      <a:pt x="2" y="25"/>
                    </a:lnTo>
                    <a:lnTo>
                      <a:pt x="10" y="32"/>
                    </a:lnTo>
                    <a:lnTo>
                      <a:pt x="14" y="36"/>
                    </a:lnTo>
                    <a:lnTo>
                      <a:pt x="21" y="42"/>
                    </a:lnTo>
                    <a:lnTo>
                      <a:pt x="29" y="46"/>
                    </a:lnTo>
                    <a:lnTo>
                      <a:pt x="40" y="51"/>
                    </a:lnTo>
                    <a:lnTo>
                      <a:pt x="48" y="55"/>
                    </a:lnTo>
                    <a:lnTo>
                      <a:pt x="59" y="57"/>
                    </a:lnTo>
                    <a:lnTo>
                      <a:pt x="71" y="61"/>
                    </a:lnTo>
                    <a:lnTo>
                      <a:pt x="82" y="65"/>
                    </a:lnTo>
                    <a:lnTo>
                      <a:pt x="94" y="66"/>
                    </a:lnTo>
                    <a:lnTo>
                      <a:pt x="107" y="70"/>
                    </a:lnTo>
                    <a:lnTo>
                      <a:pt x="113" y="70"/>
                    </a:lnTo>
                    <a:lnTo>
                      <a:pt x="118" y="70"/>
                    </a:lnTo>
                    <a:lnTo>
                      <a:pt x="126" y="70"/>
                    </a:lnTo>
                    <a:lnTo>
                      <a:pt x="132" y="72"/>
                    </a:lnTo>
                    <a:lnTo>
                      <a:pt x="145" y="70"/>
                    </a:lnTo>
                    <a:lnTo>
                      <a:pt x="158" y="70"/>
                    </a:lnTo>
                    <a:lnTo>
                      <a:pt x="170" y="66"/>
                    </a:lnTo>
                    <a:lnTo>
                      <a:pt x="183" y="66"/>
                    </a:lnTo>
                    <a:lnTo>
                      <a:pt x="196" y="63"/>
                    </a:lnTo>
                    <a:lnTo>
                      <a:pt x="208" y="61"/>
                    </a:lnTo>
                    <a:lnTo>
                      <a:pt x="219" y="57"/>
                    </a:lnTo>
                    <a:lnTo>
                      <a:pt x="230" y="55"/>
                    </a:lnTo>
                    <a:lnTo>
                      <a:pt x="240" y="51"/>
                    </a:lnTo>
                    <a:lnTo>
                      <a:pt x="249" y="47"/>
                    </a:lnTo>
                    <a:lnTo>
                      <a:pt x="257" y="46"/>
                    </a:lnTo>
                    <a:lnTo>
                      <a:pt x="265" y="44"/>
                    </a:lnTo>
                    <a:lnTo>
                      <a:pt x="274" y="38"/>
                    </a:lnTo>
                    <a:lnTo>
                      <a:pt x="278" y="38"/>
                    </a:lnTo>
                    <a:lnTo>
                      <a:pt x="278" y="3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87" name="Freeform 42"/>
              <p:cNvSpPr>
                <a:spLocks/>
              </p:cNvSpPr>
              <p:nvPr/>
            </p:nvSpPr>
            <p:spPr bwMode="auto">
              <a:xfrm>
                <a:off x="1346" y="2450"/>
                <a:ext cx="301" cy="74"/>
              </a:xfrm>
              <a:custGeom>
                <a:avLst/>
                <a:gdLst>
                  <a:gd name="T0" fmla="*/ 600 w 602"/>
                  <a:gd name="T1" fmla="*/ 51 h 148"/>
                  <a:gd name="T2" fmla="*/ 591 w 602"/>
                  <a:gd name="T3" fmla="*/ 76 h 148"/>
                  <a:gd name="T4" fmla="*/ 568 w 602"/>
                  <a:gd name="T5" fmla="*/ 104 h 148"/>
                  <a:gd name="T6" fmla="*/ 549 w 602"/>
                  <a:gd name="T7" fmla="*/ 116 h 148"/>
                  <a:gd name="T8" fmla="*/ 528 w 602"/>
                  <a:gd name="T9" fmla="*/ 125 h 148"/>
                  <a:gd name="T10" fmla="*/ 500 w 602"/>
                  <a:gd name="T11" fmla="*/ 135 h 148"/>
                  <a:gd name="T12" fmla="*/ 469 w 602"/>
                  <a:gd name="T13" fmla="*/ 142 h 148"/>
                  <a:gd name="T14" fmla="*/ 431 w 602"/>
                  <a:gd name="T15" fmla="*/ 146 h 148"/>
                  <a:gd name="T16" fmla="*/ 403 w 602"/>
                  <a:gd name="T17" fmla="*/ 148 h 148"/>
                  <a:gd name="T18" fmla="*/ 380 w 602"/>
                  <a:gd name="T19" fmla="*/ 146 h 148"/>
                  <a:gd name="T20" fmla="*/ 357 w 602"/>
                  <a:gd name="T21" fmla="*/ 146 h 148"/>
                  <a:gd name="T22" fmla="*/ 330 w 602"/>
                  <a:gd name="T23" fmla="*/ 142 h 148"/>
                  <a:gd name="T24" fmla="*/ 308 w 602"/>
                  <a:gd name="T25" fmla="*/ 142 h 148"/>
                  <a:gd name="T26" fmla="*/ 281 w 602"/>
                  <a:gd name="T27" fmla="*/ 138 h 148"/>
                  <a:gd name="T28" fmla="*/ 254 w 602"/>
                  <a:gd name="T29" fmla="*/ 135 h 148"/>
                  <a:gd name="T30" fmla="*/ 228 w 602"/>
                  <a:gd name="T31" fmla="*/ 129 h 148"/>
                  <a:gd name="T32" fmla="*/ 201 w 602"/>
                  <a:gd name="T33" fmla="*/ 125 h 148"/>
                  <a:gd name="T34" fmla="*/ 176 w 602"/>
                  <a:gd name="T35" fmla="*/ 119 h 148"/>
                  <a:gd name="T36" fmla="*/ 152 w 602"/>
                  <a:gd name="T37" fmla="*/ 116 h 148"/>
                  <a:gd name="T38" fmla="*/ 127 w 602"/>
                  <a:gd name="T39" fmla="*/ 106 h 148"/>
                  <a:gd name="T40" fmla="*/ 106 w 602"/>
                  <a:gd name="T41" fmla="*/ 102 h 148"/>
                  <a:gd name="T42" fmla="*/ 83 w 602"/>
                  <a:gd name="T43" fmla="*/ 95 h 148"/>
                  <a:gd name="T44" fmla="*/ 64 w 602"/>
                  <a:gd name="T45" fmla="*/ 89 h 148"/>
                  <a:gd name="T46" fmla="*/ 32 w 602"/>
                  <a:gd name="T47" fmla="*/ 76 h 148"/>
                  <a:gd name="T48" fmla="*/ 9 w 602"/>
                  <a:gd name="T49" fmla="*/ 62 h 148"/>
                  <a:gd name="T50" fmla="*/ 0 w 602"/>
                  <a:gd name="T51" fmla="*/ 40 h 148"/>
                  <a:gd name="T52" fmla="*/ 21 w 602"/>
                  <a:gd name="T53" fmla="*/ 32 h 148"/>
                  <a:gd name="T54" fmla="*/ 49 w 602"/>
                  <a:gd name="T55" fmla="*/ 34 h 148"/>
                  <a:gd name="T56" fmla="*/ 85 w 602"/>
                  <a:gd name="T57" fmla="*/ 40 h 148"/>
                  <a:gd name="T58" fmla="*/ 106 w 602"/>
                  <a:gd name="T59" fmla="*/ 42 h 148"/>
                  <a:gd name="T60" fmla="*/ 127 w 602"/>
                  <a:gd name="T61" fmla="*/ 45 h 148"/>
                  <a:gd name="T62" fmla="*/ 150 w 602"/>
                  <a:gd name="T63" fmla="*/ 49 h 148"/>
                  <a:gd name="T64" fmla="*/ 173 w 602"/>
                  <a:gd name="T65" fmla="*/ 53 h 148"/>
                  <a:gd name="T66" fmla="*/ 195 w 602"/>
                  <a:gd name="T67" fmla="*/ 57 h 148"/>
                  <a:gd name="T68" fmla="*/ 220 w 602"/>
                  <a:gd name="T69" fmla="*/ 62 h 148"/>
                  <a:gd name="T70" fmla="*/ 245 w 602"/>
                  <a:gd name="T71" fmla="*/ 66 h 148"/>
                  <a:gd name="T72" fmla="*/ 271 w 602"/>
                  <a:gd name="T73" fmla="*/ 70 h 148"/>
                  <a:gd name="T74" fmla="*/ 294 w 602"/>
                  <a:gd name="T75" fmla="*/ 72 h 148"/>
                  <a:gd name="T76" fmla="*/ 317 w 602"/>
                  <a:gd name="T77" fmla="*/ 76 h 148"/>
                  <a:gd name="T78" fmla="*/ 342 w 602"/>
                  <a:gd name="T79" fmla="*/ 78 h 148"/>
                  <a:gd name="T80" fmla="*/ 363 w 602"/>
                  <a:gd name="T81" fmla="*/ 80 h 148"/>
                  <a:gd name="T82" fmla="*/ 386 w 602"/>
                  <a:gd name="T83" fmla="*/ 80 h 148"/>
                  <a:gd name="T84" fmla="*/ 416 w 602"/>
                  <a:gd name="T85" fmla="*/ 80 h 148"/>
                  <a:gd name="T86" fmla="*/ 446 w 602"/>
                  <a:gd name="T87" fmla="*/ 74 h 148"/>
                  <a:gd name="T88" fmla="*/ 473 w 602"/>
                  <a:gd name="T89" fmla="*/ 68 h 148"/>
                  <a:gd name="T90" fmla="*/ 492 w 602"/>
                  <a:gd name="T91" fmla="*/ 59 h 148"/>
                  <a:gd name="T92" fmla="*/ 520 w 602"/>
                  <a:gd name="T93" fmla="*/ 45 h 148"/>
                  <a:gd name="T94" fmla="*/ 539 w 602"/>
                  <a:gd name="T95" fmla="*/ 26 h 148"/>
                  <a:gd name="T96" fmla="*/ 555 w 602"/>
                  <a:gd name="T97" fmla="*/ 5 h 148"/>
                  <a:gd name="T98" fmla="*/ 576 w 602"/>
                  <a:gd name="T99" fmla="*/ 0 h 148"/>
                  <a:gd name="T100" fmla="*/ 595 w 602"/>
                  <a:gd name="T101" fmla="*/ 15 h 148"/>
                  <a:gd name="T102" fmla="*/ 598 w 602"/>
                  <a:gd name="T103" fmla="*/ 30 h 1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602" h="148">
                    <a:moveTo>
                      <a:pt x="602" y="38"/>
                    </a:moveTo>
                    <a:lnTo>
                      <a:pt x="600" y="43"/>
                    </a:lnTo>
                    <a:lnTo>
                      <a:pt x="600" y="51"/>
                    </a:lnTo>
                    <a:lnTo>
                      <a:pt x="598" y="59"/>
                    </a:lnTo>
                    <a:lnTo>
                      <a:pt x="595" y="70"/>
                    </a:lnTo>
                    <a:lnTo>
                      <a:pt x="591" y="76"/>
                    </a:lnTo>
                    <a:lnTo>
                      <a:pt x="585" y="85"/>
                    </a:lnTo>
                    <a:lnTo>
                      <a:pt x="576" y="95"/>
                    </a:lnTo>
                    <a:lnTo>
                      <a:pt x="568" y="104"/>
                    </a:lnTo>
                    <a:lnTo>
                      <a:pt x="562" y="108"/>
                    </a:lnTo>
                    <a:lnTo>
                      <a:pt x="555" y="112"/>
                    </a:lnTo>
                    <a:lnTo>
                      <a:pt x="549" y="116"/>
                    </a:lnTo>
                    <a:lnTo>
                      <a:pt x="541" y="119"/>
                    </a:lnTo>
                    <a:lnTo>
                      <a:pt x="536" y="121"/>
                    </a:lnTo>
                    <a:lnTo>
                      <a:pt x="528" y="125"/>
                    </a:lnTo>
                    <a:lnTo>
                      <a:pt x="519" y="129"/>
                    </a:lnTo>
                    <a:lnTo>
                      <a:pt x="511" y="133"/>
                    </a:lnTo>
                    <a:lnTo>
                      <a:pt x="500" y="135"/>
                    </a:lnTo>
                    <a:lnTo>
                      <a:pt x="490" y="138"/>
                    </a:lnTo>
                    <a:lnTo>
                      <a:pt x="479" y="140"/>
                    </a:lnTo>
                    <a:lnTo>
                      <a:pt x="469" y="142"/>
                    </a:lnTo>
                    <a:lnTo>
                      <a:pt x="456" y="144"/>
                    </a:lnTo>
                    <a:lnTo>
                      <a:pt x="444" y="146"/>
                    </a:lnTo>
                    <a:lnTo>
                      <a:pt x="431" y="146"/>
                    </a:lnTo>
                    <a:lnTo>
                      <a:pt x="420" y="148"/>
                    </a:lnTo>
                    <a:lnTo>
                      <a:pt x="410" y="148"/>
                    </a:lnTo>
                    <a:lnTo>
                      <a:pt x="403" y="148"/>
                    </a:lnTo>
                    <a:lnTo>
                      <a:pt x="397" y="148"/>
                    </a:lnTo>
                    <a:lnTo>
                      <a:pt x="389" y="148"/>
                    </a:lnTo>
                    <a:lnTo>
                      <a:pt x="380" y="146"/>
                    </a:lnTo>
                    <a:lnTo>
                      <a:pt x="372" y="146"/>
                    </a:lnTo>
                    <a:lnTo>
                      <a:pt x="365" y="146"/>
                    </a:lnTo>
                    <a:lnTo>
                      <a:pt x="357" y="146"/>
                    </a:lnTo>
                    <a:lnTo>
                      <a:pt x="347" y="146"/>
                    </a:lnTo>
                    <a:lnTo>
                      <a:pt x="340" y="144"/>
                    </a:lnTo>
                    <a:lnTo>
                      <a:pt x="330" y="142"/>
                    </a:lnTo>
                    <a:lnTo>
                      <a:pt x="323" y="142"/>
                    </a:lnTo>
                    <a:lnTo>
                      <a:pt x="313" y="142"/>
                    </a:lnTo>
                    <a:lnTo>
                      <a:pt x="308" y="142"/>
                    </a:lnTo>
                    <a:lnTo>
                      <a:pt x="296" y="140"/>
                    </a:lnTo>
                    <a:lnTo>
                      <a:pt x="290" y="140"/>
                    </a:lnTo>
                    <a:lnTo>
                      <a:pt x="281" y="138"/>
                    </a:lnTo>
                    <a:lnTo>
                      <a:pt x="271" y="137"/>
                    </a:lnTo>
                    <a:lnTo>
                      <a:pt x="262" y="135"/>
                    </a:lnTo>
                    <a:lnTo>
                      <a:pt x="254" y="135"/>
                    </a:lnTo>
                    <a:lnTo>
                      <a:pt x="245" y="133"/>
                    </a:lnTo>
                    <a:lnTo>
                      <a:pt x="235" y="131"/>
                    </a:lnTo>
                    <a:lnTo>
                      <a:pt x="228" y="129"/>
                    </a:lnTo>
                    <a:lnTo>
                      <a:pt x="218" y="129"/>
                    </a:lnTo>
                    <a:lnTo>
                      <a:pt x="209" y="125"/>
                    </a:lnTo>
                    <a:lnTo>
                      <a:pt x="201" y="125"/>
                    </a:lnTo>
                    <a:lnTo>
                      <a:pt x="192" y="121"/>
                    </a:lnTo>
                    <a:lnTo>
                      <a:pt x="184" y="121"/>
                    </a:lnTo>
                    <a:lnTo>
                      <a:pt x="176" y="119"/>
                    </a:lnTo>
                    <a:lnTo>
                      <a:pt x="169" y="118"/>
                    </a:lnTo>
                    <a:lnTo>
                      <a:pt x="159" y="116"/>
                    </a:lnTo>
                    <a:lnTo>
                      <a:pt x="152" y="116"/>
                    </a:lnTo>
                    <a:lnTo>
                      <a:pt x="144" y="112"/>
                    </a:lnTo>
                    <a:lnTo>
                      <a:pt x="135" y="110"/>
                    </a:lnTo>
                    <a:lnTo>
                      <a:pt x="127" y="106"/>
                    </a:lnTo>
                    <a:lnTo>
                      <a:pt x="119" y="106"/>
                    </a:lnTo>
                    <a:lnTo>
                      <a:pt x="112" y="102"/>
                    </a:lnTo>
                    <a:lnTo>
                      <a:pt x="106" y="102"/>
                    </a:lnTo>
                    <a:lnTo>
                      <a:pt x="98" y="99"/>
                    </a:lnTo>
                    <a:lnTo>
                      <a:pt x="91" y="99"/>
                    </a:lnTo>
                    <a:lnTo>
                      <a:pt x="83" y="95"/>
                    </a:lnTo>
                    <a:lnTo>
                      <a:pt x="76" y="93"/>
                    </a:lnTo>
                    <a:lnTo>
                      <a:pt x="70" y="89"/>
                    </a:lnTo>
                    <a:lnTo>
                      <a:pt x="64" y="89"/>
                    </a:lnTo>
                    <a:lnTo>
                      <a:pt x="53" y="85"/>
                    </a:lnTo>
                    <a:lnTo>
                      <a:pt x="43" y="81"/>
                    </a:lnTo>
                    <a:lnTo>
                      <a:pt x="32" y="76"/>
                    </a:lnTo>
                    <a:lnTo>
                      <a:pt x="24" y="72"/>
                    </a:lnTo>
                    <a:lnTo>
                      <a:pt x="17" y="66"/>
                    </a:lnTo>
                    <a:lnTo>
                      <a:pt x="9" y="62"/>
                    </a:lnTo>
                    <a:lnTo>
                      <a:pt x="2" y="55"/>
                    </a:lnTo>
                    <a:lnTo>
                      <a:pt x="0" y="47"/>
                    </a:lnTo>
                    <a:lnTo>
                      <a:pt x="0" y="40"/>
                    </a:lnTo>
                    <a:lnTo>
                      <a:pt x="9" y="36"/>
                    </a:lnTo>
                    <a:lnTo>
                      <a:pt x="13" y="34"/>
                    </a:lnTo>
                    <a:lnTo>
                      <a:pt x="21" y="32"/>
                    </a:lnTo>
                    <a:lnTo>
                      <a:pt x="28" y="32"/>
                    </a:lnTo>
                    <a:lnTo>
                      <a:pt x="40" y="34"/>
                    </a:lnTo>
                    <a:lnTo>
                      <a:pt x="49" y="34"/>
                    </a:lnTo>
                    <a:lnTo>
                      <a:pt x="59" y="36"/>
                    </a:lnTo>
                    <a:lnTo>
                      <a:pt x="72" y="36"/>
                    </a:lnTo>
                    <a:lnTo>
                      <a:pt x="85" y="40"/>
                    </a:lnTo>
                    <a:lnTo>
                      <a:pt x="91" y="40"/>
                    </a:lnTo>
                    <a:lnTo>
                      <a:pt x="98" y="40"/>
                    </a:lnTo>
                    <a:lnTo>
                      <a:pt x="106" y="42"/>
                    </a:lnTo>
                    <a:lnTo>
                      <a:pt x="112" y="43"/>
                    </a:lnTo>
                    <a:lnTo>
                      <a:pt x="119" y="43"/>
                    </a:lnTo>
                    <a:lnTo>
                      <a:pt x="127" y="45"/>
                    </a:lnTo>
                    <a:lnTo>
                      <a:pt x="135" y="45"/>
                    </a:lnTo>
                    <a:lnTo>
                      <a:pt x="142" y="49"/>
                    </a:lnTo>
                    <a:lnTo>
                      <a:pt x="150" y="49"/>
                    </a:lnTo>
                    <a:lnTo>
                      <a:pt x="157" y="51"/>
                    </a:lnTo>
                    <a:lnTo>
                      <a:pt x="165" y="51"/>
                    </a:lnTo>
                    <a:lnTo>
                      <a:pt x="173" y="53"/>
                    </a:lnTo>
                    <a:lnTo>
                      <a:pt x="180" y="55"/>
                    </a:lnTo>
                    <a:lnTo>
                      <a:pt x="188" y="55"/>
                    </a:lnTo>
                    <a:lnTo>
                      <a:pt x="195" y="57"/>
                    </a:lnTo>
                    <a:lnTo>
                      <a:pt x="205" y="59"/>
                    </a:lnTo>
                    <a:lnTo>
                      <a:pt x="211" y="59"/>
                    </a:lnTo>
                    <a:lnTo>
                      <a:pt x="220" y="62"/>
                    </a:lnTo>
                    <a:lnTo>
                      <a:pt x="228" y="62"/>
                    </a:lnTo>
                    <a:lnTo>
                      <a:pt x="237" y="64"/>
                    </a:lnTo>
                    <a:lnTo>
                      <a:pt x="245" y="66"/>
                    </a:lnTo>
                    <a:lnTo>
                      <a:pt x="254" y="66"/>
                    </a:lnTo>
                    <a:lnTo>
                      <a:pt x="260" y="68"/>
                    </a:lnTo>
                    <a:lnTo>
                      <a:pt x="271" y="70"/>
                    </a:lnTo>
                    <a:lnTo>
                      <a:pt x="277" y="70"/>
                    </a:lnTo>
                    <a:lnTo>
                      <a:pt x="287" y="72"/>
                    </a:lnTo>
                    <a:lnTo>
                      <a:pt x="294" y="72"/>
                    </a:lnTo>
                    <a:lnTo>
                      <a:pt x="302" y="74"/>
                    </a:lnTo>
                    <a:lnTo>
                      <a:pt x="309" y="74"/>
                    </a:lnTo>
                    <a:lnTo>
                      <a:pt x="317" y="76"/>
                    </a:lnTo>
                    <a:lnTo>
                      <a:pt x="327" y="76"/>
                    </a:lnTo>
                    <a:lnTo>
                      <a:pt x="334" y="78"/>
                    </a:lnTo>
                    <a:lnTo>
                      <a:pt x="342" y="78"/>
                    </a:lnTo>
                    <a:lnTo>
                      <a:pt x="349" y="80"/>
                    </a:lnTo>
                    <a:lnTo>
                      <a:pt x="357" y="80"/>
                    </a:lnTo>
                    <a:lnTo>
                      <a:pt x="363" y="80"/>
                    </a:lnTo>
                    <a:lnTo>
                      <a:pt x="370" y="80"/>
                    </a:lnTo>
                    <a:lnTo>
                      <a:pt x="378" y="80"/>
                    </a:lnTo>
                    <a:lnTo>
                      <a:pt x="386" y="80"/>
                    </a:lnTo>
                    <a:lnTo>
                      <a:pt x="393" y="81"/>
                    </a:lnTo>
                    <a:lnTo>
                      <a:pt x="403" y="80"/>
                    </a:lnTo>
                    <a:lnTo>
                      <a:pt x="416" y="80"/>
                    </a:lnTo>
                    <a:lnTo>
                      <a:pt x="425" y="78"/>
                    </a:lnTo>
                    <a:lnTo>
                      <a:pt x="437" y="76"/>
                    </a:lnTo>
                    <a:lnTo>
                      <a:pt x="446" y="74"/>
                    </a:lnTo>
                    <a:lnTo>
                      <a:pt x="456" y="72"/>
                    </a:lnTo>
                    <a:lnTo>
                      <a:pt x="463" y="70"/>
                    </a:lnTo>
                    <a:lnTo>
                      <a:pt x="473" y="68"/>
                    </a:lnTo>
                    <a:lnTo>
                      <a:pt x="479" y="64"/>
                    </a:lnTo>
                    <a:lnTo>
                      <a:pt x="486" y="62"/>
                    </a:lnTo>
                    <a:lnTo>
                      <a:pt x="492" y="59"/>
                    </a:lnTo>
                    <a:lnTo>
                      <a:pt x="500" y="57"/>
                    </a:lnTo>
                    <a:lnTo>
                      <a:pt x="511" y="51"/>
                    </a:lnTo>
                    <a:lnTo>
                      <a:pt x="520" y="45"/>
                    </a:lnTo>
                    <a:lnTo>
                      <a:pt x="526" y="38"/>
                    </a:lnTo>
                    <a:lnTo>
                      <a:pt x="534" y="32"/>
                    </a:lnTo>
                    <a:lnTo>
                      <a:pt x="539" y="26"/>
                    </a:lnTo>
                    <a:lnTo>
                      <a:pt x="543" y="21"/>
                    </a:lnTo>
                    <a:lnTo>
                      <a:pt x="549" y="11"/>
                    </a:lnTo>
                    <a:lnTo>
                      <a:pt x="555" y="5"/>
                    </a:lnTo>
                    <a:lnTo>
                      <a:pt x="560" y="2"/>
                    </a:lnTo>
                    <a:lnTo>
                      <a:pt x="568" y="0"/>
                    </a:lnTo>
                    <a:lnTo>
                      <a:pt x="576" y="0"/>
                    </a:lnTo>
                    <a:lnTo>
                      <a:pt x="581" y="4"/>
                    </a:lnTo>
                    <a:lnTo>
                      <a:pt x="589" y="5"/>
                    </a:lnTo>
                    <a:lnTo>
                      <a:pt x="595" y="15"/>
                    </a:lnTo>
                    <a:lnTo>
                      <a:pt x="595" y="19"/>
                    </a:lnTo>
                    <a:lnTo>
                      <a:pt x="598" y="24"/>
                    </a:lnTo>
                    <a:lnTo>
                      <a:pt x="598" y="30"/>
                    </a:lnTo>
                    <a:lnTo>
                      <a:pt x="602" y="38"/>
                    </a:lnTo>
                    <a:lnTo>
                      <a:pt x="602" y="3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3090" name="Skupina 3089"/>
            <p:cNvGrpSpPr/>
            <p:nvPr/>
          </p:nvGrpSpPr>
          <p:grpSpPr>
            <a:xfrm>
              <a:off x="811050" y="1663787"/>
              <a:ext cx="333695" cy="878714"/>
              <a:chOff x="811050" y="1663787"/>
              <a:chExt cx="333695" cy="878714"/>
            </a:xfrm>
          </p:grpSpPr>
          <p:sp>
            <p:nvSpPr>
              <p:cNvPr id="3088" name="Vývojový diagram: spojnice 3087"/>
              <p:cNvSpPr/>
              <p:nvPr/>
            </p:nvSpPr>
            <p:spPr>
              <a:xfrm>
                <a:off x="1030445" y="1663787"/>
                <a:ext cx="114300" cy="120588"/>
              </a:xfrm>
              <a:prstGeom prst="flowChartConnector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Vývojový diagram: spojnice 49"/>
              <p:cNvSpPr/>
              <p:nvPr/>
            </p:nvSpPr>
            <p:spPr>
              <a:xfrm>
                <a:off x="811050" y="2178383"/>
                <a:ext cx="114300" cy="120588"/>
              </a:xfrm>
              <a:prstGeom prst="flowChartConnector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Vývojový diagram: spojnice 50"/>
              <p:cNvSpPr/>
              <p:nvPr/>
            </p:nvSpPr>
            <p:spPr>
              <a:xfrm>
                <a:off x="839730" y="2421913"/>
                <a:ext cx="114300" cy="120588"/>
              </a:xfrm>
              <a:prstGeom prst="flowChartConnector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Vývojový diagram: spojnice 51"/>
              <p:cNvSpPr/>
              <p:nvPr/>
            </p:nvSpPr>
            <p:spPr>
              <a:xfrm>
                <a:off x="916145" y="1724081"/>
                <a:ext cx="114300" cy="120588"/>
              </a:xfrm>
              <a:prstGeom prst="flowChartConnector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3091" name="TextovéPole 3090"/>
          <p:cNvSpPr txBox="1"/>
          <p:nvPr/>
        </p:nvSpPr>
        <p:spPr>
          <a:xfrm>
            <a:off x="223082" y="3496447"/>
            <a:ext cx="90685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latin typeface="Arial Black" pitchFamily="34" charset="0"/>
              </a:rPr>
              <a:t>NaOH</a:t>
            </a:r>
            <a:r>
              <a:rPr lang="cs-CZ" sz="3600" dirty="0" smtClean="0">
                <a:latin typeface="Arial Black" pitchFamily="34" charset="0"/>
              </a:rPr>
              <a:t> + H</a:t>
            </a:r>
            <a:r>
              <a:rPr lang="cs-CZ" sz="3600" baseline="-25000" dirty="0" smtClean="0">
                <a:latin typeface="Arial Black" pitchFamily="34" charset="0"/>
              </a:rPr>
              <a:t>2</a:t>
            </a:r>
            <a:r>
              <a:rPr lang="cs-CZ" sz="3600" dirty="0" smtClean="0">
                <a:latin typeface="Arial Black" pitchFamily="34" charset="0"/>
              </a:rPr>
              <a:t>O </a:t>
            </a:r>
            <a:r>
              <a:rPr lang="cs-CZ" sz="3600" dirty="0" smtClean="0">
                <a:latin typeface="Franklin Gothic Book"/>
              </a:rPr>
              <a:t>→</a:t>
            </a:r>
            <a:r>
              <a:rPr lang="cs-CZ" sz="3600" dirty="0" smtClean="0">
                <a:latin typeface="Arial Black" pitchFamily="34" charset="0"/>
              </a:rPr>
              <a:t> Na</a:t>
            </a:r>
            <a:r>
              <a:rPr lang="cs-CZ" sz="3600" baseline="30000" dirty="0" smtClean="0">
                <a:latin typeface="Arial Black" pitchFamily="34" charset="0"/>
              </a:rPr>
              <a:t>+</a:t>
            </a:r>
            <a:r>
              <a:rPr lang="cs-CZ" sz="3600" dirty="0" smtClean="0">
                <a:latin typeface="Arial Black" pitchFamily="34" charset="0"/>
              </a:rPr>
              <a:t> + </a:t>
            </a:r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OH</a:t>
            </a:r>
            <a:r>
              <a:rPr lang="cs-CZ" sz="3600" baseline="300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- </a:t>
            </a:r>
            <a:r>
              <a:rPr lang="cs-CZ" sz="3600" dirty="0" smtClean="0">
                <a:latin typeface="Arial Black" pitchFamily="34" charset="0"/>
              </a:rPr>
              <a:t>+ </a:t>
            </a:r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3600" baseline="30000" dirty="0" smtClean="0">
                <a:solidFill>
                  <a:srgbClr val="FF0000"/>
                </a:solidFill>
                <a:latin typeface="Arial Black" pitchFamily="34" charset="0"/>
              </a:rPr>
              <a:t>+</a:t>
            </a:r>
            <a:r>
              <a:rPr lang="cs-CZ" sz="3600" dirty="0" smtClean="0">
                <a:latin typeface="Arial Black" pitchFamily="34" charset="0"/>
              </a:rPr>
              <a:t> + </a:t>
            </a:r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OH</a:t>
            </a:r>
            <a:r>
              <a:rPr lang="cs-CZ" sz="3600" baseline="300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-</a:t>
            </a:r>
            <a:endParaRPr lang="cs-CZ" sz="3600" baseline="30000" dirty="0">
              <a:solidFill>
                <a:schemeClr val="accent5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092" name="TextovéPole 3091"/>
          <p:cNvSpPr txBox="1"/>
          <p:nvPr/>
        </p:nvSpPr>
        <p:spPr>
          <a:xfrm>
            <a:off x="1764049" y="4422303"/>
            <a:ext cx="32784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obsahuje více OH</a:t>
            </a:r>
            <a:r>
              <a:rPr lang="cs-CZ" sz="2400" baseline="30000" dirty="0" smtClean="0">
                <a:latin typeface="Arial Black" pitchFamily="34" charset="0"/>
              </a:rPr>
              <a:t>-</a:t>
            </a:r>
            <a:endParaRPr lang="cs-CZ" sz="2400" baseline="30000" dirty="0">
              <a:latin typeface="Arial Black" pitchFamily="34" charset="0"/>
            </a:endParaRPr>
          </a:p>
        </p:txBody>
      </p:sp>
      <p:grpSp>
        <p:nvGrpSpPr>
          <p:cNvPr id="3099" name="Skupina 3098"/>
          <p:cNvGrpSpPr/>
          <p:nvPr/>
        </p:nvGrpSpPr>
        <p:grpSpPr>
          <a:xfrm>
            <a:off x="2987824" y="5090899"/>
            <a:ext cx="3076869" cy="1224366"/>
            <a:chOff x="2987824" y="5090899"/>
            <a:chExt cx="3076869" cy="1224366"/>
          </a:xfrm>
        </p:grpSpPr>
        <p:sp>
          <p:nvSpPr>
            <p:cNvPr id="58" name="Rovnoramenný trojúhelník 57"/>
            <p:cNvSpPr/>
            <p:nvPr/>
          </p:nvSpPr>
          <p:spPr>
            <a:xfrm>
              <a:off x="4117206" y="5858065"/>
              <a:ext cx="530352" cy="457200"/>
            </a:xfrm>
            <a:prstGeom prst="triangl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9" name="Přímá spojnice 58"/>
            <p:cNvCxnSpPr/>
            <p:nvPr/>
          </p:nvCxnSpPr>
          <p:spPr>
            <a:xfrm>
              <a:off x="2987824" y="5629468"/>
              <a:ext cx="3072168" cy="45719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60" name="Vývojový diagram: spojnice 59"/>
            <p:cNvSpPr/>
            <p:nvPr/>
          </p:nvSpPr>
          <p:spPr>
            <a:xfrm>
              <a:off x="3295290" y="5090899"/>
              <a:ext cx="685401" cy="640259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rgbClr val="FF0000"/>
                  </a:solidFill>
                  <a:latin typeface="Arial Black" pitchFamily="34" charset="0"/>
                </a:rPr>
                <a:t>H</a:t>
              </a:r>
              <a:r>
                <a:rPr lang="cs-CZ" baseline="30000" dirty="0" smtClean="0">
                  <a:solidFill>
                    <a:srgbClr val="FF0000"/>
                  </a:solidFill>
                  <a:latin typeface="Arial Black" pitchFamily="34" charset="0"/>
                </a:rPr>
                <a:t>+</a:t>
              </a:r>
              <a:endParaRPr lang="cs-CZ" dirty="0">
                <a:solidFill>
                  <a:srgbClr val="FF0000"/>
                </a:solidFill>
                <a:latin typeface="Arial Black" pitchFamily="34" charset="0"/>
              </a:endParaRPr>
            </a:p>
          </p:txBody>
        </p:sp>
        <p:grpSp>
          <p:nvGrpSpPr>
            <p:cNvPr id="3097" name="Skupina 3096"/>
            <p:cNvGrpSpPr/>
            <p:nvPr/>
          </p:nvGrpSpPr>
          <p:grpSpPr>
            <a:xfrm>
              <a:off x="4634188" y="5217808"/>
              <a:ext cx="695404" cy="640259"/>
              <a:chOff x="4837870" y="5217805"/>
              <a:chExt cx="695404" cy="640259"/>
            </a:xfrm>
          </p:grpSpPr>
          <p:sp>
            <p:nvSpPr>
              <p:cNvPr id="61" name="Vývojový diagram: spojnice 60"/>
              <p:cNvSpPr/>
              <p:nvPr/>
            </p:nvSpPr>
            <p:spPr>
              <a:xfrm>
                <a:off x="4837870" y="5217805"/>
                <a:ext cx="675454" cy="640259"/>
              </a:xfrm>
              <a:prstGeom prst="flowChartConnector">
                <a:avLst/>
              </a:prstGeom>
              <a:solidFill>
                <a:schemeClr val="bg1"/>
              </a:solidFill>
              <a:ln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endParaRPr lang="cs-CZ" dirty="0">
                  <a:solidFill>
                    <a:schemeClr val="accent5">
                      <a:lumMod val="75000"/>
                    </a:schemeClr>
                  </a:solidFill>
                  <a:latin typeface="Arial Black" pitchFamily="34" charset="0"/>
                </a:endParaRPr>
              </a:p>
            </p:txBody>
          </p:sp>
          <p:sp>
            <p:nvSpPr>
              <p:cNvPr id="62" name="TextovéPole 61"/>
              <p:cNvSpPr txBox="1"/>
              <p:nvPr/>
            </p:nvSpPr>
            <p:spPr>
              <a:xfrm>
                <a:off x="4912591" y="5302283"/>
                <a:ext cx="620683" cy="369332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schemeClr val="accent5">
                        <a:lumMod val="75000"/>
                      </a:schemeClr>
                    </a:solidFill>
                    <a:latin typeface="Arial Black" pitchFamily="34" charset="0"/>
                  </a:rPr>
                  <a:t>OH</a:t>
                </a:r>
                <a:r>
                  <a:rPr lang="cs-CZ" baseline="30000" dirty="0" smtClean="0">
                    <a:solidFill>
                      <a:schemeClr val="accent5">
                        <a:lumMod val="75000"/>
                      </a:schemeClr>
                    </a:solidFill>
                    <a:latin typeface="Arial Black" pitchFamily="34" charset="0"/>
                  </a:rPr>
                  <a:t>-</a:t>
                </a:r>
                <a:endParaRPr lang="cs-CZ" dirty="0">
                  <a:solidFill>
                    <a:schemeClr val="accent5">
                      <a:lumMod val="75000"/>
                    </a:schemeClr>
                  </a:solidFill>
                  <a:latin typeface="Arial Black" pitchFamily="34" charset="0"/>
                </a:endParaRPr>
              </a:p>
            </p:txBody>
          </p:sp>
        </p:grpSp>
        <p:grpSp>
          <p:nvGrpSpPr>
            <p:cNvPr id="67" name="Skupina 66"/>
            <p:cNvGrpSpPr/>
            <p:nvPr/>
          </p:nvGrpSpPr>
          <p:grpSpPr>
            <a:xfrm>
              <a:off x="5369289" y="5358333"/>
              <a:ext cx="695404" cy="640259"/>
              <a:chOff x="4837870" y="5217805"/>
              <a:chExt cx="695404" cy="640259"/>
            </a:xfrm>
          </p:grpSpPr>
          <p:sp>
            <p:nvSpPr>
              <p:cNvPr id="68" name="Vývojový diagram: spojnice 67"/>
              <p:cNvSpPr/>
              <p:nvPr/>
            </p:nvSpPr>
            <p:spPr>
              <a:xfrm>
                <a:off x="4837870" y="5217805"/>
                <a:ext cx="675454" cy="640259"/>
              </a:xfrm>
              <a:prstGeom prst="flowChartConnector">
                <a:avLst/>
              </a:prstGeom>
              <a:solidFill>
                <a:schemeClr val="bg1"/>
              </a:solidFill>
              <a:ln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endParaRPr lang="cs-CZ" dirty="0">
                  <a:solidFill>
                    <a:srgbClr val="00B050"/>
                  </a:solidFill>
                  <a:latin typeface="Arial Black" pitchFamily="34" charset="0"/>
                </a:endParaRPr>
              </a:p>
            </p:txBody>
          </p:sp>
          <p:sp>
            <p:nvSpPr>
              <p:cNvPr id="69" name="TextovéPole 68"/>
              <p:cNvSpPr txBox="1"/>
              <p:nvPr/>
            </p:nvSpPr>
            <p:spPr>
              <a:xfrm>
                <a:off x="4912591" y="5302283"/>
                <a:ext cx="620683" cy="369332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schemeClr val="accent5">
                        <a:lumMod val="75000"/>
                      </a:schemeClr>
                    </a:solidFill>
                    <a:latin typeface="Arial Black" pitchFamily="34" charset="0"/>
                  </a:rPr>
                  <a:t>OH</a:t>
                </a:r>
                <a:r>
                  <a:rPr lang="cs-CZ" baseline="30000" dirty="0" smtClean="0">
                    <a:solidFill>
                      <a:schemeClr val="accent5">
                        <a:lumMod val="75000"/>
                      </a:schemeClr>
                    </a:solidFill>
                    <a:latin typeface="Arial Black" pitchFamily="34" charset="0"/>
                  </a:rPr>
                  <a:t>-</a:t>
                </a:r>
                <a:endParaRPr lang="cs-CZ" dirty="0">
                  <a:solidFill>
                    <a:schemeClr val="accent5">
                      <a:lumMod val="75000"/>
                    </a:schemeClr>
                  </a:solidFill>
                  <a:latin typeface="Arial Black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78413274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091" grpId="0"/>
      <p:bldP spid="309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7248" y="485305"/>
            <a:ext cx="9008556" cy="584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  <a:latin typeface="Arial Black" pitchFamily="34" charset="0"/>
              </a:rPr>
              <a:t>reakci roztoků vyjadřujeme stupnicí pH</a:t>
            </a:r>
            <a:endParaRPr lang="cs-CZ" sz="3200" dirty="0">
              <a:solidFill>
                <a:schemeClr val="accent3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25725"/>
            <a:ext cx="41136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hodnota pH   1 - 14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99463" y="2303248"/>
            <a:ext cx="3364126" cy="95410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latin typeface="Arial Black" pitchFamily="34" charset="0"/>
              </a:rPr>
              <a:t>pH = 7</a:t>
            </a:r>
          </a:p>
          <a:p>
            <a:pPr algn="ctr"/>
            <a:r>
              <a:rPr lang="cs-CZ" sz="2800" dirty="0" smtClean="0">
                <a:latin typeface="Arial Black" pitchFamily="34" charset="0"/>
              </a:rPr>
              <a:t>neutrální roztok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4080121"/>
            <a:ext cx="2881879" cy="954107"/>
          </a:xfrm>
          <a:prstGeom prst="rect">
            <a:avLst/>
          </a:prstGeom>
          <a:solidFill>
            <a:schemeClr val="accent6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latin typeface="Arial Black" pitchFamily="34" charset="0"/>
              </a:rPr>
              <a:t>pH</a:t>
            </a:r>
            <a:r>
              <a:rPr lang="en-US" sz="2800" dirty="0" smtClean="0">
                <a:latin typeface="Arial Black" pitchFamily="34" charset="0"/>
              </a:rPr>
              <a:t> &lt; 7</a:t>
            </a:r>
          </a:p>
          <a:p>
            <a:pPr algn="ctr"/>
            <a:r>
              <a:rPr lang="cs-CZ" sz="2800" dirty="0" smtClean="0">
                <a:latin typeface="Arial Black" pitchFamily="34" charset="0"/>
              </a:rPr>
              <a:t>k</a:t>
            </a:r>
            <a:r>
              <a:rPr lang="en-US" sz="2800" dirty="0" err="1" smtClean="0">
                <a:latin typeface="Arial Black" pitchFamily="34" charset="0"/>
              </a:rPr>
              <a:t>ysel</a:t>
            </a:r>
            <a:r>
              <a:rPr lang="cs-CZ" sz="2800" dirty="0" smtClean="0">
                <a:latin typeface="Arial Black" pitchFamily="34" charset="0"/>
              </a:rPr>
              <a:t>ý</a:t>
            </a:r>
            <a:r>
              <a:rPr lang="en-US" sz="2800" dirty="0" smtClean="0">
                <a:latin typeface="Arial Black" pitchFamily="34" charset="0"/>
              </a:rPr>
              <a:t> </a:t>
            </a:r>
            <a:r>
              <a:rPr lang="en-US" sz="2800" dirty="0" err="1" smtClean="0">
                <a:latin typeface="Arial Black" pitchFamily="34" charset="0"/>
              </a:rPr>
              <a:t>roztok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75377" y="4080121"/>
            <a:ext cx="3245505" cy="95410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dirty="0" smtClean="0">
                <a:latin typeface="Arial Black" pitchFamily="34" charset="0"/>
              </a:rPr>
              <a:t>pH &gt; 7</a:t>
            </a:r>
            <a:endParaRPr lang="cs-CZ" sz="2800" dirty="0" smtClean="0">
              <a:latin typeface="Arial Black" pitchFamily="34" charset="0"/>
            </a:endParaRPr>
          </a:p>
          <a:p>
            <a:pPr algn="ctr"/>
            <a:r>
              <a:rPr lang="cs-CZ" sz="2800" dirty="0" smtClean="0">
                <a:latin typeface="Arial Black" pitchFamily="34" charset="0"/>
              </a:rPr>
              <a:t>zásaditý roztok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284247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3960" y="548680"/>
            <a:ext cx="86409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Reakci roztoků můžeme určovat pomocí indikátorů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9064" y="2276872"/>
            <a:ext cx="903649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Indikátor </a:t>
            </a:r>
          </a:p>
          <a:p>
            <a:r>
              <a:rPr lang="cs-CZ" sz="3200" dirty="0" smtClean="0">
                <a:latin typeface="Arial Black" pitchFamily="34" charset="0"/>
              </a:rPr>
              <a:t>- látka, která mění barvu, v závislosti </a:t>
            </a:r>
          </a:p>
          <a:p>
            <a:r>
              <a:rPr lang="cs-CZ" sz="3200" dirty="0" smtClean="0">
                <a:latin typeface="Arial Black" pitchFamily="34" charset="0"/>
              </a:rPr>
              <a:t>  od prostředí</a:t>
            </a:r>
          </a:p>
          <a:p>
            <a:r>
              <a:rPr lang="cs-CZ" sz="3200" dirty="0" smtClean="0">
                <a:latin typeface="Arial Black" pitchFamily="34" charset="0"/>
              </a:rPr>
              <a:t>- rostlina, živočich, který se vyskytuje </a:t>
            </a:r>
          </a:p>
          <a:p>
            <a:r>
              <a:rPr lang="cs-CZ" sz="3200" dirty="0" smtClean="0">
                <a:latin typeface="Arial Black" pitchFamily="34" charset="0"/>
              </a:rPr>
              <a:t>  v určitém prostředí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5436" y="5350558"/>
            <a:ext cx="50202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Uveď příklady indikátorů z přírodopisu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781981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585554"/>
            <a:ext cx="70590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err="1" smtClean="0">
                <a:latin typeface="Arial Black" pitchFamily="34" charset="0"/>
              </a:rPr>
              <a:t>fenoftalein</a:t>
            </a:r>
            <a:r>
              <a:rPr lang="cs-CZ" sz="3600" dirty="0" smtClean="0">
                <a:latin typeface="Arial Black" pitchFamily="34" charset="0"/>
              </a:rPr>
              <a:t> – barva roztoku</a:t>
            </a:r>
            <a:endParaRPr lang="cs-CZ" sz="3600" dirty="0">
              <a:latin typeface="Arial Black" pitchFamily="34" charset="0"/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3781044" y="2003974"/>
            <a:ext cx="718948" cy="2887387"/>
            <a:chOff x="3563888" y="1844824"/>
            <a:chExt cx="718948" cy="2887387"/>
          </a:xfrm>
        </p:grpSpPr>
        <p:sp>
          <p:nvSpPr>
            <p:cNvPr id="20" name="Vývojový diagram: zpoždění 19"/>
            <p:cNvSpPr/>
            <p:nvPr/>
          </p:nvSpPr>
          <p:spPr>
            <a:xfrm rot="5400000">
              <a:off x="3230140" y="3679515"/>
              <a:ext cx="1386444" cy="718948"/>
            </a:xfrm>
            <a:prstGeom prst="flowChartDelay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563888" y="1844824"/>
              <a:ext cx="718948" cy="1500941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971600" y="2016568"/>
            <a:ext cx="718948" cy="2887389"/>
            <a:chOff x="971600" y="1844822"/>
            <a:chExt cx="718948" cy="2887389"/>
          </a:xfrm>
        </p:grpSpPr>
        <p:sp>
          <p:nvSpPr>
            <p:cNvPr id="14" name="Vývojový diagram: zpoždění 13"/>
            <p:cNvSpPr/>
            <p:nvPr/>
          </p:nvSpPr>
          <p:spPr>
            <a:xfrm rot="5400000">
              <a:off x="637852" y="3679515"/>
              <a:ext cx="1386444" cy="718948"/>
            </a:xfrm>
            <a:prstGeom prst="flowChartDelay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971600" y="1844822"/>
              <a:ext cx="718948" cy="1500941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6661367" y="2003974"/>
            <a:ext cx="718949" cy="2887387"/>
            <a:chOff x="5902606" y="1844823"/>
            <a:chExt cx="718949" cy="2887387"/>
          </a:xfrm>
        </p:grpSpPr>
        <p:sp>
          <p:nvSpPr>
            <p:cNvPr id="21" name="Vývojový diagram: zpoždění 20"/>
            <p:cNvSpPr/>
            <p:nvPr/>
          </p:nvSpPr>
          <p:spPr>
            <a:xfrm rot="5400000">
              <a:off x="5568858" y="3679514"/>
              <a:ext cx="1386445" cy="718948"/>
            </a:xfrm>
            <a:prstGeom prst="flowChartDelay">
              <a:avLst/>
            </a:prstGeom>
            <a:solidFill>
              <a:srgbClr val="E923B5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5902606" y="1844823"/>
              <a:ext cx="718948" cy="1500941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5" name="TextovéPole 24"/>
          <p:cNvSpPr txBox="1"/>
          <p:nvPr/>
        </p:nvSpPr>
        <p:spPr>
          <a:xfrm>
            <a:off x="3421143" y="5354743"/>
            <a:ext cx="16263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kyselý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51520" y="5354743"/>
            <a:ext cx="21932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neutrální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156176" y="5348511"/>
            <a:ext cx="20537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zásaditý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024" name="TextovéPole 1023"/>
          <p:cNvSpPr txBox="1"/>
          <p:nvPr/>
        </p:nvSpPr>
        <p:spPr>
          <a:xfrm>
            <a:off x="2444259" y="1231885"/>
            <a:ext cx="293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(demonstrační pokus)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64344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5" grpId="0"/>
      <p:bldP spid="30" grpId="0"/>
      <p:bldP spid="31" grpId="0"/>
      <p:bldP spid="102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91155"/>
            <a:ext cx="77673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smtClean="0">
                <a:latin typeface="Arial Black" pitchFamily="34" charset="0"/>
              </a:rPr>
              <a:t>lakmus modrý</a:t>
            </a:r>
            <a:r>
              <a:rPr lang="cs-CZ" sz="3600" dirty="0" smtClean="0">
                <a:latin typeface="Arial Black" pitchFamily="34" charset="0"/>
              </a:rPr>
              <a:t> – barva roztoku</a:t>
            </a:r>
            <a:endParaRPr lang="cs-CZ" sz="3600" u="sng" dirty="0">
              <a:latin typeface="Arial Black" pitchFamily="34" charset="0"/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971600" y="2016568"/>
            <a:ext cx="718948" cy="2887389"/>
            <a:chOff x="971600" y="2016568"/>
            <a:chExt cx="718948" cy="2887389"/>
          </a:xfrm>
        </p:grpSpPr>
        <p:sp>
          <p:nvSpPr>
            <p:cNvPr id="4" name="Vývojový diagram: zpoždění 3"/>
            <p:cNvSpPr/>
            <p:nvPr/>
          </p:nvSpPr>
          <p:spPr>
            <a:xfrm rot="5400000">
              <a:off x="637852" y="3851261"/>
              <a:ext cx="1386444" cy="718948"/>
            </a:xfrm>
            <a:prstGeom prst="flowChartDelay">
              <a:avLst/>
            </a:prstGeom>
            <a:solidFill>
              <a:srgbClr val="9933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971600" y="2016568"/>
              <a:ext cx="718948" cy="1500941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6732240" y="2016568"/>
            <a:ext cx="718948" cy="2887389"/>
            <a:chOff x="3796084" y="2016568"/>
            <a:chExt cx="718948" cy="2887389"/>
          </a:xfrm>
        </p:grpSpPr>
        <p:sp>
          <p:nvSpPr>
            <p:cNvPr id="7" name="Vývojový diagram: zpoždění 6"/>
            <p:cNvSpPr/>
            <p:nvPr/>
          </p:nvSpPr>
          <p:spPr>
            <a:xfrm rot="5400000">
              <a:off x="3462336" y="3851261"/>
              <a:ext cx="1386444" cy="718948"/>
            </a:xfrm>
            <a:prstGeom prst="flowChartDelay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3796084" y="2016568"/>
              <a:ext cx="718948" cy="1500941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923928" y="2016568"/>
            <a:ext cx="718948" cy="2887389"/>
            <a:chOff x="6732240" y="2016568"/>
            <a:chExt cx="718948" cy="2887389"/>
          </a:xfrm>
        </p:grpSpPr>
        <p:sp>
          <p:nvSpPr>
            <p:cNvPr id="10" name="Vývojový diagram: zpoždění 9"/>
            <p:cNvSpPr/>
            <p:nvPr/>
          </p:nvSpPr>
          <p:spPr>
            <a:xfrm rot="5400000">
              <a:off x="6398492" y="3851261"/>
              <a:ext cx="1386444" cy="718948"/>
            </a:xfrm>
            <a:prstGeom prst="flowChartDelay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6732240" y="2016568"/>
              <a:ext cx="718948" cy="1500941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251520" y="5655647"/>
            <a:ext cx="21932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neutrální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563888" y="5655646"/>
            <a:ext cx="16263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kyselý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00192" y="5655645"/>
            <a:ext cx="20537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zásaditý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668688" y="1372126"/>
            <a:ext cx="293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(demonstrační pokus)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52444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5" grpId="0"/>
      <p:bldP spid="16" grpId="0"/>
      <p:bldP spid="17" grpId="0"/>
      <p:bldP spid="1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4920341"/>
              </p:ext>
            </p:extLst>
          </p:nvPr>
        </p:nvGraphicFramePr>
        <p:xfrm>
          <a:off x="1115616" y="1988840"/>
          <a:ext cx="6648400" cy="3285633"/>
        </p:xfrm>
        <a:graphic>
          <a:graphicData uri="http://schemas.openxmlformats.org/drawingml/2006/table">
            <a:tbl>
              <a:tblPr firstRow="1" bandRow="1">
                <a:tableStyleId>{F2DE63D5-997A-4646-A377-4702673A728D}</a:tableStyleId>
              </a:tblPr>
              <a:tblGrid>
                <a:gridCol w="2173228"/>
                <a:gridCol w="2173228"/>
                <a:gridCol w="2301944"/>
              </a:tblGrid>
              <a:tr h="820891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</a:t>
                      </a:r>
                      <a:r>
                        <a:rPr lang="cs-CZ" dirty="0" smtClean="0">
                          <a:latin typeface="Arial Black" pitchFamily="34" charset="0"/>
                        </a:rPr>
                        <a:t>indikátor</a:t>
                      </a:r>
                    </a:p>
                    <a:p>
                      <a:r>
                        <a:rPr lang="cs-CZ" dirty="0" smtClean="0">
                          <a:latin typeface="Arial Black" pitchFamily="34" charset="0"/>
                        </a:rPr>
                        <a:t>roztok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latin typeface="Arial Black" pitchFamily="34" charset="0"/>
                        </a:rPr>
                        <a:t>fenoftalein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lakmus modrý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089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kyselý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bezbarvý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červený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089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neutrální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bezbarvý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modro-fialový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089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zásaditý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růžovo-fialový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modrý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5" name="Přímá spojnice 4"/>
          <p:cNvCxnSpPr/>
          <p:nvPr/>
        </p:nvCxnSpPr>
        <p:spPr>
          <a:xfrm>
            <a:off x="1187624" y="2060848"/>
            <a:ext cx="2016224" cy="72008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Vývojový diagram: spojnice 9"/>
          <p:cNvSpPr/>
          <p:nvPr/>
        </p:nvSpPr>
        <p:spPr>
          <a:xfrm>
            <a:off x="5558408" y="4727815"/>
            <a:ext cx="457200" cy="457200"/>
          </a:xfrm>
          <a:prstGeom prst="flowChartConnector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nice 10"/>
          <p:cNvSpPr/>
          <p:nvPr/>
        </p:nvSpPr>
        <p:spPr>
          <a:xfrm>
            <a:off x="3419872" y="4797152"/>
            <a:ext cx="457200" cy="457200"/>
          </a:xfrm>
          <a:prstGeom prst="flowChartConnector">
            <a:avLst/>
          </a:prstGeom>
          <a:solidFill>
            <a:srgbClr val="E923B5"/>
          </a:solidFill>
          <a:ln>
            <a:solidFill>
              <a:srgbClr val="E923B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nice 11"/>
          <p:cNvSpPr/>
          <p:nvPr/>
        </p:nvSpPr>
        <p:spPr>
          <a:xfrm>
            <a:off x="5558408" y="3933056"/>
            <a:ext cx="457200" cy="457200"/>
          </a:xfrm>
          <a:prstGeom prst="flowChartConnector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/>
          <p:cNvSpPr/>
          <p:nvPr/>
        </p:nvSpPr>
        <p:spPr>
          <a:xfrm>
            <a:off x="3419872" y="3933056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5558408" y="3109299"/>
            <a:ext cx="457200" cy="457200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3419872" y="3140968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1520" y="544324"/>
            <a:ext cx="88709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Výsledky pokusu zapíšeme do tabulky:</a:t>
            </a:r>
            <a:endParaRPr lang="cs-CZ" sz="32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808401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64163"/>
            <a:ext cx="822616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U roztoku byla zjištěná hodnota pH = 5,6: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a) urči, jakou barvu bude mít v roztoku lakmus modrý 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2361" y="2924944"/>
            <a:ext cx="39243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b) jaká je reakce roztoku 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5795" y="2043300"/>
            <a:ext cx="17650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- červenou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32361" y="3573016"/>
            <a:ext cx="27497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- roztok je kyselý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1202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56644" y="1759289"/>
            <a:ext cx="2278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Ilustrace</a:t>
            </a:r>
          </a:p>
          <a:p>
            <a:endParaRPr lang="cs-CZ" u="sng" dirty="0"/>
          </a:p>
        </p:txBody>
      </p:sp>
      <p:sp>
        <p:nvSpPr>
          <p:cNvPr id="5" name="Obdélník 4"/>
          <p:cNvSpPr/>
          <p:nvPr/>
        </p:nvSpPr>
        <p:spPr>
          <a:xfrm>
            <a:off x="853384" y="2220954"/>
            <a:ext cx="28412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http://office.microsoft.com/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956644" y="548680"/>
            <a:ext cx="17431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</a:t>
            </a:r>
          </a:p>
          <a:p>
            <a:endParaRPr lang="cs-CZ" b="1" dirty="0"/>
          </a:p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4209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193</TotalTime>
  <Words>453</Words>
  <Application>Microsoft Office PowerPoint</Application>
  <PresentationFormat>Předvádění na obrazovce (4:3)</PresentationFormat>
  <Paragraphs>116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Kyselost  a  zásaditost roztoků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Kyselost  a  zásaditost roztoků</dc:title>
  <dc:creator>ZS SLOVAN Zezulová</dc:creator>
  <cp:lastModifiedBy>ZS SLOVAN Zezulová</cp:lastModifiedBy>
  <cp:revision>21</cp:revision>
  <dcterms:created xsi:type="dcterms:W3CDTF">2012-06-12T19:01:49Z</dcterms:created>
  <dcterms:modified xsi:type="dcterms:W3CDTF">2013-01-27T17:44:36Z</dcterms:modified>
</cp:coreProperties>
</file>