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3" r:id="rId2"/>
    <p:sldId id="264" r:id="rId3"/>
    <p:sldId id="256" r:id="rId4"/>
    <p:sldId id="257" r:id="rId5"/>
    <p:sldId id="258" r:id="rId6"/>
    <p:sldId id="259" r:id="rId7"/>
    <p:sldId id="265" r:id="rId8"/>
    <p:sldId id="260" r:id="rId9"/>
    <p:sldId id="266" r:id="rId10"/>
    <p:sldId id="268" r:id="rId11"/>
    <p:sldId id="267" r:id="rId12"/>
    <p:sldId id="269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1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67F5B3-CC19-4CB7-8598-4BC8E889DF24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5E5A76-C770-4038-AEAF-444F76E2AD3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2020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5E5A76-C770-4038-AEAF-444F76E2AD3F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1C50B91-1F6B-4728-9DB9-5B41AC0A67E2}" type="datetimeFigureOut">
              <a:rPr lang="cs-CZ" smtClean="0"/>
              <a:pPr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D14A7AA-4257-414E-8E73-550CA0FF7E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png"/><Relationship Id="rId1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3816424" cy="64807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39"/>
            <a:ext cx="8229600" cy="4869161"/>
          </a:xfrm>
        </p:spPr>
        <p:txBody>
          <a:bodyPr>
            <a:normAutofit fontScale="47500" lnSpcReduction="20000"/>
          </a:bodyPr>
          <a:lstStyle/>
          <a:p>
            <a:endParaRPr lang="cs-CZ" dirty="0"/>
          </a:p>
          <a:p>
            <a:pPr algn="ctr"/>
            <a:r>
              <a:rPr lang="cs-CZ" b="1" dirty="0"/>
              <a:t> </a:t>
            </a:r>
            <a:endParaRPr lang="cs-CZ" sz="3800" dirty="0"/>
          </a:p>
          <a:p>
            <a:pPr marL="118872" indent="0" algn="ctr">
              <a:buNone/>
            </a:pPr>
            <a:r>
              <a:rPr lang="cs-CZ" sz="3800" b="1" dirty="0"/>
              <a:t>ZÁKLADNÍ ŠKOLA SLOVAN, KROMĚŘÍŽ, PŘÍSPĚVKOVÁ ORGANIZACE</a:t>
            </a:r>
            <a:endParaRPr lang="cs-CZ" sz="3800" dirty="0"/>
          </a:p>
          <a:p>
            <a:pPr marL="118872" indent="0" algn="ctr">
              <a:buNone/>
            </a:pPr>
            <a:r>
              <a:rPr lang="cs-CZ" sz="3800" b="1" dirty="0"/>
              <a:t>ZEYEROVA 3354, 767 01 KROMĚŘÍŽ</a:t>
            </a:r>
            <a:endParaRPr lang="cs-CZ" sz="3800" dirty="0"/>
          </a:p>
          <a:p>
            <a:pPr marL="118872" indent="0" algn="ctr">
              <a:buNone/>
            </a:pPr>
            <a:r>
              <a:rPr lang="cs-CZ" sz="3800" dirty="0"/>
              <a:t> </a:t>
            </a:r>
          </a:p>
          <a:p>
            <a:pPr marL="118872" indent="0" algn="ctr">
              <a:buNone/>
            </a:pPr>
            <a:r>
              <a:rPr lang="cs-CZ" sz="3800" dirty="0"/>
              <a:t>projekt v rámci vzdělávacího programu</a:t>
            </a:r>
          </a:p>
          <a:p>
            <a:pPr marL="118872" indent="0" algn="ctr">
              <a:buNone/>
            </a:pPr>
            <a:r>
              <a:rPr lang="cs-CZ" sz="3800" dirty="0"/>
              <a:t>VZDĚLÁNÍ PRO KONKURENCESCHOPNOST</a:t>
            </a:r>
          </a:p>
          <a:p>
            <a:pPr marL="118872" indent="0" algn="ctr">
              <a:buNone/>
            </a:pPr>
            <a:r>
              <a:rPr lang="cs-CZ" sz="3800" dirty="0"/>
              <a:t> </a:t>
            </a:r>
          </a:p>
          <a:p>
            <a:pPr marL="118872" indent="0" algn="ctr">
              <a:buNone/>
            </a:pPr>
            <a:r>
              <a:rPr lang="cs-CZ" sz="3800" dirty="0"/>
              <a:t>ŠABLONA ČÍSLO: III/2</a:t>
            </a:r>
          </a:p>
          <a:p>
            <a:pPr marL="118872" indent="0" algn="ctr">
              <a:buNone/>
            </a:pPr>
            <a:r>
              <a:rPr lang="cs-CZ" sz="3800" dirty="0"/>
              <a:t>NÁZEV:  INOVACE A ZKVALITNĚNÍ VÝUKY PROSTŘEDNICTVÍM ICT</a:t>
            </a:r>
          </a:p>
          <a:p>
            <a:pPr marL="118872" indent="0" algn="ctr">
              <a:buNone/>
            </a:pPr>
            <a:r>
              <a:rPr lang="cs-CZ" sz="3800" dirty="0"/>
              <a:t> </a:t>
            </a:r>
          </a:p>
          <a:p>
            <a:pPr marL="118872" indent="0">
              <a:buNone/>
            </a:pPr>
            <a:r>
              <a:rPr lang="cs-CZ" sz="3800" dirty="0"/>
              <a:t>PŘEDMĚT:  </a:t>
            </a:r>
            <a:r>
              <a:rPr lang="cs-CZ" sz="3800" dirty="0" smtClean="0"/>
              <a:t>Ekologický seminář, přírodopis</a:t>
            </a:r>
            <a:endParaRPr lang="cs-CZ" sz="3800" dirty="0"/>
          </a:p>
          <a:p>
            <a:pPr marL="118872" indent="0">
              <a:buNone/>
            </a:pPr>
            <a:r>
              <a:rPr lang="cs-CZ" sz="3800" dirty="0"/>
              <a:t>ROČNÍK:  </a:t>
            </a:r>
            <a:r>
              <a:rPr lang="cs-CZ" sz="3800" dirty="0" smtClean="0"/>
              <a:t>VII.</a:t>
            </a:r>
            <a:endParaRPr lang="cs-CZ" sz="3800" dirty="0"/>
          </a:p>
          <a:p>
            <a:pPr marL="118872" indent="0">
              <a:buNone/>
            </a:pPr>
            <a:r>
              <a:rPr lang="cs-CZ" sz="3800" dirty="0" smtClean="0"/>
              <a:t>TÉMA:OCHRANA PŘÍRODY</a:t>
            </a:r>
            <a:endParaRPr lang="cs-CZ" sz="3800" dirty="0"/>
          </a:p>
          <a:p>
            <a:pPr marL="118872" indent="0">
              <a:buNone/>
            </a:pPr>
            <a:r>
              <a:rPr lang="cs-CZ" sz="3800" dirty="0"/>
              <a:t>AUTOR: MGR. RADKA PETŘÍKOVÁ</a:t>
            </a:r>
          </a:p>
          <a:p>
            <a:pPr marL="118872" indent="0">
              <a:buNone/>
            </a:pPr>
            <a:r>
              <a:rPr lang="cs-CZ" sz="3800" dirty="0"/>
              <a:t>DATUM </a:t>
            </a:r>
            <a:r>
              <a:rPr lang="cs-CZ" sz="3800" dirty="0" smtClean="0"/>
              <a:t>VYTVOŘENÍ:25. 1. 2012</a:t>
            </a:r>
            <a:endParaRPr lang="cs-CZ" sz="3800" dirty="0"/>
          </a:p>
          <a:p>
            <a:pPr marL="118872" indent="0">
              <a:buNone/>
            </a:pPr>
            <a:r>
              <a:rPr lang="cs-CZ" sz="3800" dirty="0"/>
              <a:t> </a:t>
            </a:r>
          </a:p>
          <a:p>
            <a:pPr marL="118872" indent="0" algn="ctr">
              <a:buNone/>
            </a:pPr>
            <a:r>
              <a:rPr lang="cs-CZ" sz="3800" dirty="0"/>
              <a:t> </a:t>
            </a:r>
          </a:p>
          <a:p>
            <a:pPr marL="118872" indent="0" algn="ctr">
              <a:buNone/>
            </a:pPr>
            <a:r>
              <a:rPr lang="cs-CZ" sz="4500" b="1" dirty="0" smtClean="0">
                <a:solidFill>
                  <a:srgbClr val="FF0000"/>
                </a:solidFill>
              </a:rPr>
              <a:t>VY_32_INOVACE_01_RP </a:t>
            </a:r>
            <a:endParaRPr lang="cs-CZ" sz="4500" dirty="0">
              <a:solidFill>
                <a:srgbClr val="FF0000"/>
              </a:solidFill>
            </a:endParaRPr>
          </a:p>
          <a:p>
            <a:pPr marL="118872" indent="0" algn="ctr">
              <a:buNone/>
            </a:pPr>
            <a:r>
              <a:rPr lang="cs-CZ" sz="4000" dirty="0">
                <a:solidFill>
                  <a:srgbClr val="FF0000"/>
                </a:solidFill>
              </a:rPr>
              <a:t> </a:t>
            </a:r>
          </a:p>
          <a:p>
            <a:pPr marL="118872" indent="0">
              <a:buNone/>
            </a:pPr>
            <a:r>
              <a:rPr lang="cs-CZ" dirty="0"/>
              <a:t> </a:t>
            </a:r>
          </a:p>
          <a:p>
            <a:pPr marL="118872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33446" y="26296"/>
            <a:ext cx="5112568" cy="17281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/>
              <a:t>Anotace </a:t>
            </a:r>
            <a:endParaRPr lang="cs-CZ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12776"/>
            <a:ext cx="6696744" cy="3672408"/>
          </a:xfrm>
        </p:spPr>
        <p:txBody>
          <a:bodyPr>
            <a:noAutofit/>
          </a:bodyPr>
          <a:lstStyle/>
          <a:p>
            <a:pPr marL="118872" indent="0">
              <a:buNone/>
            </a:pPr>
            <a:r>
              <a:rPr lang="cs-CZ" sz="1800" u="sng" dirty="0" smtClean="0"/>
              <a:t>Prezentace je vytvořena </a:t>
            </a:r>
            <a:r>
              <a:rPr lang="cs-CZ" sz="1800" dirty="0" smtClean="0"/>
              <a:t>pro 7. ročník Ekologický seminář  k učivu OCHRANA PŘÍRODY</a:t>
            </a:r>
          </a:p>
          <a:p>
            <a:pPr marL="118872" indent="0">
              <a:buNone/>
            </a:pPr>
            <a:endParaRPr lang="cs-CZ" sz="1800" dirty="0" smtClean="0"/>
          </a:p>
          <a:p>
            <a:pPr marL="118872" indent="0">
              <a:buNone/>
            </a:pPr>
            <a:r>
              <a:rPr lang="cs-CZ" sz="1800" u="sng" dirty="0" smtClean="0"/>
              <a:t>Prezentace je určena </a:t>
            </a:r>
            <a:r>
              <a:rPr lang="cs-CZ" sz="1800" dirty="0" smtClean="0"/>
              <a:t>pro práci na interaktivní tabuli s připojením na internet</a:t>
            </a:r>
          </a:p>
          <a:p>
            <a:pPr marL="118872" indent="0">
              <a:buNone/>
            </a:pPr>
            <a:r>
              <a:rPr lang="cs-CZ" sz="1800" u="sng" dirty="0" smtClean="0"/>
              <a:t>Cílem prezentace je </a:t>
            </a:r>
            <a:r>
              <a:rPr lang="cs-CZ" sz="1800" dirty="0" smtClean="0"/>
              <a:t>seznámit žáky se zajímavými přírodními lokalitami na území ČR a Slovenska. </a:t>
            </a:r>
          </a:p>
          <a:p>
            <a:pPr marL="118872" indent="0">
              <a:buNone/>
            </a:pPr>
            <a:r>
              <a:rPr lang="cs-CZ" sz="1800" u="sng" dirty="0" smtClean="0"/>
              <a:t>Prezentace obsahuje </a:t>
            </a:r>
            <a:r>
              <a:rPr lang="cs-CZ" sz="1800" dirty="0" smtClean="0"/>
              <a:t> vlastní fotografie pořízené ve Vysokých Tatrách, ve  Slovenském Ráji, v Beskydech, v Jeseníkách, v ZOO </a:t>
            </a:r>
            <a:r>
              <a:rPr lang="cs-CZ" sz="1800" dirty="0" err="1" smtClean="0"/>
              <a:t>Lešná</a:t>
            </a:r>
            <a:r>
              <a:rPr lang="cs-CZ" sz="1800" dirty="0" smtClean="0"/>
              <a:t>,  v </a:t>
            </a:r>
            <a:r>
              <a:rPr lang="cs-CZ" sz="1800" dirty="0" err="1" smtClean="0"/>
              <a:t>Haus</a:t>
            </a:r>
            <a:r>
              <a:rPr lang="cs-CZ" sz="1800" dirty="0" smtClean="0"/>
              <a:t> des </a:t>
            </a:r>
            <a:r>
              <a:rPr lang="cs-CZ" sz="1800" dirty="0" err="1" smtClean="0"/>
              <a:t>Meeres</a:t>
            </a:r>
            <a:r>
              <a:rPr lang="cs-CZ" sz="1800" dirty="0" smtClean="0"/>
              <a:t> ve Vídni, na hradě Hukvaldy a v Kroměříži </a:t>
            </a:r>
            <a:endParaRPr lang="cs-CZ" sz="1800" u="sng" dirty="0" smtClean="0"/>
          </a:p>
          <a:p>
            <a:pPr marL="118872" indent="0">
              <a:buNone/>
            </a:pPr>
            <a:r>
              <a:rPr lang="cs-CZ" sz="1800" u="sng" dirty="0" smtClean="0"/>
              <a:t>Speciální vzdělávací potřeby</a:t>
            </a:r>
            <a:r>
              <a:rPr lang="cs-CZ" sz="1800" dirty="0" smtClean="0"/>
              <a:t>  - mapa ČR, Slovenska, prospekty, letáčky  </a:t>
            </a:r>
          </a:p>
          <a:p>
            <a:pPr marL="118872" indent="0">
              <a:buNone/>
            </a:pPr>
            <a:r>
              <a:rPr lang="cs-CZ" sz="1800" u="sng" dirty="0" smtClean="0"/>
              <a:t>Zkušenosti z pilotáže:</a:t>
            </a:r>
          </a:p>
          <a:p>
            <a:pPr marL="118872" indent="0">
              <a:buNone/>
            </a:pPr>
            <a:r>
              <a:rPr lang="cs-CZ" sz="1800" dirty="0" smtClean="0"/>
              <a:t>Prezentaci lze využít i v hodinách přírodopisu.</a:t>
            </a:r>
          </a:p>
          <a:p>
            <a:pPr marL="118872" indent="0">
              <a:buNone/>
            </a:pPr>
            <a:r>
              <a:rPr lang="cs-CZ" sz="1800" dirty="0" smtClean="0"/>
              <a:t>Žáci se mohli podle obrázků seznámit s biologicky zajímavými lokalitami, které třeba sami ještě neměli možnost navštívit.</a:t>
            </a:r>
          </a:p>
          <a:p>
            <a:pPr marL="118872" indent="0">
              <a:buNone/>
            </a:pPr>
            <a:r>
              <a:rPr lang="cs-CZ" sz="1800" dirty="0" smtClean="0"/>
              <a:t>Fotografie je také vedly k zamyšlení nad významem ochrany přírody a vztahu člověka k přírodě.</a:t>
            </a:r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          </a:t>
            </a:r>
          </a:p>
          <a:p>
            <a:endParaRPr lang="cs-CZ" sz="1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22413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OCHRANA PŘÍRODY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pracovní </a:t>
            </a:r>
            <a:r>
              <a:rPr lang="cs-CZ" dirty="0"/>
              <a:t>list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4437112"/>
            <a:ext cx="3960440" cy="9361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Documents and Settings\uzivatel\Dokumenty\Obrázky\OLYMPUS Master 2\2011\07\07\P7072213.JPG"/>
          <p:cNvPicPr>
            <a:picLocks noChangeAspect="1" noChangeArrowheads="1"/>
          </p:cNvPicPr>
          <p:nvPr/>
        </p:nvPicPr>
        <p:blipFill>
          <a:blip r:embed="rId2" cstate="print"/>
          <a:srcRect l="18500" t="5376" r="17516" b="17188"/>
          <a:stretch>
            <a:fillRect/>
          </a:stretch>
        </p:blipFill>
        <p:spPr bwMode="auto">
          <a:xfrm>
            <a:off x="1691680" y="1772816"/>
            <a:ext cx="5544615" cy="4660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79912" y="4509120"/>
            <a:ext cx="2376264" cy="1728192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308304" y="2204864"/>
            <a:ext cx="1656184" cy="194421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4" name="Obrázek 3" descr="C:\Documents and Settings\uzivatel\Dokumenty\Obrázky\OLYMPUS Master 2\2011\07\04\P704172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60351" y="351816"/>
            <a:ext cx="1982540" cy="1512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Documents and Settings\uzivatel\Dokumenty\Obrázky\OLYMPUS Master 2\2011\07\04\P7041722.JPG"/>
          <p:cNvPicPr/>
          <p:nvPr/>
        </p:nvPicPr>
        <p:blipFill>
          <a:blip r:embed="rId3" cstate="print"/>
          <a:srcRect t="8184"/>
          <a:stretch>
            <a:fillRect/>
          </a:stretch>
        </p:blipFill>
        <p:spPr bwMode="auto">
          <a:xfrm>
            <a:off x="1979712" y="4149080"/>
            <a:ext cx="1368152" cy="1215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uzivatel\Dokumenty\Obrázky\OLYMPUS Master 2\2012\05\20\P52048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4805772"/>
            <a:ext cx="2304256" cy="1728192"/>
          </a:xfrm>
          <a:prstGeom prst="rect">
            <a:avLst/>
          </a:prstGeom>
          <a:noFill/>
        </p:spPr>
      </p:pic>
      <p:pic>
        <p:nvPicPr>
          <p:cNvPr id="2051" name="Picture 3" descr="C:\Documents and Settings\uzivatel\Dokumenty\Obrázky\OLYMPUS Master 2\2012\05\20\P52049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528217" y="2192863"/>
            <a:ext cx="2784309" cy="2088232"/>
          </a:xfrm>
          <a:prstGeom prst="rect">
            <a:avLst/>
          </a:prstGeom>
          <a:noFill/>
        </p:spPr>
      </p:pic>
      <p:pic>
        <p:nvPicPr>
          <p:cNvPr id="2053" name="Picture 5" descr="C:\Documents and Settings\uzivatel\Dokumenty\Obrázky\OLYMPUS Master 2\2012\03\10\P31029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1988840"/>
            <a:ext cx="2520280" cy="2016224"/>
          </a:xfrm>
          <a:prstGeom prst="rect">
            <a:avLst/>
          </a:prstGeom>
          <a:noFill/>
        </p:spPr>
      </p:pic>
      <p:pic>
        <p:nvPicPr>
          <p:cNvPr id="2055" name="Picture 7" descr="C:\Documents and Settings\uzivatel\Dokumenty\Obrázky\OLYMPUS Master 2\2011\07\04\P70417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99992" y="188640"/>
            <a:ext cx="1929408" cy="1447056"/>
          </a:xfrm>
          <a:prstGeom prst="rect">
            <a:avLst/>
          </a:prstGeom>
          <a:noFill/>
        </p:spPr>
      </p:pic>
      <p:pic>
        <p:nvPicPr>
          <p:cNvPr id="2056" name="Picture 8" descr="C:\Documents and Settings\uzivatel\Dokumenty\Obrázky\OLYMPUS Master 2\2011\07\04\P7041709.JPG"/>
          <p:cNvPicPr>
            <a:picLocks noChangeAspect="1" noChangeArrowheads="1"/>
          </p:cNvPicPr>
          <p:nvPr/>
        </p:nvPicPr>
        <p:blipFill>
          <a:blip r:embed="rId8" cstate="print"/>
          <a:srcRect l="16532" b="5376"/>
          <a:stretch>
            <a:fillRect/>
          </a:stretch>
        </p:blipFill>
        <p:spPr bwMode="auto">
          <a:xfrm>
            <a:off x="2267744" y="188640"/>
            <a:ext cx="1693823" cy="1440160"/>
          </a:xfrm>
          <a:prstGeom prst="rect">
            <a:avLst/>
          </a:prstGeom>
          <a:noFill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5076056" y="1988840"/>
            <a:ext cx="1458162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C:\Documents and Settings\uzivatel\Dokumenty\Obrázky\OLYMPUS Master 2\2010\07\31\P731807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-99519" y="4500119"/>
            <a:ext cx="2232248" cy="1674186"/>
          </a:xfrm>
          <a:prstGeom prst="rect">
            <a:avLst/>
          </a:prstGeom>
          <a:noFill/>
        </p:spPr>
      </p:pic>
      <p:pic>
        <p:nvPicPr>
          <p:cNvPr id="2059" name="Picture 11" descr="C:\Documents and Settings\uzivatel\Dokumenty\Obrázky\OLYMPUS Master 2\2011\07\07\P707217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32239" y="116632"/>
            <a:ext cx="2112235" cy="1584176"/>
          </a:xfrm>
          <a:prstGeom prst="rect">
            <a:avLst/>
          </a:prstGeom>
          <a:noFill/>
        </p:spPr>
      </p:pic>
      <p:pic>
        <p:nvPicPr>
          <p:cNvPr id="2060" name="Picture 12" descr="C:\Documents and Settings\uzivatel\Dokumenty\Obrázky\OLYMPUS Master 2\2012\03\21\P3213170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91880" y="4077072"/>
            <a:ext cx="3096713" cy="2621294"/>
          </a:xfrm>
          <a:prstGeom prst="rect">
            <a:avLst/>
          </a:prstGeom>
          <a:noFill/>
        </p:spPr>
      </p:pic>
      <p:pic>
        <p:nvPicPr>
          <p:cNvPr id="2061" name="Picture 13" descr="C:\Documents and Settings\uzivatel\Dokumenty\Obrázky\OLYMPUS Master 2\2012\03\23\P3233214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flipH="1">
            <a:off x="1979712" y="5589240"/>
            <a:ext cx="1353344" cy="1015008"/>
          </a:xfrm>
          <a:prstGeom prst="rect">
            <a:avLst/>
          </a:prstGeom>
          <a:noFill/>
        </p:spPr>
      </p:pic>
      <p:pic>
        <p:nvPicPr>
          <p:cNvPr id="20" name="Picture 2" descr="C:\Documents and Settings\uzivatel\Dokumenty\Obrázky\OLYMPUS Master 2\2011\07\14\P7142635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1520" y="2204864"/>
            <a:ext cx="2016224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844824"/>
            <a:ext cx="7776864" cy="5256584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cs-CZ" sz="5600" dirty="0"/>
              <a:t>Co znamená zkratka NP?  ………………………………………………. </a:t>
            </a:r>
            <a:r>
              <a:rPr lang="cs-CZ" sz="5600" dirty="0" smtClean="0"/>
              <a:t>     …………………</a:t>
            </a:r>
          </a:p>
          <a:p>
            <a:pPr lvl="0"/>
            <a:endParaRPr lang="cs-CZ" sz="5600" dirty="0"/>
          </a:p>
          <a:p>
            <a:pPr lvl="0"/>
            <a:r>
              <a:rPr lang="cs-CZ" sz="5600" dirty="0"/>
              <a:t>Jaké NP  v </a:t>
            </a:r>
            <a:r>
              <a:rPr lang="cs-CZ" sz="5600" dirty="0" smtClean="0"/>
              <a:t>ČR znáš? ...........................................................................................................................</a:t>
            </a:r>
            <a:endParaRPr lang="cs-CZ" sz="5600" dirty="0"/>
          </a:p>
          <a:p>
            <a:pPr>
              <a:buNone/>
            </a:pPr>
            <a:r>
              <a:rPr lang="cs-CZ" sz="5600" dirty="0" smtClean="0"/>
              <a:t> </a:t>
            </a:r>
            <a:endParaRPr lang="cs-CZ" sz="5600" dirty="0"/>
          </a:p>
          <a:p>
            <a:pPr lvl="0"/>
            <a:r>
              <a:rPr lang="cs-CZ" sz="5600" dirty="0"/>
              <a:t>Vysvětli zkratku CHKO. Uveď 2 </a:t>
            </a:r>
            <a:r>
              <a:rPr lang="cs-CZ" sz="5600" dirty="0" smtClean="0"/>
              <a:t>příklady</a:t>
            </a:r>
            <a:r>
              <a:rPr lang="cs-CZ" sz="5600" dirty="0"/>
              <a:t> </a:t>
            </a:r>
            <a:r>
              <a:rPr lang="cs-CZ" sz="5600" dirty="0" smtClean="0"/>
              <a:t>   ….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...........</a:t>
            </a:r>
          </a:p>
          <a:p>
            <a:pPr lvl="0"/>
            <a:endParaRPr lang="cs-CZ" sz="5600" dirty="0"/>
          </a:p>
          <a:p>
            <a:pPr lvl="0"/>
            <a:r>
              <a:rPr lang="cs-CZ" sz="5600" dirty="0"/>
              <a:t>Jak jsou poškozovány naše lesy? Uveď 3 příklady</a:t>
            </a:r>
            <a:r>
              <a:rPr lang="cs-CZ" sz="5600" dirty="0" smtClean="0"/>
              <a:t>……………………………………………………………………</a:t>
            </a:r>
            <a:endParaRPr lang="cs-CZ" sz="5600" dirty="0"/>
          </a:p>
          <a:p>
            <a:pPr>
              <a:buNone/>
            </a:pPr>
            <a:r>
              <a:rPr lang="cs-CZ" sz="5600" dirty="0" smtClean="0"/>
              <a:t>           …………………………………………………………………………………………………………………………………..</a:t>
            </a:r>
          </a:p>
          <a:p>
            <a:endParaRPr lang="cs-CZ" sz="5600" dirty="0"/>
          </a:p>
          <a:p>
            <a:pPr lvl="0"/>
            <a:r>
              <a:rPr lang="cs-CZ" sz="5600" dirty="0"/>
              <a:t>Naučnou stezku doplňují tabule s důležitými informacemi o</a:t>
            </a:r>
          </a:p>
          <a:p>
            <a:pPr>
              <a:buNone/>
            </a:pPr>
            <a:r>
              <a:rPr lang="cs-CZ" sz="5600" dirty="0" smtClean="0"/>
              <a:t>          …………………………………………………………………………………………………………………………………….</a:t>
            </a:r>
          </a:p>
          <a:p>
            <a:endParaRPr lang="cs-CZ" sz="5600" dirty="0"/>
          </a:p>
          <a:p>
            <a:pPr lvl="0"/>
            <a:r>
              <a:rPr lang="cs-CZ" sz="5600" dirty="0"/>
              <a:t>Které organizace se zabývají ochranou přírody a krajiny. Uveď 2 příklady.</a:t>
            </a:r>
          </a:p>
          <a:p>
            <a:pPr>
              <a:buNone/>
            </a:pPr>
            <a:r>
              <a:rPr lang="cs-CZ" sz="5600" dirty="0" smtClean="0"/>
              <a:t>          ……………………………………………………………………………………………………………………………………</a:t>
            </a:r>
          </a:p>
          <a:p>
            <a:pPr>
              <a:buNone/>
            </a:pPr>
            <a:endParaRPr lang="cs-CZ" sz="5600" dirty="0"/>
          </a:p>
          <a:p>
            <a:pPr lvl="0"/>
            <a:r>
              <a:rPr lang="cs-CZ" sz="5600" dirty="0"/>
              <a:t>Podrobné informace o chráněných a ohrožených organismech se dočtete v tzv. Červených seznamech a v </a:t>
            </a:r>
            <a:r>
              <a:rPr lang="cs-CZ" sz="5600" dirty="0" smtClean="0"/>
              <a:t>……………………………………………………………………………………………………………………</a:t>
            </a:r>
          </a:p>
          <a:p>
            <a:pPr lvl="0">
              <a:buNone/>
            </a:pPr>
            <a:endParaRPr lang="cs-CZ" sz="5600" dirty="0"/>
          </a:p>
          <a:p>
            <a:pPr lvl="0"/>
            <a:r>
              <a:rPr lang="cs-CZ" sz="5600" dirty="0"/>
              <a:t>Co znamená pojem biologická </a:t>
            </a:r>
            <a:r>
              <a:rPr lang="cs-CZ" sz="5600" dirty="0" err="1"/>
              <a:t>diverzita</a:t>
            </a:r>
            <a:r>
              <a:rPr lang="cs-CZ" sz="5600" dirty="0"/>
              <a:t>? ……………………………………………………………………………</a:t>
            </a:r>
          </a:p>
          <a:p>
            <a:pPr>
              <a:buNone/>
            </a:pPr>
            <a:r>
              <a:rPr lang="cs-CZ" sz="5600" dirty="0"/>
              <a:t> 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79912" y="980728"/>
            <a:ext cx="1800200" cy="216024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44208" y="4221088"/>
            <a:ext cx="2016224" cy="144016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5" name="Picture 3" descr="C:\Documents and Settings\uzivatel\Dokumenty\Obrázky\OLYMPUS Master 2\2010\04\03\P40358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736304" cy="2052228"/>
          </a:xfrm>
          <a:prstGeom prst="rect">
            <a:avLst/>
          </a:prstGeom>
          <a:noFill/>
        </p:spPr>
      </p:pic>
      <p:pic>
        <p:nvPicPr>
          <p:cNvPr id="3076" name="Picture 4" descr="C:\Documents and Settings\uzivatel\Dokumenty\Obrázky\OLYMPUS Master 2\2011\07\10\P71025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60648"/>
            <a:ext cx="2760307" cy="1996293"/>
          </a:xfrm>
          <a:prstGeom prst="rect">
            <a:avLst/>
          </a:prstGeom>
          <a:noFill/>
        </p:spPr>
      </p:pic>
      <p:pic>
        <p:nvPicPr>
          <p:cNvPr id="3079" name="Picture 7" descr="C:\Documents and Settings\uzivatel\Dokumenty\Obrázky\OLYMPUS Master 2\2012\03\23\P32332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149080"/>
            <a:ext cx="2937520" cy="2203140"/>
          </a:xfrm>
          <a:prstGeom prst="rect">
            <a:avLst/>
          </a:prstGeom>
          <a:noFill/>
        </p:spPr>
      </p:pic>
      <p:pic>
        <p:nvPicPr>
          <p:cNvPr id="3077" name="Picture 5" descr="C:\Documents and Settings\uzivatel\Dokumenty\Obrázky\OLYMPUS Master 2\2009\09\27\P9274607.JPG"/>
          <p:cNvPicPr>
            <a:picLocks noChangeAspect="1" noChangeArrowheads="1"/>
          </p:cNvPicPr>
          <p:nvPr/>
        </p:nvPicPr>
        <p:blipFill>
          <a:blip r:embed="rId5" cstate="print"/>
          <a:srcRect l="40244" r="25000" b="19512"/>
          <a:stretch>
            <a:fillRect/>
          </a:stretch>
        </p:blipFill>
        <p:spPr bwMode="auto">
          <a:xfrm>
            <a:off x="3851920" y="3501008"/>
            <a:ext cx="1728192" cy="2740588"/>
          </a:xfrm>
          <a:prstGeom prst="rect">
            <a:avLst/>
          </a:prstGeom>
          <a:noFill/>
        </p:spPr>
      </p:pic>
      <p:pic>
        <p:nvPicPr>
          <p:cNvPr id="1026" name="Picture 2" descr="C:\Documents and Settings\uzivatel\Dokumenty\Obrázky\OLYMPUS Master 2\2012\03\23\P32332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420888"/>
            <a:ext cx="1944216" cy="1458162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2492896"/>
            <a:ext cx="1918859" cy="1439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Documents and Settings\uzivatel\Dokumenty\Obrázky\OLYMPUS Master 2\2012\04\05\P4053486.JPG"/>
          <p:cNvPicPr>
            <a:picLocks noChangeAspect="1" noChangeArrowheads="1"/>
          </p:cNvPicPr>
          <p:nvPr/>
        </p:nvPicPr>
        <p:blipFill>
          <a:blip r:embed="rId8" cstate="print"/>
          <a:srcRect l="33266" t="21125" r="30312" b="11938"/>
          <a:stretch>
            <a:fillRect/>
          </a:stretch>
        </p:blipFill>
        <p:spPr bwMode="auto">
          <a:xfrm>
            <a:off x="3563888" y="332656"/>
            <a:ext cx="2194126" cy="3024336"/>
          </a:xfrm>
          <a:prstGeom prst="rect">
            <a:avLst/>
          </a:prstGeom>
          <a:noFill/>
        </p:spPr>
      </p:pic>
      <p:pic>
        <p:nvPicPr>
          <p:cNvPr id="1030" name="Picture 6" descr="C:\Documents and Settings\uzivatel\Dokumenty\Obrázky\OLYMPUS Master 2\2012\03\23\P3233260.JPG"/>
          <p:cNvPicPr>
            <a:picLocks noChangeAspect="1" noChangeArrowheads="1"/>
          </p:cNvPicPr>
          <p:nvPr/>
        </p:nvPicPr>
        <p:blipFill>
          <a:blip r:embed="rId9" cstate="print"/>
          <a:srcRect l="16532"/>
          <a:stretch>
            <a:fillRect/>
          </a:stretch>
        </p:blipFill>
        <p:spPr bwMode="auto">
          <a:xfrm>
            <a:off x="6228184" y="4077072"/>
            <a:ext cx="2620177" cy="23543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Documents and Settings\uzivatel\Dokumenty\Obrázky\OLYMPUS Master 2\2011\05\04\P5040548.JPG"/>
          <p:cNvPicPr>
            <a:picLocks noChangeAspect="1" noChangeArrowheads="1"/>
          </p:cNvPicPr>
          <p:nvPr/>
        </p:nvPicPr>
        <p:blipFill>
          <a:blip r:embed="rId2" cstate="print"/>
          <a:srcRect l="24407" t="49999" r="15547"/>
          <a:stretch>
            <a:fillRect/>
          </a:stretch>
        </p:blipFill>
        <p:spPr bwMode="auto">
          <a:xfrm>
            <a:off x="179512" y="4365104"/>
            <a:ext cx="3456384" cy="225762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3178696" cy="187220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 descr="C:\Documents and Settings\uzivatel\Dokumenty\Obrázky\OLYMPUS Master 2\2011\05\04\P5040425.JPG"/>
          <p:cNvPicPr>
            <a:picLocks noChangeAspect="1" noChangeArrowheads="1"/>
          </p:cNvPicPr>
          <p:nvPr/>
        </p:nvPicPr>
        <p:blipFill>
          <a:blip r:embed="rId3" cstate="print"/>
          <a:srcRect b="16216"/>
          <a:stretch>
            <a:fillRect/>
          </a:stretch>
        </p:blipFill>
        <p:spPr bwMode="auto">
          <a:xfrm>
            <a:off x="5292080" y="4365104"/>
            <a:ext cx="3528392" cy="2232248"/>
          </a:xfrm>
          <a:prstGeom prst="rect">
            <a:avLst/>
          </a:prstGeom>
          <a:noFill/>
        </p:spPr>
      </p:pic>
      <p:pic>
        <p:nvPicPr>
          <p:cNvPr id="2051" name="Picture 3" descr="C:\Documents and Settings\uzivatel\Dokumenty\Obrázky\OLYMPUS Master 2\2011\05\04\P504047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32656"/>
            <a:ext cx="3657600" cy="2743200"/>
          </a:xfrm>
          <a:prstGeom prst="rect">
            <a:avLst/>
          </a:prstGeom>
          <a:noFill/>
        </p:spPr>
      </p:pic>
      <p:pic>
        <p:nvPicPr>
          <p:cNvPr id="2053" name="Picture 5" descr="C:\Documents and Settings\uzivatel\Dokumenty\Obrázky\OLYMPUS Master 2\2011\05\04\P5040539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 l="19076" t="2543" r="4620"/>
          <a:stretch>
            <a:fillRect/>
          </a:stretch>
        </p:blipFill>
        <p:spPr bwMode="auto">
          <a:xfrm>
            <a:off x="5940152" y="188640"/>
            <a:ext cx="2880320" cy="2759101"/>
          </a:xfrm>
          <a:prstGeom prst="rect">
            <a:avLst/>
          </a:prstGeom>
          <a:noFill/>
        </p:spPr>
      </p:pic>
      <p:pic>
        <p:nvPicPr>
          <p:cNvPr id="2052" name="Picture 4" descr="C:\Documents and Settings\uzivatel\Dokumenty\Obrázky\OLYMPUS Master 2\2011\05\04\P5040537.JPG"/>
          <p:cNvPicPr>
            <a:picLocks noChangeAspect="1" noChangeArrowheads="1"/>
          </p:cNvPicPr>
          <p:nvPr/>
        </p:nvPicPr>
        <p:blipFill>
          <a:blip r:embed="rId6" cstate="print"/>
          <a:srcRect l="16730" r="8912"/>
          <a:stretch>
            <a:fillRect/>
          </a:stretch>
        </p:blipFill>
        <p:spPr bwMode="auto">
          <a:xfrm>
            <a:off x="3203848" y="1700808"/>
            <a:ext cx="2880320" cy="2905218"/>
          </a:xfrm>
          <a:prstGeom prst="rect">
            <a:avLst/>
          </a:prstGeom>
          <a:noFill/>
        </p:spPr>
      </p:pic>
      <p:pic>
        <p:nvPicPr>
          <p:cNvPr id="2055" name="Picture 7" descr="C:\Documents and Settings\uzivatel\Dokumenty\Obrázky\OLYMPUS Master 2\2011\12\14\PC14166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179512" y="2996952"/>
            <a:ext cx="1855754" cy="1391816"/>
          </a:xfrm>
          <a:prstGeom prst="rect">
            <a:avLst/>
          </a:prstGeom>
          <a:noFill/>
        </p:spPr>
      </p:pic>
      <p:pic>
        <p:nvPicPr>
          <p:cNvPr id="2056" name="Picture 8" descr="C:\Documents and Settings\uzivatel\Dokumenty\Obrázky\OLYMPUS Master 2\2011\12\14\PC14154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2924944"/>
            <a:ext cx="2016224" cy="1512168"/>
          </a:xfrm>
          <a:prstGeom prst="rect">
            <a:avLst/>
          </a:prstGeom>
          <a:noFill/>
        </p:spPr>
      </p:pic>
      <p:pic>
        <p:nvPicPr>
          <p:cNvPr id="2057" name="Picture 9" descr="C:\Documents and Settings\uzivatel\Dokumenty\Obrázky\OLYMPUS Master 2\2011\12\14\PC14162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67944" y="188640"/>
            <a:ext cx="1584176" cy="1188132"/>
          </a:xfrm>
          <a:prstGeom prst="rect">
            <a:avLst/>
          </a:prstGeom>
          <a:noFill/>
        </p:spPr>
      </p:pic>
      <p:pic>
        <p:nvPicPr>
          <p:cNvPr id="2058" name="Picture 10" descr="C:\Documents and Settings\uzivatel\Dokumenty\Obrázky\OLYMPUS Master 2\2011\12\14\PC141667.JPG"/>
          <p:cNvPicPr>
            <a:picLocks noChangeAspect="1" noChangeArrowheads="1"/>
          </p:cNvPicPr>
          <p:nvPr/>
        </p:nvPicPr>
        <p:blipFill>
          <a:blip r:embed="rId10" cstate="print"/>
          <a:srcRect l="25519" r="16483"/>
          <a:stretch>
            <a:fillRect/>
          </a:stretch>
        </p:blipFill>
        <p:spPr bwMode="auto">
          <a:xfrm>
            <a:off x="3707904" y="4725144"/>
            <a:ext cx="1466094" cy="1895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556792"/>
            <a:ext cx="7272808" cy="5301208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cs-CZ" dirty="0"/>
              <a:t>Co znamená zkratka NP?  </a:t>
            </a:r>
            <a:r>
              <a:rPr lang="cs-CZ" i="1" dirty="0" smtClean="0">
                <a:solidFill>
                  <a:srgbClr val="00B0F0"/>
                </a:solidFill>
              </a:rPr>
              <a:t>Národní park</a:t>
            </a:r>
          </a:p>
          <a:p>
            <a:pPr lvl="0"/>
            <a:endParaRPr lang="cs-CZ" i="1" dirty="0">
              <a:solidFill>
                <a:srgbClr val="00B0F0"/>
              </a:solidFill>
            </a:endParaRPr>
          </a:p>
          <a:p>
            <a:pPr lvl="0"/>
            <a:r>
              <a:rPr lang="cs-CZ" dirty="0"/>
              <a:t>Jaké NP  v </a:t>
            </a:r>
            <a:r>
              <a:rPr lang="cs-CZ" dirty="0" smtClean="0"/>
              <a:t>ČR znáš? </a:t>
            </a:r>
            <a:r>
              <a:rPr lang="cs-CZ" i="1" dirty="0" smtClean="0">
                <a:solidFill>
                  <a:srgbClr val="00B0F0"/>
                </a:solidFill>
              </a:rPr>
              <a:t>Krkonošský NP, </a:t>
            </a:r>
            <a:r>
              <a:rPr lang="cs-CZ" i="1" dirty="0" err="1" smtClean="0">
                <a:solidFill>
                  <a:srgbClr val="00B0F0"/>
                </a:solidFill>
              </a:rPr>
              <a:t>NP</a:t>
            </a:r>
            <a:r>
              <a:rPr lang="cs-CZ" i="1" dirty="0" smtClean="0">
                <a:solidFill>
                  <a:srgbClr val="00B0F0"/>
                </a:solidFill>
              </a:rPr>
              <a:t> Šumava, NP Podyjí, NP České Švýcarsko</a:t>
            </a:r>
          </a:p>
          <a:p>
            <a:pPr lvl="0"/>
            <a:endParaRPr lang="cs-CZ" dirty="0"/>
          </a:p>
          <a:p>
            <a:pPr lvl="0"/>
            <a:r>
              <a:rPr lang="cs-CZ" dirty="0" smtClean="0"/>
              <a:t>Vysvětli </a:t>
            </a:r>
            <a:r>
              <a:rPr lang="cs-CZ" dirty="0"/>
              <a:t>zkratku CHKO. Uveď 2 </a:t>
            </a:r>
            <a:r>
              <a:rPr lang="cs-CZ" dirty="0" smtClean="0"/>
              <a:t>příklady </a:t>
            </a:r>
            <a:r>
              <a:rPr lang="cs-CZ" i="1" dirty="0" smtClean="0">
                <a:solidFill>
                  <a:srgbClr val="00B0F0"/>
                </a:solidFill>
              </a:rPr>
              <a:t>CHKO – chráněná krajinná oblast</a:t>
            </a:r>
          </a:p>
          <a:p>
            <a:pPr lvl="0">
              <a:buNone/>
            </a:pPr>
            <a:r>
              <a:rPr lang="cs-CZ" i="1" dirty="0" smtClean="0">
                <a:solidFill>
                  <a:srgbClr val="00B0F0"/>
                </a:solidFill>
              </a:rPr>
              <a:t>         Např.: CHKO – Beskydy, CHKO – Jeseníky, …</a:t>
            </a:r>
            <a:endParaRPr lang="cs-CZ" dirty="0"/>
          </a:p>
          <a:p>
            <a:pPr lvl="0"/>
            <a:r>
              <a:rPr lang="cs-CZ" dirty="0"/>
              <a:t>Jak jsou poškozovány naše lesy? Uveď 3 </a:t>
            </a:r>
            <a:r>
              <a:rPr lang="cs-CZ" dirty="0" smtClean="0"/>
              <a:t>příklady</a:t>
            </a:r>
          </a:p>
          <a:p>
            <a:pPr lvl="0">
              <a:buNone/>
            </a:pPr>
            <a:r>
              <a:rPr lang="cs-CZ" i="1" dirty="0" smtClean="0">
                <a:solidFill>
                  <a:srgbClr val="00B0F0"/>
                </a:solidFill>
              </a:rPr>
              <a:t>         Např.: přírodními živly (požáry, vichřice,…), lidskou činností (odpadky, znečištěné ovzduší, …), kůrovcem …</a:t>
            </a:r>
          </a:p>
          <a:p>
            <a:pPr lvl="0"/>
            <a:r>
              <a:rPr lang="cs-CZ" dirty="0" smtClean="0"/>
              <a:t>Naučnou </a:t>
            </a:r>
            <a:r>
              <a:rPr lang="cs-CZ" dirty="0"/>
              <a:t>stezku doplňují tabule s důležitými informacemi o</a:t>
            </a:r>
          </a:p>
          <a:p>
            <a:pPr>
              <a:buNone/>
            </a:pPr>
            <a:r>
              <a:rPr lang="cs-CZ" i="1" dirty="0" smtClean="0">
                <a:solidFill>
                  <a:srgbClr val="00B0F0"/>
                </a:solidFill>
              </a:rPr>
              <a:t>         daném území, jeho rozloze, vzniku, výskytu druhů rostlin a živočichů, …</a:t>
            </a:r>
          </a:p>
          <a:p>
            <a:endParaRPr lang="cs-CZ" i="1" dirty="0">
              <a:solidFill>
                <a:srgbClr val="00B0F0"/>
              </a:solidFill>
            </a:endParaRPr>
          </a:p>
          <a:p>
            <a:pPr lvl="0"/>
            <a:r>
              <a:rPr lang="cs-CZ" dirty="0"/>
              <a:t>Které organizace se zabývají ochranou přírody a krajiny. Uveď 2 příklady</a:t>
            </a:r>
            <a:r>
              <a:rPr lang="cs-CZ" dirty="0" smtClean="0"/>
              <a:t>.</a:t>
            </a:r>
          </a:p>
          <a:p>
            <a:pPr lvl="0">
              <a:buNone/>
            </a:pPr>
            <a:r>
              <a:rPr lang="cs-CZ" i="1" dirty="0" smtClean="0">
                <a:solidFill>
                  <a:srgbClr val="00B0F0"/>
                </a:solidFill>
              </a:rPr>
              <a:t>         Např.: Natura 2000, Český svaz ochránců přírody, …</a:t>
            </a:r>
          </a:p>
          <a:p>
            <a:pPr lvl="0"/>
            <a:endParaRPr lang="cs-CZ" i="1" dirty="0">
              <a:solidFill>
                <a:srgbClr val="00B0F0"/>
              </a:solidFill>
            </a:endParaRPr>
          </a:p>
          <a:p>
            <a:pPr lvl="0"/>
            <a:r>
              <a:rPr lang="cs-CZ" dirty="0" smtClean="0"/>
              <a:t>Podrobné </a:t>
            </a:r>
            <a:r>
              <a:rPr lang="cs-CZ" dirty="0"/>
              <a:t>informace o chráněných a ohrožených organismech se dočtete v tzv. Červených seznamech a </a:t>
            </a:r>
            <a:r>
              <a:rPr lang="cs-CZ" dirty="0" smtClean="0"/>
              <a:t>v </a:t>
            </a:r>
            <a:r>
              <a:rPr lang="cs-CZ" i="1" dirty="0" smtClean="0">
                <a:solidFill>
                  <a:srgbClr val="00B0F0"/>
                </a:solidFill>
              </a:rPr>
              <a:t>Červených knihách.</a:t>
            </a:r>
          </a:p>
          <a:p>
            <a:pPr lvl="0">
              <a:buNone/>
            </a:pPr>
            <a:endParaRPr lang="cs-CZ" dirty="0"/>
          </a:p>
          <a:p>
            <a:pPr lvl="0"/>
            <a:r>
              <a:rPr lang="cs-CZ" dirty="0"/>
              <a:t>Co znamená pojem biologická </a:t>
            </a:r>
            <a:r>
              <a:rPr lang="cs-CZ" dirty="0" err="1"/>
              <a:t>diverzita</a:t>
            </a:r>
            <a:r>
              <a:rPr lang="cs-CZ" dirty="0"/>
              <a:t>? </a:t>
            </a:r>
            <a:r>
              <a:rPr lang="cs-CZ" dirty="0" smtClean="0">
                <a:solidFill>
                  <a:srgbClr val="00B0F0"/>
                </a:solidFill>
              </a:rPr>
              <a:t>Rozmanitost živé přírody.</a:t>
            </a:r>
            <a:endParaRPr lang="cs-CZ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cs-CZ" dirty="0"/>
              <a:t> 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23928" y="155448"/>
            <a:ext cx="1368152" cy="12527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ZIMA</a:t>
            </a:r>
            <a:endParaRPr lang="cs-CZ" dirty="0"/>
          </a:p>
        </p:txBody>
      </p:sp>
      <p:pic>
        <p:nvPicPr>
          <p:cNvPr id="1026" name="Picture 2" descr="C:\Documents and Settings\uzivatel\Dokumenty\Obrázky\OLYMPUS Master 2\2009\01\17\P11721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3663652" cy="2747739"/>
          </a:xfrm>
          <a:prstGeom prst="rect">
            <a:avLst/>
          </a:prstGeom>
          <a:noFill/>
        </p:spPr>
      </p:pic>
      <p:pic>
        <p:nvPicPr>
          <p:cNvPr id="1027" name="Picture 3" descr="C:\Documents and Settings\uzivatel\Dokumenty\Obrázky\OLYMPUS Master 2\2009\01\17\P117215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t="8057" r="3088"/>
          <a:stretch>
            <a:fillRect/>
          </a:stretch>
        </p:blipFill>
        <p:spPr bwMode="auto">
          <a:xfrm rot="5400000">
            <a:off x="5688123" y="3465005"/>
            <a:ext cx="3744418" cy="2664296"/>
          </a:xfrm>
          <a:prstGeom prst="rect">
            <a:avLst/>
          </a:prstGeom>
          <a:noFill/>
        </p:spPr>
      </p:pic>
      <p:pic>
        <p:nvPicPr>
          <p:cNvPr id="1028" name="Picture 4" descr="C:\Documents and Settings\uzivatel\Dokumenty\Obrázky\OLYMPUS Master 2\2010\02\10\P2105769.JPG"/>
          <p:cNvPicPr>
            <a:picLocks noChangeAspect="1" noChangeArrowheads="1"/>
          </p:cNvPicPr>
          <p:nvPr/>
        </p:nvPicPr>
        <p:blipFill>
          <a:blip r:embed="rId4" cstate="print"/>
          <a:srcRect l="12554" b="7938"/>
          <a:stretch>
            <a:fillRect/>
          </a:stretch>
        </p:blipFill>
        <p:spPr bwMode="auto">
          <a:xfrm>
            <a:off x="5896719" y="255315"/>
            <a:ext cx="3009528" cy="2376264"/>
          </a:xfrm>
          <a:prstGeom prst="rect">
            <a:avLst/>
          </a:prstGeom>
          <a:noFill/>
        </p:spPr>
      </p:pic>
      <p:pic>
        <p:nvPicPr>
          <p:cNvPr id="1029" name="Picture 5" descr="C:\Documents and Settings\uzivatel\Dokumenty\Obrázky\OLYMPUS Master 2\2010\02\14\P21457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3645024"/>
            <a:ext cx="3080084" cy="2448272"/>
          </a:xfrm>
          <a:prstGeom prst="rect">
            <a:avLst/>
          </a:prstGeom>
          <a:noFill/>
        </p:spPr>
      </p:pic>
      <p:pic>
        <p:nvPicPr>
          <p:cNvPr id="1030" name="Picture 6" descr="C:\Documents and Settings\uzivatel\Plocha\FOTO\DSC0050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1628800"/>
            <a:ext cx="1859525" cy="1394644"/>
          </a:xfrm>
          <a:prstGeom prst="rect">
            <a:avLst/>
          </a:prstGeom>
          <a:noFill/>
        </p:spPr>
      </p:pic>
      <p:pic>
        <p:nvPicPr>
          <p:cNvPr id="1031" name="Picture 7" descr="C:\Documents and Settings\uzivatel\Dokumenty\Obrázky\OLYMPUS Master 2\2012\01\29\P1292321.JPG"/>
          <p:cNvPicPr>
            <a:picLocks noChangeAspect="1" noChangeArrowheads="1"/>
          </p:cNvPicPr>
          <p:nvPr/>
        </p:nvPicPr>
        <p:blipFill>
          <a:blip r:embed="rId7" cstate="print"/>
          <a:srcRect l="20363" t="16925" r="30214" b="32282"/>
          <a:stretch>
            <a:fillRect/>
          </a:stretch>
        </p:blipFill>
        <p:spPr bwMode="auto">
          <a:xfrm>
            <a:off x="179512" y="4005064"/>
            <a:ext cx="2592288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91880" y="155448"/>
            <a:ext cx="2016224" cy="1252728"/>
          </a:xfrm>
        </p:spPr>
        <p:txBody>
          <a:bodyPr/>
          <a:lstStyle/>
          <a:p>
            <a:r>
              <a:rPr lang="cs-CZ" dirty="0" smtClean="0"/>
              <a:t>JARO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75856" y="4293096"/>
            <a:ext cx="3240360" cy="21077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 descr="C:\Documents and Settings\uzivatel\Dokumenty\Obrázky\OLYMPUS Master 2\2010\04\03\P4035877.JPG"/>
          <p:cNvPicPr>
            <a:picLocks noChangeAspect="1" noChangeArrowheads="1"/>
          </p:cNvPicPr>
          <p:nvPr/>
        </p:nvPicPr>
        <p:blipFill>
          <a:blip r:embed="rId3" cstate="print"/>
          <a:srcRect l="24406" t="32938" r="12594" b="9313"/>
          <a:stretch>
            <a:fillRect/>
          </a:stretch>
        </p:blipFill>
        <p:spPr bwMode="auto">
          <a:xfrm>
            <a:off x="2123728" y="3645024"/>
            <a:ext cx="4399034" cy="3024336"/>
          </a:xfrm>
          <a:prstGeom prst="rect">
            <a:avLst/>
          </a:prstGeom>
          <a:noFill/>
        </p:spPr>
      </p:pic>
      <p:pic>
        <p:nvPicPr>
          <p:cNvPr id="2052" name="Picture 4" descr="C:\Documents and Settings\uzivatel\Dokumenty\Obrázky\OLYMPUS Master 2\2010\04\03\P4035803.JPG"/>
          <p:cNvPicPr>
            <a:picLocks noChangeAspect="1" noChangeArrowheads="1"/>
          </p:cNvPicPr>
          <p:nvPr/>
        </p:nvPicPr>
        <p:blipFill>
          <a:blip r:embed="rId4" cstate="print"/>
          <a:srcRect l="10274" r="11930" b="39330"/>
          <a:stretch>
            <a:fillRect/>
          </a:stretch>
        </p:blipFill>
        <p:spPr bwMode="auto">
          <a:xfrm>
            <a:off x="2470051" y="1249710"/>
            <a:ext cx="3693314" cy="2160240"/>
          </a:xfrm>
          <a:prstGeom prst="rect">
            <a:avLst/>
          </a:prstGeom>
          <a:noFill/>
        </p:spPr>
      </p:pic>
      <p:pic>
        <p:nvPicPr>
          <p:cNvPr id="2053" name="Picture 5" descr="C:\Documents and Settings\uzivatel\Dokumenty\Obrázky\OLYMPUS Master 2\2010\04\04\P4045907.JPG"/>
          <p:cNvPicPr>
            <a:picLocks noChangeAspect="1" noChangeArrowheads="1"/>
          </p:cNvPicPr>
          <p:nvPr/>
        </p:nvPicPr>
        <p:blipFill>
          <a:blip r:embed="rId5" cstate="print"/>
          <a:srcRect l="26578" t="9313" r="38968" b="6688"/>
          <a:stretch>
            <a:fillRect/>
          </a:stretch>
        </p:blipFill>
        <p:spPr bwMode="auto">
          <a:xfrm>
            <a:off x="179512" y="188640"/>
            <a:ext cx="2047728" cy="3744416"/>
          </a:xfrm>
          <a:prstGeom prst="rect">
            <a:avLst/>
          </a:prstGeom>
          <a:noFill/>
        </p:spPr>
      </p:pic>
      <p:pic>
        <p:nvPicPr>
          <p:cNvPr id="2054" name="Picture 6" descr="C:\Documents and Settings\uzivatel\Dokumenty\Obrázky\OLYMPUS Master 2\2010\04\04\P4045909.JPG"/>
          <p:cNvPicPr>
            <a:picLocks noChangeAspect="1" noChangeArrowheads="1"/>
          </p:cNvPicPr>
          <p:nvPr/>
        </p:nvPicPr>
        <p:blipFill>
          <a:blip r:embed="rId6" cstate="print"/>
          <a:srcRect l="31297" t="22312" r="35234" b="9439"/>
          <a:stretch>
            <a:fillRect/>
          </a:stretch>
        </p:blipFill>
        <p:spPr bwMode="auto">
          <a:xfrm>
            <a:off x="6372200" y="188640"/>
            <a:ext cx="2448272" cy="3744416"/>
          </a:xfrm>
          <a:prstGeom prst="rect">
            <a:avLst/>
          </a:prstGeom>
          <a:noFill/>
        </p:spPr>
      </p:pic>
      <p:pic>
        <p:nvPicPr>
          <p:cNvPr id="2056" name="Picture 8" descr="C:\Documents and Settings\uzivatel\Dokumenty\Obrázky\OLYMPUS Master 2\2010\04\04\P4045913.JPG"/>
          <p:cNvPicPr>
            <a:picLocks noChangeAspect="1" noChangeArrowheads="1"/>
          </p:cNvPicPr>
          <p:nvPr/>
        </p:nvPicPr>
        <p:blipFill>
          <a:blip r:embed="rId7" cstate="print"/>
          <a:srcRect l="10828" t="52625" r="36016"/>
          <a:stretch>
            <a:fillRect/>
          </a:stretch>
        </p:blipFill>
        <p:spPr bwMode="auto">
          <a:xfrm rot="5400000">
            <a:off x="-173690" y="4502281"/>
            <a:ext cx="2564904" cy="1714485"/>
          </a:xfrm>
          <a:prstGeom prst="rect">
            <a:avLst/>
          </a:prstGeom>
          <a:noFill/>
        </p:spPr>
      </p:pic>
      <p:pic>
        <p:nvPicPr>
          <p:cNvPr id="2057" name="Picture 9" descr="C:\Documents and Settings\uzivatel\Dokumenty\Obrázky\OLYMPUS Master 2\2010\04\07\P4075959.JPG"/>
          <p:cNvPicPr>
            <a:picLocks noChangeAspect="1" noChangeArrowheads="1"/>
          </p:cNvPicPr>
          <p:nvPr/>
        </p:nvPicPr>
        <p:blipFill>
          <a:blip r:embed="rId8" cstate="print"/>
          <a:srcRect l="5906" t="9991" r="20123" b="43125"/>
          <a:stretch>
            <a:fillRect/>
          </a:stretch>
        </p:blipFill>
        <p:spPr bwMode="auto">
          <a:xfrm rot="5400000">
            <a:off x="6460458" y="4564878"/>
            <a:ext cx="2592289" cy="1616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35896" y="155448"/>
            <a:ext cx="2088232" cy="1252728"/>
          </a:xfrm>
        </p:spPr>
        <p:txBody>
          <a:bodyPr/>
          <a:lstStyle/>
          <a:p>
            <a:r>
              <a:rPr lang="cs-CZ" dirty="0" smtClean="0"/>
              <a:t>LÉTO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44208" y="4221088"/>
            <a:ext cx="2242592" cy="21797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3" descr="C:\Documents and Settings\uzivatel\Plocha\FOTO\DSC00398.JPG"/>
          <p:cNvPicPr>
            <a:picLocks noChangeAspect="1" noChangeArrowheads="1"/>
          </p:cNvPicPr>
          <p:nvPr/>
        </p:nvPicPr>
        <p:blipFill>
          <a:blip r:embed="rId2" cstate="print"/>
          <a:srcRect l="12308" r="13846"/>
          <a:stretch>
            <a:fillRect/>
          </a:stretch>
        </p:blipFill>
        <p:spPr bwMode="auto">
          <a:xfrm rot="5400000">
            <a:off x="989879" y="1970561"/>
            <a:ext cx="1475610" cy="2664296"/>
          </a:xfrm>
          <a:prstGeom prst="rect">
            <a:avLst/>
          </a:prstGeom>
          <a:noFill/>
        </p:spPr>
      </p:pic>
      <p:pic>
        <p:nvPicPr>
          <p:cNvPr id="4098" name="Picture 2" descr="C:\Documents and Settings\uzivatel\Plocha\FOTO\Nová složka (2)\P7263805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196752"/>
            <a:ext cx="2558654" cy="1918991"/>
          </a:xfrm>
          <a:prstGeom prst="rect">
            <a:avLst/>
          </a:prstGeom>
          <a:noFill/>
        </p:spPr>
      </p:pic>
      <p:pic>
        <p:nvPicPr>
          <p:cNvPr id="4099" name="Picture 3" descr="C:\Documents and Settings\uzivatel\Dokumenty\Obrázky\OLYMPUS Master 2\2010\09\23\P92394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077072"/>
            <a:ext cx="3378763" cy="2534072"/>
          </a:xfrm>
          <a:prstGeom prst="rect">
            <a:avLst/>
          </a:prstGeom>
          <a:noFill/>
        </p:spPr>
      </p:pic>
      <p:pic>
        <p:nvPicPr>
          <p:cNvPr id="4100" name="Picture 4" descr="C:\Documents and Settings\uzivatel\Dokumenty\Obrázky\OLYMPUS Master 2\2012\05\20\P5204952.JPG"/>
          <p:cNvPicPr>
            <a:picLocks noChangeAspect="1" noChangeArrowheads="1"/>
          </p:cNvPicPr>
          <p:nvPr/>
        </p:nvPicPr>
        <p:blipFill>
          <a:blip r:embed="rId5" cstate="print"/>
          <a:srcRect l="36066" r="21311"/>
          <a:stretch>
            <a:fillRect/>
          </a:stretch>
        </p:blipFill>
        <p:spPr bwMode="auto">
          <a:xfrm>
            <a:off x="3563888" y="3356992"/>
            <a:ext cx="1872208" cy="3294366"/>
          </a:xfrm>
          <a:prstGeom prst="rect">
            <a:avLst/>
          </a:prstGeom>
          <a:noFill/>
        </p:spPr>
      </p:pic>
      <p:pic>
        <p:nvPicPr>
          <p:cNvPr id="4101" name="Picture 5" descr="C:\Documents and Settings\uzivatel\Dokumenty\Obrázky\OLYMPUS Master 2\2009\07\26\P7263777.JPG"/>
          <p:cNvPicPr>
            <a:picLocks noChangeAspect="1" noChangeArrowheads="1"/>
          </p:cNvPicPr>
          <p:nvPr/>
        </p:nvPicPr>
        <p:blipFill>
          <a:blip r:embed="rId6" cstate="print"/>
          <a:srcRect t="6504" r="39025"/>
          <a:stretch>
            <a:fillRect/>
          </a:stretch>
        </p:blipFill>
        <p:spPr bwMode="auto">
          <a:xfrm>
            <a:off x="6012160" y="404664"/>
            <a:ext cx="2723781" cy="3132348"/>
          </a:xfrm>
          <a:prstGeom prst="rect">
            <a:avLst/>
          </a:prstGeom>
          <a:noFill/>
        </p:spPr>
      </p:pic>
      <p:pic>
        <p:nvPicPr>
          <p:cNvPr id="4102" name="Picture 6" descr="C:\Documents and Settings\uzivatel\Dokumenty\Obrázky\OLYMPUS Master 2\2011\07\14\P714263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32656"/>
            <a:ext cx="2664296" cy="1915108"/>
          </a:xfrm>
          <a:prstGeom prst="rect">
            <a:avLst/>
          </a:prstGeom>
          <a:noFill/>
        </p:spPr>
      </p:pic>
      <p:pic>
        <p:nvPicPr>
          <p:cNvPr id="4103" name="Picture 7" descr="C:\Documents and Settings\uzivatel\Dokumenty\Obrázky\OLYMPUS Master 2\2011\07\16\P716265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534" y="4365104"/>
            <a:ext cx="2985526" cy="22391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35896" y="155448"/>
            <a:ext cx="2880320" cy="1252728"/>
          </a:xfrm>
        </p:spPr>
        <p:txBody>
          <a:bodyPr/>
          <a:lstStyle/>
          <a:p>
            <a:r>
              <a:rPr lang="cs-CZ" dirty="0" smtClean="0"/>
              <a:t>PODZIM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64088" y="4077072"/>
            <a:ext cx="3322712" cy="18002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6" name="Picture 4" descr="C:\Documents and Settings\uzivatel\Plocha\FOTO\DSC00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2996952"/>
            <a:ext cx="4564089" cy="3528392"/>
          </a:xfrm>
          <a:prstGeom prst="rect">
            <a:avLst/>
          </a:prstGeom>
          <a:noFill/>
        </p:spPr>
      </p:pic>
      <p:pic>
        <p:nvPicPr>
          <p:cNvPr id="3077" name="Picture 5" descr="C:\Documents and Settings\uzivatel\Plocha\FOTO\DSC004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76672"/>
            <a:ext cx="2756315" cy="2067236"/>
          </a:xfrm>
          <a:prstGeom prst="rect">
            <a:avLst/>
          </a:prstGeom>
          <a:noFill/>
        </p:spPr>
      </p:pic>
      <p:pic>
        <p:nvPicPr>
          <p:cNvPr id="3078" name="Picture 6" descr="C:\Documents and Settings\uzivatel\Plocha\FOTO\DSC00344.JPG"/>
          <p:cNvPicPr>
            <a:picLocks noChangeAspect="1" noChangeArrowheads="1"/>
          </p:cNvPicPr>
          <p:nvPr/>
        </p:nvPicPr>
        <p:blipFill>
          <a:blip r:embed="rId4" cstate="print"/>
          <a:srcRect l="6429" t="7143" r="12143" b="1429"/>
          <a:stretch>
            <a:fillRect/>
          </a:stretch>
        </p:blipFill>
        <p:spPr bwMode="auto">
          <a:xfrm>
            <a:off x="179512" y="404664"/>
            <a:ext cx="3240360" cy="2728724"/>
          </a:xfrm>
          <a:prstGeom prst="rect">
            <a:avLst/>
          </a:prstGeom>
          <a:noFill/>
        </p:spPr>
      </p:pic>
      <p:pic>
        <p:nvPicPr>
          <p:cNvPr id="3079" name="Picture 7" descr="C:\Documents and Settings\uzivatel\Dokumenty\Obrázky\OLYMPUS Master 2\2009\09\19\P9194484_01.JPG"/>
          <p:cNvPicPr>
            <a:picLocks noChangeAspect="1" noChangeArrowheads="1"/>
          </p:cNvPicPr>
          <p:nvPr/>
        </p:nvPicPr>
        <p:blipFill>
          <a:blip r:embed="rId5" cstate="print"/>
          <a:srcRect l="25599"/>
          <a:stretch>
            <a:fillRect/>
          </a:stretch>
        </p:blipFill>
        <p:spPr bwMode="auto">
          <a:xfrm>
            <a:off x="107504" y="3573016"/>
            <a:ext cx="2232248" cy="2903508"/>
          </a:xfrm>
          <a:prstGeom prst="rect">
            <a:avLst/>
          </a:prstGeom>
          <a:noFill/>
        </p:spPr>
      </p:pic>
      <p:pic>
        <p:nvPicPr>
          <p:cNvPr id="3080" name="Picture 8" descr="C:\Documents and Settings\uzivatel\Dokumenty\Obrázky\OLYMPUS Master 2\2009\09\19\P9194485_01.JPG"/>
          <p:cNvPicPr>
            <a:picLocks noChangeAspect="1" noChangeArrowheads="1"/>
          </p:cNvPicPr>
          <p:nvPr/>
        </p:nvPicPr>
        <p:blipFill>
          <a:blip r:embed="rId6" cstate="print"/>
          <a:srcRect l="22411" t="48141" r="21563" b="13782"/>
          <a:stretch>
            <a:fillRect/>
          </a:stretch>
        </p:blipFill>
        <p:spPr bwMode="auto">
          <a:xfrm>
            <a:off x="3563888" y="1556792"/>
            <a:ext cx="2534008" cy="1291630"/>
          </a:xfrm>
          <a:prstGeom prst="rect">
            <a:avLst/>
          </a:prstGeom>
          <a:noFill/>
        </p:spPr>
      </p:pic>
      <p:pic>
        <p:nvPicPr>
          <p:cNvPr id="3081" name="Picture 9" descr="C:\Documents and Settings\uzivatel\Dokumenty\Obrázky\OLYMPUS Master 2\2011\07\05\P7051871.JPG"/>
          <p:cNvPicPr>
            <a:picLocks noChangeAspect="1" noChangeArrowheads="1"/>
          </p:cNvPicPr>
          <p:nvPr/>
        </p:nvPicPr>
        <p:blipFill>
          <a:blip r:embed="rId7" cstate="print"/>
          <a:srcRect t="11403" b="14105"/>
          <a:stretch>
            <a:fillRect/>
          </a:stretch>
        </p:blipFill>
        <p:spPr bwMode="auto">
          <a:xfrm rot="5400000">
            <a:off x="1791996" y="4048764"/>
            <a:ext cx="3135062" cy="17515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Ilustrační fotografie – vlastní tvorba</a:t>
            </a:r>
          </a:p>
          <a:p>
            <a:r>
              <a:rPr lang="cs-CZ" dirty="0" smtClean="0"/>
              <a:t>Pracovní list – vlastní tvorba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322</TotalTime>
  <Words>62</Words>
  <Application>Microsoft Office PowerPoint</Application>
  <PresentationFormat>Předvádění na obrazovce (4:3)</PresentationFormat>
  <Paragraphs>83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Modul</vt:lpstr>
      <vt:lpstr>Prezentace aplikace PowerPoint</vt:lpstr>
      <vt:lpstr>Anotace </vt:lpstr>
      <vt:lpstr>OCHRANA PŘÍRODY  pracovní list </vt:lpstr>
      <vt:lpstr>Prezentace aplikace PowerPoint</vt:lpstr>
      <vt:lpstr>DOPLŇ</vt:lpstr>
      <vt:lpstr>Prezentace aplikace PowerPoint</vt:lpstr>
      <vt:lpstr>Prezentace aplikace PowerPoint</vt:lpstr>
      <vt:lpstr>DOPLŇ - ŘEŠENÍ</vt:lpstr>
      <vt:lpstr>ZIMA</vt:lpstr>
      <vt:lpstr>JARO</vt:lpstr>
      <vt:lpstr>LÉTO</vt:lpstr>
      <vt:lpstr>PODZIM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OCHRANA PŘÍRODY - pracovní list</dc:title>
  <dc:creator>uzivatel</dc:creator>
  <cp:lastModifiedBy>EU14</cp:lastModifiedBy>
  <cp:revision>37</cp:revision>
  <dcterms:created xsi:type="dcterms:W3CDTF">2012-05-30T20:49:01Z</dcterms:created>
  <dcterms:modified xsi:type="dcterms:W3CDTF">2012-06-21T08:25:42Z</dcterms:modified>
</cp:coreProperties>
</file>