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2" r:id="rId3"/>
    <p:sldId id="271" r:id="rId4"/>
    <p:sldId id="256" r:id="rId5"/>
    <p:sldId id="263" r:id="rId6"/>
    <p:sldId id="260" r:id="rId7"/>
    <p:sldId id="261" r:id="rId8"/>
    <p:sldId id="265" r:id="rId9"/>
    <p:sldId id="259" r:id="rId10"/>
    <p:sldId id="258" r:id="rId11"/>
    <p:sldId id="262" r:id="rId12"/>
    <p:sldId id="267" r:id="rId13"/>
    <p:sldId id="266" r:id="rId14"/>
    <p:sldId id="257" r:id="rId15"/>
    <p:sldId id="270" r:id="rId16"/>
    <p:sldId id="268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7676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5177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0210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168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96809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31343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40645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448276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171111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1193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784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4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F4FE0-569F-42E7-8177-60C8B7A3475F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5BFE0-F3B4-43C5-AD82-95CC3C8DFC8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556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13" Type="http://schemas.microsoft.com/office/2007/relationships/hdphoto" Target="../media/hdphoto4.wdp"/><Relationship Id="rId3" Type="http://schemas.openxmlformats.org/officeDocument/2006/relationships/image" Target="../media/image29.jpeg"/><Relationship Id="rId7" Type="http://schemas.microsoft.com/office/2007/relationships/hdphoto" Target="../media/hdphoto1.wdp"/><Relationship Id="rId12" Type="http://schemas.openxmlformats.org/officeDocument/2006/relationships/image" Target="../media/image35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microsoft.com/office/2007/relationships/hdphoto" Target="../media/hdphoto3.wdp"/><Relationship Id="rId5" Type="http://schemas.openxmlformats.org/officeDocument/2006/relationships/image" Target="../media/image31.jpeg"/><Relationship Id="rId10" Type="http://schemas.openxmlformats.org/officeDocument/2006/relationships/image" Target="../media/image34.png"/><Relationship Id="rId4" Type="http://schemas.openxmlformats.org/officeDocument/2006/relationships/image" Target="../media/image30.jpeg"/><Relationship Id="rId9" Type="http://schemas.microsoft.com/office/2007/relationships/hdphoto" Target="../media/hdphoto2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png"/><Relationship Id="rId5" Type="http://schemas.openxmlformats.org/officeDocument/2006/relationships/image" Target="../media/image38.jpeg"/><Relationship Id="rId4" Type="http://schemas.microsoft.com/office/2007/relationships/hdphoto" Target="../media/hdphoto5.wdp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ZS SLOVAN\Pictures\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3189"/>
            <a:ext cx="4176464" cy="1009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79592" y="1325335"/>
            <a:ext cx="849694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</a:t>
            </a:r>
            <a:r>
              <a:rPr lang="cs-CZ" dirty="0" smtClean="0"/>
              <a:t>: </a:t>
            </a:r>
            <a:r>
              <a:rPr lang="cs-CZ" b="1" dirty="0" smtClean="0"/>
              <a:t>Chemie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8.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Poučení o bezpečnosti práce</a:t>
            </a:r>
            <a:endParaRPr lang="cs-CZ" b="1" dirty="0"/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/>
              <a:t>Ing. Pavla Zezulová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 </a:t>
            </a:r>
            <a:r>
              <a:rPr lang="cs-CZ" b="1" dirty="0" smtClean="0"/>
              <a:t>31. 8. 2012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VY_32_INOVACE_29_PZ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547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652046"/>
            <a:ext cx="88924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j-lt"/>
              </a:rPr>
              <a:t>Anotace</a:t>
            </a:r>
          </a:p>
          <a:p>
            <a:r>
              <a:rPr lang="cs-CZ" sz="2400" dirty="0" smtClean="0">
                <a:latin typeface="+mj-lt"/>
              </a:rPr>
              <a:t>Materiál je určen především pro použití v úvodní hodině výuky chemie v 8. ročníku, ale lze jej použít i v úvodu 9. ročníku. Obsahuje základní obecně platná pravidla bezpečnosti práce při manipulaci s chemickými látkami doplněná o pravidla chování v odborné učebně. Výklad je oživen obrázky, jejichž prostřednictvím jsou žáci do výkladu učiva aktivně zapojováni.</a:t>
            </a:r>
          </a:p>
          <a:p>
            <a:endParaRPr lang="cs-CZ" sz="2400" dirty="0">
              <a:latin typeface="+mj-lt"/>
            </a:endParaRPr>
          </a:p>
          <a:p>
            <a:r>
              <a:rPr lang="cs-CZ" sz="2400" b="1" dirty="0" smtClean="0">
                <a:latin typeface="+mj-lt"/>
              </a:rPr>
              <a:t>Pilotáž</a:t>
            </a:r>
          </a:p>
          <a:p>
            <a:r>
              <a:rPr lang="cs-CZ" sz="2400" dirty="0" smtClean="0">
                <a:latin typeface="+mj-lt"/>
              </a:rPr>
              <a:t>Materiál byl ověřován ve všech paralelních třídách osmého i devátého ročníku. Žáci oceňovali tuto pro ně zábavnější formu výkladu jinak pro ně nezáživného učiva.</a:t>
            </a:r>
            <a:endParaRPr lang="cs-CZ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524787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20638811">
            <a:off x="1218306" y="2278518"/>
            <a:ext cx="6965245" cy="1202485"/>
          </a:xfrm>
        </p:spPr>
        <p:txBody>
          <a:bodyPr/>
          <a:lstStyle/>
          <a:p>
            <a:r>
              <a:rPr lang="cs-CZ" u="sng" dirty="0" smtClean="0">
                <a:latin typeface="Forte" pitchFamily="66" charset="0"/>
              </a:rPr>
              <a:t>Poučení o bezpečnosti práce</a:t>
            </a:r>
            <a:endParaRPr lang="cs-CZ" u="sng" dirty="0">
              <a:latin typeface="Forte" pitchFamily="66" charset="0"/>
            </a:endParaRPr>
          </a:p>
        </p:txBody>
      </p:sp>
      <p:pic>
        <p:nvPicPr>
          <p:cNvPr id="1026" name="Picture 2" descr="C:\Users\ZS SLOVAN\AppData\Local\Microsoft\Windows\Temporary Internet Files\Content.IE5\L8GQULH4\MC9002339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764704"/>
            <a:ext cx="2213572" cy="2175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ZS SLOVAN\AppData\Local\Microsoft\Windows\Temporary Internet Files\Content.IE5\L8GQULH4\MC9002318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645024"/>
            <a:ext cx="3001224" cy="2083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0623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C:\Users\ZS SLOVAN\AppData\Local\Microsoft\Windows\Temporary Internet Files\Content.IE5\1S6A3D5V\MC90028706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035922"/>
            <a:ext cx="1463961" cy="1609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13326" y="1379149"/>
            <a:ext cx="51870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žáci vstupují do učebny na začátku vyučovací hodiny a pouze se souhlasem vyučujícího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48118" y="2703396"/>
            <a:ext cx="720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do učebny si žák přináší pouze potřeby do chemie,  žákovskou knížku a psací potřeby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6" name="Picture 2" descr="C:\Users\pzezulova\AppData\Local\Microsoft\Windows\Temporary Internet Files\Content.IE5\ODHIV7B0\MC9000889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407" y="3911263"/>
            <a:ext cx="1797710" cy="1694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6487190" y="3041154"/>
            <a:ext cx="1613202" cy="2621505"/>
            <a:chOff x="6487190" y="3041154"/>
            <a:chExt cx="1613202" cy="2621505"/>
          </a:xfrm>
        </p:grpSpPr>
        <p:pic>
          <p:nvPicPr>
            <p:cNvPr id="1030" name="Picture 6" descr="http://t1.gstatic.com/images?q=tbn:ANd9GcT5DDiJlDz1wLvCKyYiIYARDZov4Idmn7MWJ7V4kESNL4QmEQ8Q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38160">
              <a:off x="6568370" y="3041154"/>
              <a:ext cx="1434113" cy="22720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8" name="Picture 4" descr="C:\Users\pzezulova\AppData\Local\Microsoft\Windows\Temporary Internet Files\Content.IE5\E8KNJR3W\MC900250283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87190" y="4547289"/>
              <a:ext cx="1613202" cy="111537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" name="TextovéPole 3"/>
          <p:cNvSpPr txBox="1"/>
          <p:nvPr/>
        </p:nvSpPr>
        <p:spPr>
          <a:xfrm>
            <a:off x="2592117" y="4430406"/>
            <a:ext cx="345093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žáci sedí podle stálého zasedacího pořádku a odpovídají za pořádek na svém místě</a:t>
            </a:r>
            <a:endParaRPr lang="cs-CZ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528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ZS SLOVAN\AppData\Local\Microsoft\Windows\Temporary Internet Files\Content.IE5\K375NA6I\MC9004282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764703"/>
            <a:ext cx="2261597" cy="1961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ZS SLOVAN\AppData\Local\Microsoft\Windows\Temporary Internet Files\Content.IE5\K375NA6I\MC9003559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212976"/>
            <a:ext cx="1661912" cy="1587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706271" y="2726054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v učebně chemie je zakázané jíst a pít (včetně žvýkání žvýkaček)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99592" y="4800667"/>
            <a:ext cx="69912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potraviny smí žák přinést do učebny pouze v případě, že jsou určeny k laboratornímu rozboru</a:t>
            </a:r>
            <a:endParaRPr lang="cs-CZ" dirty="0">
              <a:latin typeface="Arial Black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6516216" y="3198071"/>
            <a:ext cx="1644593" cy="1577320"/>
            <a:chOff x="3916314" y="3456797"/>
            <a:chExt cx="1337034" cy="1340355"/>
          </a:xfrm>
        </p:grpSpPr>
        <p:cxnSp>
          <p:nvCxnSpPr>
            <p:cNvPr id="9" name="Přímá spojnice 8"/>
            <p:cNvCxnSpPr/>
            <p:nvPr/>
          </p:nvCxnSpPr>
          <p:spPr>
            <a:xfrm>
              <a:off x="3916314" y="3480676"/>
              <a:ext cx="1337034" cy="1316476"/>
            </a:xfrm>
            <a:prstGeom prst="line">
              <a:avLst/>
            </a:pr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H="1">
              <a:off x="3923928" y="3456797"/>
              <a:ext cx="1329420" cy="1340355"/>
            </a:xfrm>
            <a:prstGeom prst="line">
              <a:avLst/>
            </a:pr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901535" y="701261"/>
            <a:ext cx="2283719" cy="2088233"/>
            <a:chOff x="3916314" y="3456797"/>
            <a:chExt cx="1337034" cy="1340355"/>
          </a:xfrm>
        </p:grpSpPr>
        <p:cxnSp>
          <p:nvCxnSpPr>
            <p:cNvPr id="12" name="Přímá spojnice 11"/>
            <p:cNvCxnSpPr/>
            <p:nvPr/>
          </p:nvCxnSpPr>
          <p:spPr>
            <a:xfrm>
              <a:off x="3916314" y="3480676"/>
              <a:ext cx="1337034" cy="1316476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>
              <a:off x="3923928" y="3456797"/>
              <a:ext cx="1329420" cy="1340355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50345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ZS SLOVAN\AppData\Local\Microsoft\Windows\Temporary Internet Files\Content.IE5\1S6A3D5V\MC900318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85293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S SLOVAN\AppData\Local\Microsoft\Windows\Temporary Internet Files\Content.IE5\1S6A3D5V\MC900233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029707"/>
            <a:ext cx="3035929" cy="2477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35659" y="899428"/>
            <a:ext cx="43844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>
                <a:latin typeface="Arial Black" pitchFamily="34" charset="0"/>
              </a:rPr>
              <a:t>žák smí provádět pouze pokusy, které zadá vyučující</a:t>
            </a:r>
          </a:p>
          <a:p>
            <a:pPr marL="285750" indent="-285750">
              <a:buFontTx/>
              <a:buChar char="-"/>
            </a:pPr>
            <a:r>
              <a:rPr lang="cs-CZ" dirty="0" smtClean="0">
                <a:latin typeface="Arial Black" pitchFamily="34" charset="0"/>
              </a:rPr>
              <a:t>svévolná manipulace s chemikáliemi a pomůckami je zakázána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15440" y="3861048"/>
            <a:ext cx="51729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-po ukončení práce žák uklidí pomůcky a chemikálie dle pokynů učitele,</a:t>
            </a:r>
          </a:p>
          <a:p>
            <a:r>
              <a:rPr lang="cs-CZ" dirty="0" smtClean="0">
                <a:latin typeface="Arial Black" pitchFamily="34" charset="0"/>
              </a:rPr>
              <a:t>umyje si důkladně ruce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6" name="Picture 2" descr="C:\Users\ZS SLOVAN\AppData\Local\Microsoft\Windows\Temporary Internet Files\Content.IE5\L8GQULH4\MC900250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8830" y="4581128"/>
            <a:ext cx="1492827" cy="1437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5583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ZS SLOVAN\AppData\Local\Microsoft\Windows\Temporary Internet Files\Content.IE5\K375NA6I\MC9002921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08720"/>
            <a:ext cx="1977539" cy="168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877131" y="1698084"/>
            <a:ext cx="55446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 Black" pitchFamily="34" charset="0"/>
              </a:rPr>
              <a:t>- při práci používáme ochranné prostředky    (plášť, rukavice, brýle nebo štít)</a:t>
            </a:r>
          </a:p>
        </p:txBody>
      </p:sp>
      <p:sp>
        <p:nvSpPr>
          <p:cNvPr id="4" name="Obdélník 3"/>
          <p:cNvSpPr/>
          <p:nvPr/>
        </p:nvSpPr>
        <p:spPr>
          <a:xfrm>
            <a:off x="881866" y="2924944"/>
            <a:ext cx="729053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Arial Black" pitchFamily="34" charset="0"/>
              </a:rPr>
              <a:t>- chemikálie nebereme volně do ruky, neochutnáváme je</a:t>
            </a: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9134" y="3789040"/>
            <a:ext cx="1827997" cy="1827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4827190" y="3594523"/>
            <a:ext cx="1816100" cy="1987550"/>
            <a:chOff x="3663950" y="2435225"/>
            <a:chExt cx="1816100" cy="1987550"/>
          </a:xfrm>
        </p:grpSpPr>
        <p:grpSp>
          <p:nvGrpSpPr>
            <p:cNvPr id="7" name="Group 9"/>
            <p:cNvGrpSpPr>
              <a:grpSpLocks noChangeAspect="1"/>
            </p:cNvGrpSpPr>
            <p:nvPr/>
          </p:nvGrpSpPr>
          <p:grpSpPr bwMode="auto">
            <a:xfrm>
              <a:off x="3663950" y="2435225"/>
              <a:ext cx="1816100" cy="1987550"/>
              <a:chOff x="2308" y="1534"/>
              <a:chExt cx="1144" cy="1252"/>
            </a:xfrm>
          </p:grpSpPr>
          <p:sp>
            <p:nvSpPr>
              <p:cNvPr id="9" name="Freeform 10"/>
              <p:cNvSpPr>
                <a:spLocks/>
              </p:cNvSpPr>
              <p:nvPr/>
            </p:nvSpPr>
            <p:spPr bwMode="auto">
              <a:xfrm>
                <a:off x="2526" y="1540"/>
                <a:ext cx="70" cy="84"/>
              </a:xfrm>
              <a:custGeom>
                <a:avLst/>
                <a:gdLst>
                  <a:gd name="T0" fmla="*/ 4 w 70"/>
                  <a:gd name="T1" fmla="*/ 0 h 84"/>
                  <a:gd name="T2" fmla="*/ 4 w 70"/>
                  <a:gd name="T3" fmla="*/ 0 h 84"/>
                  <a:gd name="T4" fmla="*/ 10 w 70"/>
                  <a:gd name="T5" fmla="*/ 4 h 84"/>
                  <a:gd name="T6" fmla="*/ 16 w 70"/>
                  <a:gd name="T7" fmla="*/ 12 h 84"/>
                  <a:gd name="T8" fmla="*/ 22 w 70"/>
                  <a:gd name="T9" fmla="*/ 22 h 84"/>
                  <a:gd name="T10" fmla="*/ 24 w 70"/>
                  <a:gd name="T11" fmla="*/ 34 h 84"/>
                  <a:gd name="T12" fmla="*/ 24 w 70"/>
                  <a:gd name="T13" fmla="*/ 40 h 84"/>
                  <a:gd name="T14" fmla="*/ 22 w 70"/>
                  <a:gd name="T15" fmla="*/ 48 h 84"/>
                  <a:gd name="T16" fmla="*/ 20 w 70"/>
                  <a:gd name="T17" fmla="*/ 56 h 84"/>
                  <a:gd name="T18" fmla="*/ 14 w 70"/>
                  <a:gd name="T19" fmla="*/ 64 h 84"/>
                  <a:gd name="T20" fmla="*/ 8 w 70"/>
                  <a:gd name="T21" fmla="*/ 74 h 84"/>
                  <a:gd name="T22" fmla="*/ 0 w 70"/>
                  <a:gd name="T23" fmla="*/ 84 h 84"/>
                  <a:gd name="T24" fmla="*/ 42 w 70"/>
                  <a:gd name="T25" fmla="*/ 84 h 84"/>
                  <a:gd name="T26" fmla="*/ 66 w 70"/>
                  <a:gd name="T27" fmla="*/ 66 h 84"/>
                  <a:gd name="T28" fmla="*/ 66 w 70"/>
                  <a:gd name="T29" fmla="*/ 66 h 84"/>
                  <a:gd name="T30" fmla="*/ 68 w 70"/>
                  <a:gd name="T31" fmla="*/ 56 h 84"/>
                  <a:gd name="T32" fmla="*/ 70 w 70"/>
                  <a:gd name="T33" fmla="*/ 46 h 84"/>
                  <a:gd name="T34" fmla="*/ 68 w 70"/>
                  <a:gd name="T35" fmla="*/ 34 h 84"/>
                  <a:gd name="T36" fmla="*/ 66 w 70"/>
                  <a:gd name="T37" fmla="*/ 28 h 84"/>
                  <a:gd name="T38" fmla="*/ 62 w 70"/>
                  <a:gd name="T39" fmla="*/ 22 h 84"/>
                  <a:gd name="T40" fmla="*/ 58 w 70"/>
                  <a:gd name="T41" fmla="*/ 16 h 84"/>
                  <a:gd name="T42" fmla="*/ 50 w 70"/>
                  <a:gd name="T43" fmla="*/ 10 h 84"/>
                  <a:gd name="T44" fmla="*/ 42 w 70"/>
                  <a:gd name="T45" fmla="*/ 6 h 84"/>
                  <a:gd name="T46" fmla="*/ 32 w 70"/>
                  <a:gd name="T47" fmla="*/ 2 h 84"/>
                  <a:gd name="T48" fmla="*/ 18 w 70"/>
                  <a:gd name="T49" fmla="*/ 0 h 84"/>
                  <a:gd name="T50" fmla="*/ 4 w 70"/>
                  <a:gd name="T51" fmla="*/ 0 h 84"/>
                  <a:gd name="T52" fmla="*/ 4 w 70"/>
                  <a:gd name="T53" fmla="*/ 0 h 8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70" h="84">
                    <a:moveTo>
                      <a:pt x="4" y="0"/>
                    </a:moveTo>
                    <a:lnTo>
                      <a:pt x="4" y="0"/>
                    </a:lnTo>
                    <a:lnTo>
                      <a:pt x="10" y="4"/>
                    </a:lnTo>
                    <a:lnTo>
                      <a:pt x="16" y="12"/>
                    </a:lnTo>
                    <a:lnTo>
                      <a:pt x="22" y="22"/>
                    </a:lnTo>
                    <a:lnTo>
                      <a:pt x="24" y="34"/>
                    </a:lnTo>
                    <a:lnTo>
                      <a:pt x="24" y="40"/>
                    </a:lnTo>
                    <a:lnTo>
                      <a:pt x="22" y="48"/>
                    </a:lnTo>
                    <a:lnTo>
                      <a:pt x="20" y="56"/>
                    </a:lnTo>
                    <a:lnTo>
                      <a:pt x="14" y="64"/>
                    </a:lnTo>
                    <a:lnTo>
                      <a:pt x="8" y="74"/>
                    </a:lnTo>
                    <a:lnTo>
                      <a:pt x="0" y="84"/>
                    </a:lnTo>
                    <a:lnTo>
                      <a:pt x="42" y="84"/>
                    </a:lnTo>
                    <a:lnTo>
                      <a:pt x="66" y="66"/>
                    </a:lnTo>
                    <a:lnTo>
                      <a:pt x="66" y="66"/>
                    </a:lnTo>
                    <a:lnTo>
                      <a:pt x="68" y="56"/>
                    </a:lnTo>
                    <a:lnTo>
                      <a:pt x="70" y="46"/>
                    </a:lnTo>
                    <a:lnTo>
                      <a:pt x="68" y="34"/>
                    </a:lnTo>
                    <a:lnTo>
                      <a:pt x="66" y="28"/>
                    </a:lnTo>
                    <a:lnTo>
                      <a:pt x="62" y="22"/>
                    </a:lnTo>
                    <a:lnTo>
                      <a:pt x="58" y="16"/>
                    </a:lnTo>
                    <a:lnTo>
                      <a:pt x="50" y="10"/>
                    </a:lnTo>
                    <a:lnTo>
                      <a:pt x="42" y="6"/>
                    </a:lnTo>
                    <a:lnTo>
                      <a:pt x="32" y="2"/>
                    </a:lnTo>
                    <a:lnTo>
                      <a:pt x="18" y="0"/>
                    </a:lnTo>
                    <a:lnTo>
                      <a:pt x="4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96552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" name="Freeform 11"/>
              <p:cNvSpPr>
                <a:spLocks/>
              </p:cNvSpPr>
              <p:nvPr/>
            </p:nvSpPr>
            <p:spPr bwMode="auto">
              <a:xfrm>
                <a:off x="2608" y="1610"/>
                <a:ext cx="334" cy="480"/>
              </a:xfrm>
              <a:custGeom>
                <a:avLst/>
                <a:gdLst>
                  <a:gd name="T0" fmla="*/ 318 w 334"/>
                  <a:gd name="T1" fmla="*/ 0 h 480"/>
                  <a:gd name="T2" fmla="*/ 318 w 334"/>
                  <a:gd name="T3" fmla="*/ 0 h 480"/>
                  <a:gd name="T4" fmla="*/ 308 w 334"/>
                  <a:gd name="T5" fmla="*/ 12 h 480"/>
                  <a:gd name="T6" fmla="*/ 286 w 334"/>
                  <a:gd name="T7" fmla="*/ 44 h 480"/>
                  <a:gd name="T8" fmla="*/ 270 w 334"/>
                  <a:gd name="T9" fmla="*/ 68 h 480"/>
                  <a:gd name="T10" fmla="*/ 256 w 334"/>
                  <a:gd name="T11" fmla="*/ 94 h 480"/>
                  <a:gd name="T12" fmla="*/ 242 w 334"/>
                  <a:gd name="T13" fmla="*/ 126 h 480"/>
                  <a:gd name="T14" fmla="*/ 230 w 334"/>
                  <a:gd name="T15" fmla="*/ 158 h 480"/>
                  <a:gd name="T16" fmla="*/ 222 w 334"/>
                  <a:gd name="T17" fmla="*/ 196 h 480"/>
                  <a:gd name="T18" fmla="*/ 218 w 334"/>
                  <a:gd name="T19" fmla="*/ 214 h 480"/>
                  <a:gd name="T20" fmla="*/ 216 w 334"/>
                  <a:gd name="T21" fmla="*/ 234 h 480"/>
                  <a:gd name="T22" fmla="*/ 216 w 334"/>
                  <a:gd name="T23" fmla="*/ 252 h 480"/>
                  <a:gd name="T24" fmla="*/ 218 w 334"/>
                  <a:gd name="T25" fmla="*/ 272 h 480"/>
                  <a:gd name="T26" fmla="*/ 220 w 334"/>
                  <a:gd name="T27" fmla="*/ 294 h 480"/>
                  <a:gd name="T28" fmla="*/ 224 w 334"/>
                  <a:gd name="T29" fmla="*/ 314 h 480"/>
                  <a:gd name="T30" fmla="*/ 230 w 334"/>
                  <a:gd name="T31" fmla="*/ 334 h 480"/>
                  <a:gd name="T32" fmla="*/ 238 w 334"/>
                  <a:gd name="T33" fmla="*/ 356 h 480"/>
                  <a:gd name="T34" fmla="*/ 248 w 334"/>
                  <a:gd name="T35" fmla="*/ 376 h 480"/>
                  <a:gd name="T36" fmla="*/ 260 w 334"/>
                  <a:gd name="T37" fmla="*/ 398 h 480"/>
                  <a:gd name="T38" fmla="*/ 276 w 334"/>
                  <a:gd name="T39" fmla="*/ 418 h 480"/>
                  <a:gd name="T40" fmla="*/ 292 w 334"/>
                  <a:gd name="T41" fmla="*/ 438 h 480"/>
                  <a:gd name="T42" fmla="*/ 312 w 334"/>
                  <a:gd name="T43" fmla="*/ 460 h 480"/>
                  <a:gd name="T44" fmla="*/ 334 w 334"/>
                  <a:gd name="T45" fmla="*/ 480 h 480"/>
                  <a:gd name="T46" fmla="*/ 128 w 334"/>
                  <a:gd name="T47" fmla="*/ 452 h 480"/>
                  <a:gd name="T48" fmla="*/ 128 w 334"/>
                  <a:gd name="T49" fmla="*/ 452 h 480"/>
                  <a:gd name="T50" fmla="*/ 108 w 334"/>
                  <a:gd name="T51" fmla="*/ 434 h 480"/>
                  <a:gd name="T52" fmla="*/ 62 w 334"/>
                  <a:gd name="T53" fmla="*/ 394 h 480"/>
                  <a:gd name="T54" fmla="*/ 38 w 334"/>
                  <a:gd name="T55" fmla="*/ 372 h 480"/>
                  <a:gd name="T56" fmla="*/ 16 w 334"/>
                  <a:gd name="T57" fmla="*/ 352 h 480"/>
                  <a:gd name="T58" fmla="*/ 4 w 334"/>
                  <a:gd name="T59" fmla="*/ 336 h 480"/>
                  <a:gd name="T60" fmla="*/ 0 w 334"/>
                  <a:gd name="T61" fmla="*/ 328 h 480"/>
                  <a:gd name="T62" fmla="*/ 0 w 334"/>
                  <a:gd name="T63" fmla="*/ 324 h 480"/>
                  <a:gd name="T64" fmla="*/ 0 w 334"/>
                  <a:gd name="T65" fmla="*/ 324 h 480"/>
                  <a:gd name="T66" fmla="*/ 4 w 334"/>
                  <a:gd name="T67" fmla="*/ 308 h 480"/>
                  <a:gd name="T68" fmla="*/ 10 w 334"/>
                  <a:gd name="T69" fmla="*/ 278 h 480"/>
                  <a:gd name="T70" fmla="*/ 26 w 334"/>
                  <a:gd name="T71" fmla="*/ 194 h 480"/>
                  <a:gd name="T72" fmla="*/ 44 w 334"/>
                  <a:gd name="T73" fmla="*/ 76 h 480"/>
                  <a:gd name="T74" fmla="*/ 130 w 334"/>
                  <a:gd name="T75" fmla="*/ 22 h 480"/>
                  <a:gd name="T76" fmla="*/ 318 w 334"/>
                  <a:gd name="T77" fmla="*/ 0 h 4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334" h="480">
                    <a:moveTo>
                      <a:pt x="318" y="0"/>
                    </a:moveTo>
                    <a:lnTo>
                      <a:pt x="318" y="0"/>
                    </a:lnTo>
                    <a:lnTo>
                      <a:pt x="308" y="12"/>
                    </a:lnTo>
                    <a:lnTo>
                      <a:pt x="286" y="44"/>
                    </a:lnTo>
                    <a:lnTo>
                      <a:pt x="270" y="68"/>
                    </a:lnTo>
                    <a:lnTo>
                      <a:pt x="256" y="94"/>
                    </a:lnTo>
                    <a:lnTo>
                      <a:pt x="242" y="126"/>
                    </a:lnTo>
                    <a:lnTo>
                      <a:pt x="230" y="158"/>
                    </a:lnTo>
                    <a:lnTo>
                      <a:pt x="222" y="196"/>
                    </a:lnTo>
                    <a:lnTo>
                      <a:pt x="218" y="214"/>
                    </a:lnTo>
                    <a:lnTo>
                      <a:pt x="216" y="234"/>
                    </a:lnTo>
                    <a:lnTo>
                      <a:pt x="216" y="252"/>
                    </a:lnTo>
                    <a:lnTo>
                      <a:pt x="218" y="272"/>
                    </a:lnTo>
                    <a:lnTo>
                      <a:pt x="220" y="294"/>
                    </a:lnTo>
                    <a:lnTo>
                      <a:pt x="224" y="314"/>
                    </a:lnTo>
                    <a:lnTo>
                      <a:pt x="230" y="334"/>
                    </a:lnTo>
                    <a:lnTo>
                      <a:pt x="238" y="356"/>
                    </a:lnTo>
                    <a:lnTo>
                      <a:pt x="248" y="376"/>
                    </a:lnTo>
                    <a:lnTo>
                      <a:pt x="260" y="398"/>
                    </a:lnTo>
                    <a:lnTo>
                      <a:pt x="276" y="418"/>
                    </a:lnTo>
                    <a:lnTo>
                      <a:pt x="292" y="438"/>
                    </a:lnTo>
                    <a:lnTo>
                      <a:pt x="312" y="460"/>
                    </a:lnTo>
                    <a:lnTo>
                      <a:pt x="334" y="480"/>
                    </a:lnTo>
                    <a:lnTo>
                      <a:pt x="128" y="452"/>
                    </a:lnTo>
                    <a:lnTo>
                      <a:pt x="128" y="452"/>
                    </a:lnTo>
                    <a:lnTo>
                      <a:pt x="108" y="434"/>
                    </a:lnTo>
                    <a:lnTo>
                      <a:pt x="62" y="394"/>
                    </a:lnTo>
                    <a:lnTo>
                      <a:pt x="38" y="372"/>
                    </a:lnTo>
                    <a:lnTo>
                      <a:pt x="16" y="352"/>
                    </a:lnTo>
                    <a:lnTo>
                      <a:pt x="4" y="336"/>
                    </a:lnTo>
                    <a:lnTo>
                      <a:pt x="0" y="328"/>
                    </a:lnTo>
                    <a:lnTo>
                      <a:pt x="0" y="324"/>
                    </a:lnTo>
                    <a:lnTo>
                      <a:pt x="0" y="324"/>
                    </a:lnTo>
                    <a:lnTo>
                      <a:pt x="4" y="308"/>
                    </a:lnTo>
                    <a:lnTo>
                      <a:pt x="10" y="278"/>
                    </a:lnTo>
                    <a:lnTo>
                      <a:pt x="26" y="194"/>
                    </a:lnTo>
                    <a:lnTo>
                      <a:pt x="44" y="76"/>
                    </a:lnTo>
                    <a:lnTo>
                      <a:pt x="130" y="22"/>
                    </a:lnTo>
                    <a:lnTo>
                      <a:pt x="318" y="0"/>
                    </a:lnTo>
                    <a:close/>
                  </a:path>
                </a:pathLst>
              </a:custGeom>
              <a:solidFill>
                <a:srgbClr val="A56E48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1" name="Freeform 12"/>
              <p:cNvSpPr>
                <a:spLocks/>
              </p:cNvSpPr>
              <p:nvPr/>
            </p:nvSpPr>
            <p:spPr bwMode="auto">
              <a:xfrm>
                <a:off x="2308" y="1686"/>
                <a:ext cx="44" cy="42"/>
              </a:xfrm>
              <a:custGeom>
                <a:avLst/>
                <a:gdLst>
                  <a:gd name="T0" fmla="*/ 6 w 44"/>
                  <a:gd name="T1" fmla="*/ 26 h 42"/>
                  <a:gd name="T2" fmla="*/ 6 w 44"/>
                  <a:gd name="T3" fmla="*/ 26 h 42"/>
                  <a:gd name="T4" fmla="*/ 14 w 44"/>
                  <a:gd name="T5" fmla="*/ 34 h 42"/>
                  <a:gd name="T6" fmla="*/ 26 w 44"/>
                  <a:gd name="T7" fmla="*/ 42 h 42"/>
                  <a:gd name="T8" fmla="*/ 44 w 44"/>
                  <a:gd name="T9" fmla="*/ 10 h 42"/>
                  <a:gd name="T10" fmla="*/ 44 w 44"/>
                  <a:gd name="T11" fmla="*/ 10 h 42"/>
                  <a:gd name="T12" fmla="*/ 32 w 44"/>
                  <a:gd name="T13" fmla="*/ 4 h 42"/>
                  <a:gd name="T14" fmla="*/ 20 w 44"/>
                  <a:gd name="T15" fmla="*/ 2 h 42"/>
                  <a:gd name="T16" fmla="*/ 20 w 44"/>
                  <a:gd name="T17" fmla="*/ 2 h 42"/>
                  <a:gd name="T18" fmla="*/ 12 w 44"/>
                  <a:gd name="T19" fmla="*/ 0 h 42"/>
                  <a:gd name="T20" fmla="*/ 8 w 44"/>
                  <a:gd name="T21" fmla="*/ 2 h 42"/>
                  <a:gd name="T22" fmla="*/ 4 w 44"/>
                  <a:gd name="T23" fmla="*/ 4 h 42"/>
                  <a:gd name="T24" fmla="*/ 2 w 44"/>
                  <a:gd name="T25" fmla="*/ 8 h 42"/>
                  <a:gd name="T26" fmla="*/ 2 w 44"/>
                  <a:gd name="T27" fmla="*/ 8 h 42"/>
                  <a:gd name="T28" fmla="*/ 0 w 44"/>
                  <a:gd name="T29" fmla="*/ 12 h 42"/>
                  <a:gd name="T30" fmla="*/ 2 w 44"/>
                  <a:gd name="T31" fmla="*/ 16 h 42"/>
                  <a:gd name="T32" fmla="*/ 6 w 44"/>
                  <a:gd name="T33" fmla="*/ 26 h 42"/>
                  <a:gd name="T34" fmla="*/ 6 w 44"/>
                  <a:gd name="T35" fmla="*/ 26 h 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4" h="42">
                    <a:moveTo>
                      <a:pt x="6" y="26"/>
                    </a:moveTo>
                    <a:lnTo>
                      <a:pt x="6" y="26"/>
                    </a:lnTo>
                    <a:lnTo>
                      <a:pt x="14" y="34"/>
                    </a:lnTo>
                    <a:lnTo>
                      <a:pt x="26" y="42"/>
                    </a:lnTo>
                    <a:lnTo>
                      <a:pt x="44" y="10"/>
                    </a:lnTo>
                    <a:lnTo>
                      <a:pt x="44" y="10"/>
                    </a:lnTo>
                    <a:lnTo>
                      <a:pt x="32" y="4"/>
                    </a:lnTo>
                    <a:lnTo>
                      <a:pt x="20" y="2"/>
                    </a:lnTo>
                    <a:lnTo>
                      <a:pt x="20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4" y="4"/>
                    </a:lnTo>
                    <a:lnTo>
                      <a:pt x="2" y="8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6"/>
                    </a:lnTo>
                    <a:lnTo>
                      <a:pt x="6" y="26"/>
                    </a:lnTo>
                    <a:lnTo>
                      <a:pt x="6" y="26"/>
                    </a:lnTo>
                    <a:close/>
                  </a:path>
                </a:pathLst>
              </a:custGeom>
              <a:solidFill>
                <a:srgbClr val="465D8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2" name="Freeform 13"/>
              <p:cNvSpPr>
                <a:spLocks/>
              </p:cNvSpPr>
              <p:nvPr/>
            </p:nvSpPr>
            <p:spPr bwMode="auto">
              <a:xfrm>
                <a:off x="2332" y="1936"/>
                <a:ext cx="132" cy="214"/>
              </a:xfrm>
              <a:custGeom>
                <a:avLst/>
                <a:gdLst>
                  <a:gd name="T0" fmla="*/ 132 w 132"/>
                  <a:gd name="T1" fmla="*/ 84 h 214"/>
                  <a:gd name="T2" fmla="*/ 56 w 132"/>
                  <a:gd name="T3" fmla="*/ 0 h 214"/>
                  <a:gd name="T4" fmla="*/ 56 w 132"/>
                  <a:gd name="T5" fmla="*/ 0 h 214"/>
                  <a:gd name="T6" fmla="*/ 36 w 132"/>
                  <a:gd name="T7" fmla="*/ 36 h 214"/>
                  <a:gd name="T8" fmla="*/ 20 w 132"/>
                  <a:gd name="T9" fmla="*/ 66 h 214"/>
                  <a:gd name="T10" fmla="*/ 8 w 132"/>
                  <a:gd name="T11" fmla="*/ 94 h 214"/>
                  <a:gd name="T12" fmla="*/ 2 w 132"/>
                  <a:gd name="T13" fmla="*/ 120 h 214"/>
                  <a:gd name="T14" fmla="*/ 2 w 132"/>
                  <a:gd name="T15" fmla="*/ 120 h 214"/>
                  <a:gd name="T16" fmla="*/ 0 w 132"/>
                  <a:gd name="T17" fmla="*/ 144 h 214"/>
                  <a:gd name="T18" fmla="*/ 0 w 132"/>
                  <a:gd name="T19" fmla="*/ 156 h 214"/>
                  <a:gd name="T20" fmla="*/ 2 w 132"/>
                  <a:gd name="T21" fmla="*/ 166 h 214"/>
                  <a:gd name="T22" fmla="*/ 6 w 132"/>
                  <a:gd name="T23" fmla="*/ 176 h 214"/>
                  <a:gd name="T24" fmla="*/ 10 w 132"/>
                  <a:gd name="T25" fmla="*/ 186 h 214"/>
                  <a:gd name="T26" fmla="*/ 14 w 132"/>
                  <a:gd name="T27" fmla="*/ 194 h 214"/>
                  <a:gd name="T28" fmla="*/ 20 w 132"/>
                  <a:gd name="T29" fmla="*/ 202 h 214"/>
                  <a:gd name="T30" fmla="*/ 20 w 132"/>
                  <a:gd name="T31" fmla="*/ 202 h 214"/>
                  <a:gd name="T32" fmla="*/ 26 w 132"/>
                  <a:gd name="T33" fmla="*/ 208 h 214"/>
                  <a:gd name="T34" fmla="*/ 32 w 132"/>
                  <a:gd name="T35" fmla="*/ 212 h 214"/>
                  <a:gd name="T36" fmla="*/ 38 w 132"/>
                  <a:gd name="T37" fmla="*/ 214 h 214"/>
                  <a:gd name="T38" fmla="*/ 44 w 132"/>
                  <a:gd name="T39" fmla="*/ 214 h 214"/>
                  <a:gd name="T40" fmla="*/ 50 w 132"/>
                  <a:gd name="T41" fmla="*/ 212 h 214"/>
                  <a:gd name="T42" fmla="*/ 56 w 132"/>
                  <a:gd name="T43" fmla="*/ 208 h 214"/>
                  <a:gd name="T44" fmla="*/ 70 w 132"/>
                  <a:gd name="T45" fmla="*/ 198 h 214"/>
                  <a:gd name="T46" fmla="*/ 84 w 132"/>
                  <a:gd name="T47" fmla="*/ 180 h 214"/>
                  <a:gd name="T48" fmla="*/ 98 w 132"/>
                  <a:gd name="T49" fmla="*/ 154 h 214"/>
                  <a:gd name="T50" fmla="*/ 116 w 132"/>
                  <a:gd name="T51" fmla="*/ 122 h 214"/>
                  <a:gd name="T52" fmla="*/ 132 w 132"/>
                  <a:gd name="T53" fmla="*/ 84 h 214"/>
                  <a:gd name="T54" fmla="*/ 132 w 132"/>
                  <a:gd name="T55" fmla="*/ 84 h 21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132" h="214">
                    <a:moveTo>
                      <a:pt x="132" y="84"/>
                    </a:moveTo>
                    <a:lnTo>
                      <a:pt x="56" y="0"/>
                    </a:lnTo>
                    <a:lnTo>
                      <a:pt x="56" y="0"/>
                    </a:lnTo>
                    <a:lnTo>
                      <a:pt x="36" y="36"/>
                    </a:lnTo>
                    <a:lnTo>
                      <a:pt x="20" y="66"/>
                    </a:lnTo>
                    <a:lnTo>
                      <a:pt x="8" y="94"/>
                    </a:lnTo>
                    <a:lnTo>
                      <a:pt x="2" y="120"/>
                    </a:lnTo>
                    <a:lnTo>
                      <a:pt x="2" y="120"/>
                    </a:lnTo>
                    <a:lnTo>
                      <a:pt x="0" y="144"/>
                    </a:lnTo>
                    <a:lnTo>
                      <a:pt x="0" y="156"/>
                    </a:lnTo>
                    <a:lnTo>
                      <a:pt x="2" y="166"/>
                    </a:lnTo>
                    <a:lnTo>
                      <a:pt x="6" y="176"/>
                    </a:lnTo>
                    <a:lnTo>
                      <a:pt x="10" y="186"/>
                    </a:lnTo>
                    <a:lnTo>
                      <a:pt x="14" y="19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26" y="208"/>
                    </a:lnTo>
                    <a:lnTo>
                      <a:pt x="32" y="212"/>
                    </a:lnTo>
                    <a:lnTo>
                      <a:pt x="38" y="214"/>
                    </a:lnTo>
                    <a:lnTo>
                      <a:pt x="44" y="214"/>
                    </a:lnTo>
                    <a:lnTo>
                      <a:pt x="50" y="212"/>
                    </a:lnTo>
                    <a:lnTo>
                      <a:pt x="56" y="208"/>
                    </a:lnTo>
                    <a:lnTo>
                      <a:pt x="70" y="198"/>
                    </a:lnTo>
                    <a:lnTo>
                      <a:pt x="84" y="180"/>
                    </a:lnTo>
                    <a:lnTo>
                      <a:pt x="98" y="154"/>
                    </a:lnTo>
                    <a:lnTo>
                      <a:pt x="116" y="122"/>
                    </a:lnTo>
                    <a:lnTo>
                      <a:pt x="132" y="84"/>
                    </a:lnTo>
                    <a:lnTo>
                      <a:pt x="132" y="84"/>
                    </a:lnTo>
                    <a:close/>
                  </a:path>
                </a:pathLst>
              </a:custGeom>
              <a:solidFill>
                <a:srgbClr val="465D8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3" name="Freeform 15"/>
              <p:cNvSpPr>
                <a:spLocks/>
              </p:cNvSpPr>
              <p:nvPr/>
            </p:nvSpPr>
            <p:spPr bwMode="auto">
              <a:xfrm>
                <a:off x="3056" y="1858"/>
                <a:ext cx="396" cy="496"/>
              </a:xfrm>
              <a:custGeom>
                <a:avLst/>
                <a:gdLst>
                  <a:gd name="T0" fmla="*/ 206 w 396"/>
                  <a:gd name="T1" fmla="*/ 72 h 496"/>
                  <a:gd name="T2" fmla="*/ 238 w 396"/>
                  <a:gd name="T3" fmla="*/ 90 h 496"/>
                  <a:gd name="T4" fmla="*/ 280 w 396"/>
                  <a:gd name="T5" fmla="*/ 98 h 496"/>
                  <a:gd name="T6" fmla="*/ 294 w 396"/>
                  <a:gd name="T7" fmla="*/ 112 h 496"/>
                  <a:gd name="T8" fmla="*/ 318 w 396"/>
                  <a:gd name="T9" fmla="*/ 142 h 496"/>
                  <a:gd name="T10" fmla="*/ 334 w 396"/>
                  <a:gd name="T11" fmla="*/ 174 h 496"/>
                  <a:gd name="T12" fmla="*/ 344 w 396"/>
                  <a:gd name="T13" fmla="*/ 206 h 496"/>
                  <a:gd name="T14" fmla="*/ 346 w 396"/>
                  <a:gd name="T15" fmla="*/ 222 h 496"/>
                  <a:gd name="T16" fmla="*/ 346 w 396"/>
                  <a:gd name="T17" fmla="*/ 252 h 496"/>
                  <a:gd name="T18" fmla="*/ 338 w 396"/>
                  <a:gd name="T19" fmla="*/ 282 h 496"/>
                  <a:gd name="T20" fmla="*/ 326 w 396"/>
                  <a:gd name="T21" fmla="*/ 310 h 496"/>
                  <a:gd name="T22" fmla="*/ 308 w 396"/>
                  <a:gd name="T23" fmla="*/ 338 h 496"/>
                  <a:gd name="T24" fmla="*/ 296 w 396"/>
                  <a:gd name="T25" fmla="*/ 350 h 496"/>
                  <a:gd name="T26" fmla="*/ 270 w 396"/>
                  <a:gd name="T27" fmla="*/ 374 h 496"/>
                  <a:gd name="T28" fmla="*/ 240 w 396"/>
                  <a:gd name="T29" fmla="*/ 396 h 496"/>
                  <a:gd name="T30" fmla="*/ 186 w 396"/>
                  <a:gd name="T31" fmla="*/ 420 h 496"/>
                  <a:gd name="T32" fmla="*/ 160 w 396"/>
                  <a:gd name="T33" fmla="*/ 430 h 496"/>
                  <a:gd name="T34" fmla="*/ 102 w 396"/>
                  <a:gd name="T35" fmla="*/ 442 h 496"/>
                  <a:gd name="T36" fmla="*/ 74 w 396"/>
                  <a:gd name="T37" fmla="*/ 444 h 496"/>
                  <a:gd name="T38" fmla="*/ 0 w 396"/>
                  <a:gd name="T39" fmla="*/ 444 h 496"/>
                  <a:gd name="T40" fmla="*/ 22 w 396"/>
                  <a:gd name="T41" fmla="*/ 470 h 496"/>
                  <a:gd name="T42" fmla="*/ 44 w 396"/>
                  <a:gd name="T43" fmla="*/ 496 h 496"/>
                  <a:gd name="T44" fmla="*/ 114 w 396"/>
                  <a:gd name="T45" fmla="*/ 486 h 496"/>
                  <a:gd name="T46" fmla="*/ 154 w 396"/>
                  <a:gd name="T47" fmla="*/ 478 h 496"/>
                  <a:gd name="T48" fmla="*/ 226 w 396"/>
                  <a:gd name="T49" fmla="*/ 454 h 496"/>
                  <a:gd name="T50" fmla="*/ 258 w 396"/>
                  <a:gd name="T51" fmla="*/ 438 h 496"/>
                  <a:gd name="T52" fmla="*/ 296 w 396"/>
                  <a:gd name="T53" fmla="*/ 416 h 496"/>
                  <a:gd name="T54" fmla="*/ 326 w 396"/>
                  <a:gd name="T55" fmla="*/ 390 h 496"/>
                  <a:gd name="T56" fmla="*/ 354 w 396"/>
                  <a:gd name="T57" fmla="*/ 362 h 496"/>
                  <a:gd name="T58" fmla="*/ 374 w 396"/>
                  <a:gd name="T59" fmla="*/ 332 h 496"/>
                  <a:gd name="T60" fmla="*/ 380 w 396"/>
                  <a:gd name="T61" fmla="*/ 316 h 496"/>
                  <a:gd name="T62" fmla="*/ 392 w 396"/>
                  <a:gd name="T63" fmla="*/ 284 h 496"/>
                  <a:gd name="T64" fmla="*/ 396 w 396"/>
                  <a:gd name="T65" fmla="*/ 250 h 496"/>
                  <a:gd name="T66" fmla="*/ 394 w 396"/>
                  <a:gd name="T67" fmla="*/ 216 h 496"/>
                  <a:gd name="T68" fmla="*/ 390 w 396"/>
                  <a:gd name="T69" fmla="*/ 198 h 496"/>
                  <a:gd name="T70" fmla="*/ 378 w 396"/>
                  <a:gd name="T71" fmla="*/ 162 h 496"/>
                  <a:gd name="T72" fmla="*/ 360 w 396"/>
                  <a:gd name="T73" fmla="*/ 128 h 496"/>
                  <a:gd name="T74" fmla="*/ 336 w 396"/>
                  <a:gd name="T75" fmla="*/ 94 h 496"/>
                  <a:gd name="T76" fmla="*/ 304 w 396"/>
                  <a:gd name="T77" fmla="*/ 62 h 496"/>
                  <a:gd name="T78" fmla="*/ 302 w 396"/>
                  <a:gd name="T79" fmla="*/ 46 h 496"/>
                  <a:gd name="T80" fmla="*/ 288 w 396"/>
                  <a:gd name="T81" fmla="*/ 14 h 496"/>
                  <a:gd name="T82" fmla="*/ 276 w 396"/>
                  <a:gd name="T83" fmla="*/ 50 h 496"/>
                  <a:gd name="T84" fmla="*/ 260 w 396"/>
                  <a:gd name="T85" fmla="*/ 72 h 496"/>
                  <a:gd name="T86" fmla="*/ 206 w 396"/>
                  <a:gd name="T87" fmla="*/ 72 h 4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396" h="496">
                    <a:moveTo>
                      <a:pt x="206" y="72"/>
                    </a:moveTo>
                    <a:lnTo>
                      <a:pt x="206" y="72"/>
                    </a:lnTo>
                    <a:lnTo>
                      <a:pt x="222" y="82"/>
                    </a:lnTo>
                    <a:lnTo>
                      <a:pt x="238" y="90"/>
                    </a:lnTo>
                    <a:lnTo>
                      <a:pt x="258" y="96"/>
                    </a:lnTo>
                    <a:lnTo>
                      <a:pt x="280" y="98"/>
                    </a:lnTo>
                    <a:lnTo>
                      <a:pt x="280" y="98"/>
                    </a:lnTo>
                    <a:lnTo>
                      <a:pt x="294" y="112"/>
                    </a:lnTo>
                    <a:lnTo>
                      <a:pt x="306" y="128"/>
                    </a:lnTo>
                    <a:lnTo>
                      <a:pt x="318" y="142"/>
                    </a:lnTo>
                    <a:lnTo>
                      <a:pt x="326" y="158"/>
                    </a:lnTo>
                    <a:lnTo>
                      <a:pt x="334" y="174"/>
                    </a:lnTo>
                    <a:lnTo>
                      <a:pt x="340" y="190"/>
                    </a:lnTo>
                    <a:lnTo>
                      <a:pt x="344" y="206"/>
                    </a:lnTo>
                    <a:lnTo>
                      <a:pt x="346" y="222"/>
                    </a:lnTo>
                    <a:lnTo>
                      <a:pt x="346" y="222"/>
                    </a:lnTo>
                    <a:lnTo>
                      <a:pt x="346" y="238"/>
                    </a:lnTo>
                    <a:lnTo>
                      <a:pt x="346" y="252"/>
                    </a:lnTo>
                    <a:lnTo>
                      <a:pt x="342" y="266"/>
                    </a:lnTo>
                    <a:lnTo>
                      <a:pt x="338" y="282"/>
                    </a:lnTo>
                    <a:lnTo>
                      <a:pt x="334" y="296"/>
                    </a:lnTo>
                    <a:lnTo>
                      <a:pt x="326" y="310"/>
                    </a:lnTo>
                    <a:lnTo>
                      <a:pt x="318" y="324"/>
                    </a:lnTo>
                    <a:lnTo>
                      <a:pt x="308" y="338"/>
                    </a:lnTo>
                    <a:lnTo>
                      <a:pt x="308" y="338"/>
                    </a:lnTo>
                    <a:lnTo>
                      <a:pt x="296" y="350"/>
                    </a:lnTo>
                    <a:lnTo>
                      <a:pt x="284" y="364"/>
                    </a:lnTo>
                    <a:lnTo>
                      <a:pt x="270" y="374"/>
                    </a:lnTo>
                    <a:lnTo>
                      <a:pt x="256" y="386"/>
                    </a:lnTo>
                    <a:lnTo>
                      <a:pt x="240" y="396"/>
                    </a:lnTo>
                    <a:lnTo>
                      <a:pt x="224" y="404"/>
                    </a:lnTo>
                    <a:lnTo>
                      <a:pt x="186" y="420"/>
                    </a:lnTo>
                    <a:lnTo>
                      <a:pt x="186" y="420"/>
                    </a:lnTo>
                    <a:lnTo>
                      <a:pt x="160" y="430"/>
                    </a:lnTo>
                    <a:lnTo>
                      <a:pt x="132" y="436"/>
                    </a:lnTo>
                    <a:lnTo>
                      <a:pt x="102" y="442"/>
                    </a:lnTo>
                    <a:lnTo>
                      <a:pt x="74" y="444"/>
                    </a:lnTo>
                    <a:lnTo>
                      <a:pt x="74" y="444"/>
                    </a:lnTo>
                    <a:lnTo>
                      <a:pt x="38" y="446"/>
                    </a:lnTo>
                    <a:lnTo>
                      <a:pt x="0" y="444"/>
                    </a:lnTo>
                    <a:lnTo>
                      <a:pt x="0" y="444"/>
                    </a:lnTo>
                    <a:lnTo>
                      <a:pt x="22" y="470"/>
                    </a:lnTo>
                    <a:lnTo>
                      <a:pt x="44" y="496"/>
                    </a:lnTo>
                    <a:lnTo>
                      <a:pt x="44" y="496"/>
                    </a:lnTo>
                    <a:lnTo>
                      <a:pt x="80" y="492"/>
                    </a:lnTo>
                    <a:lnTo>
                      <a:pt x="114" y="486"/>
                    </a:lnTo>
                    <a:lnTo>
                      <a:pt x="114" y="486"/>
                    </a:lnTo>
                    <a:lnTo>
                      <a:pt x="154" y="478"/>
                    </a:lnTo>
                    <a:lnTo>
                      <a:pt x="190" y="466"/>
                    </a:lnTo>
                    <a:lnTo>
                      <a:pt x="226" y="454"/>
                    </a:lnTo>
                    <a:lnTo>
                      <a:pt x="258" y="438"/>
                    </a:lnTo>
                    <a:lnTo>
                      <a:pt x="258" y="438"/>
                    </a:lnTo>
                    <a:lnTo>
                      <a:pt x="276" y="428"/>
                    </a:lnTo>
                    <a:lnTo>
                      <a:pt x="296" y="416"/>
                    </a:lnTo>
                    <a:lnTo>
                      <a:pt x="312" y="404"/>
                    </a:lnTo>
                    <a:lnTo>
                      <a:pt x="326" y="390"/>
                    </a:lnTo>
                    <a:lnTo>
                      <a:pt x="340" y="378"/>
                    </a:lnTo>
                    <a:lnTo>
                      <a:pt x="354" y="362"/>
                    </a:lnTo>
                    <a:lnTo>
                      <a:pt x="364" y="348"/>
                    </a:lnTo>
                    <a:lnTo>
                      <a:pt x="374" y="332"/>
                    </a:lnTo>
                    <a:lnTo>
                      <a:pt x="374" y="332"/>
                    </a:lnTo>
                    <a:lnTo>
                      <a:pt x="380" y="316"/>
                    </a:lnTo>
                    <a:lnTo>
                      <a:pt x="386" y="300"/>
                    </a:lnTo>
                    <a:lnTo>
                      <a:pt x="392" y="284"/>
                    </a:lnTo>
                    <a:lnTo>
                      <a:pt x="394" y="268"/>
                    </a:lnTo>
                    <a:lnTo>
                      <a:pt x="396" y="250"/>
                    </a:lnTo>
                    <a:lnTo>
                      <a:pt x="396" y="234"/>
                    </a:lnTo>
                    <a:lnTo>
                      <a:pt x="394" y="216"/>
                    </a:lnTo>
                    <a:lnTo>
                      <a:pt x="390" y="198"/>
                    </a:lnTo>
                    <a:lnTo>
                      <a:pt x="390" y="198"/>
                    </a:lnTo>
                    <a:lnTo>
                      <a:pt x="384" y="180"/>
                    </a:lnTo>
                    <a:lnTo>
                      <a:pt x="378" y="162"/>
                    </a:lnTo>
                    <a:lnTo>
                      <a:pt x="370" y="146"/>
                    </a:lnTo>
                    <a:lnTo>
                      <a:pt x="360" y="128"/>
                    </a:lnTo>
                    <a:lnTo>
                      <a:pt x="348" y="110"/>
                    </a:lnTo>
                    <a:lnTo>
                      <a:pt x="336" y="94"/>
                    </a:lnTo>
                    <a:lnTo>
                      <a:pt x="320" y="78"/>
                    </a:lnTo>
                    <a:lnTo>
                      <a:pt x="304" y="62"/>
                    </a:lnTo>
                    <a:lnTo>
                      <a:pt x="304" y="62"/>
                    </a:lnTo>
                    <a:lnTo>
                      <a:pt x="302" y="46"/>
                    </a:lnTo>
                    <a:lnTo>
                      <a:pt x="296" y="30"/>
                    </a:lnTo>
                    <a:lnTo>
                      <a:pt x="288" y="14"/>
                    </a:lnTo>
                    <a:lnTo>
                      <a:pt x="276" y="0"/>
                    </a:lnTo>
                    <a:lnTo>
                      <a:pt x="276" y="50"/>
                    </a:lnTo>
                    <a:lnTo>
                      <a:pt x="230" y="26"/>
                    </a:lnTo>
                    <a:lnTo>
                      <a:pt x="260" y="72"/>
                    </a:lnTo>
                    <a:lnTo>
                      <a:pt x="206" y="72"/>
                    </a:lnTo>
                    <a:lnTo>
                      <a:pt x="206" y="72"/>
                    </a:lnTo>
                    <a:close/>
                  </a:path>
                </a:pathLst>
              </a:custGeom>
              <a:solidFill>
                <a:srgbClr val="EFC2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4" name="Freeform 16"/>
              <p:cNvSpPr>
                <a:spLocks/>
              </p:cNvSpPr>
              <p:nvPr/>
            </p:nvSpPr>
            <p:spPr bwMode="auto">
              <a:xfrm>
                <a:off x="2902" y="1982"/>
                <a:ext cx="302" cy="270"/>
              </a:xfrm>
              <a:custGeom>
                <a:avLst/>
                <a:gdLst>
                  <a:gd name="T0" fmla="*/ 94 w 302"/>
                  <a:gd name="T1" fmla="*/ 266 h 270"/>
                  <a:gd name="T2" fmla="*/ 140 w 302"/>
                  <a:gd name="T3" fmla="*/ 270 h 270"/>
                  <a:gd name="T4" fmla="*/ 182 w 302"/>
                  <a:gd name="T5" fmla="*/ 268 h 270"/>
                  <a:gd name="T6" fmla="*/ 198 w 302"/>
                  <a:gd name="T7" fmla="*/ 266 h 270"/>
                  <a:gd name="T8" fmla="*/ 226 w 302"/>
                  <a:gd name="T9" fmla="*/ 256 h 270"/>
                  <a:gd name="T10" fmla="*/ 250 w 302"/>
                  <a:gd name="T11" fmla="*/ 244 h 270"/>
                  <a:gd name="T12" fmla="*/ 270 w 302"/>
                  <a:gd name="T13" fmla="*/ 226 h 270"/>
                  <a:gd name="T14" fmla="*/ 282 w 302"/>
                  <a:gd name="T15" fmla="*/ 204 h 270"/>
                  <a:gd name="T16" fmla="*/ 292 w 302"/>
                  <a:gd name="T17" fmla="*/ 178 h 270"/>
                  <a:gd name="T18" fmla="*/ 296 w 302"/>
                  <a:gd name="T19" fmla="*/ 146 h 270"/>
                  <a:gd name="T20" fmla="*/ 292 w 302"/>
                  <a:gd name="T21" fmla="*/ 90 h 270"/>
                  <a:gd name="T22" fmla="*/ 296 w 302"/>
                  <a:gd name="T23" fmla="*/ 82 h 270"/>
                  <a:gd name="T24" fmla="*/ 302 w 302"/>
                  <a:gd name="T25" fmla="*/ 60 h 270"/>
                  <a:gd name="T26" fmla="*/ 300 w 302"/>
                  <a:gd name="T27" fmla="*/ 26 h 270"/>
                  <a:gd name="T28" fmla="*/ 278 w 302"/>
                  <a:gd name="T29" fmla="*/ 52 h 270"/>
                  <a:gd name="T30" fmla="*/ 256 w 302"/>
                  <a:gd name="T31" fmla="*/ 62 h 270"/>
                  <a:gd name="T32" fmla="*/ 198 w 302"/>
                  <a:gd name="T33" fmla="*/ 24 h 270"/>
                  <a:gd name="T34" fmla="*/ 208 w 302"/>
                  <a:gd name="T35" fmla="*/ 46 h 270"/>
                  <a:gd name="T36" fmla="*/ 222 w 302"/>
                  <a:gd name="T37" fmla="*/ 64 h 270"/>
                  <a:gd name="T38" fmla="*/ 240 w 302"/>
                  <a:gd name="T39" fmla="*/ 76 h 270"/>
                  <a:gd name="T40" fmla="*/ 262 w 302"/>
                  <a:gd name="T41" fmla="*/ 86 h 270"/>
                  <a:gd name="T42" fmla="*/ 264 w 302"/>
                  <a:gd name="T43" fmla="*/ 118 h 270"/>
                  <a:gd name="T44" fmla="*/ 262 w 302"/>
                  <a:gd name="T45" fmla="*/ 146 h 270"/>
                  <a:gd name="T46" fmla="*/ 254 w 302"/>
                  <a:gd name="T47" fmla="*/ 170 h 270"/>
                  <a:gd name="T48" fmla="*/ 242 w 302"/>
                  <a:gd name="T49" fmla="*/ 190 h 270"/>
                  <a:gd name="T50" fmla="*/ 226 w 302"/>
                  <a:gd name="T51" fmla="*/ 206 h 270"/>
                  <a:gd name="T52" fmla="*/ 204 w 302"/>
                  <a:gd name="T53" fmla="*/ 218 h 270"/>
                  <a:gd name="T54" fmla="*/ 180 w 302"/>
                  <a:gd name="T55" fmla="*/ 226 h 270"/>
                  <a:gd name="T56" fmla="*/ 148 w 302"/>
                  <a:gd name="T57" fmla="*/ 228 h 270"/>
                  <a:gd name="T58" fmla="*/ 82 w 302"/>
                  <a:gd name="T59" fmla="*/ 222 h 270"/>
                  <a:gd name="T60" fmla="*/ 0 w 302"/>
                  <a:gd name="T61" fmla="*/ 204 h 270"/>
                  <a:gd name="T62" fmla="*/ 48 w 302"/>
                  <a:gd name="T63" fmla="*/ 234 h 270"/>
                  <a:gd name="T64" fmla="*/ 94 w 302"/>
                  <a:gd name="T65" fmla="*/ 266 h 2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302" h="270">
                    <a:moveTo>
                      <a:pt x="94" y="266"/>
                    </a:moveTo>
                    <a:lnTo>
                      <a:pt x="94" y="266"/>
                    </a:lnTo>
                    <a:lnTo>
                      <a:pt x="118" y="268"/>
                    </a:lnTo>
                    <a:lnTo>
                      <a:pt x="140" y="270"/>
                    </a:lnTo>
                    <a:lnTo>
                      <a:pt x="162" y="270"/>
                    </a:lnTo>
                    <a:lnTo>
                      <a:pt x="182" y="268"/>
                    </a:lnTo>
                    <a:lnTo>
                      <a:pt x="182" y="268"/>
                    </a:lnTo>
                    <a:lnTo>
                      <a:pt x="198" y="266"/>
                    </a:lnTo>
                    <a:lnTo>
                      <a:pt x="212" y="262"/>
                    </a:lnTo>
                    <a:lnTo>
                      <a:pt x="226" y="256"/>
                    </a:lnTo>
                    <a:lnTo>
                      <a:pt x="238" y="250"/>
                    </a:lnTo>
                    <a:lnTo>
                      <a:pt x="250" y="244"/>
                    </a:lnTo>
                    <a:lnTo>
                      <a:pt x="260" y="236"/>
                    </a:lnTo>
                    <a:lnTo>
                      <a:pt x="270" y="226"/>
                    </a:lnTo>
                    <a:lnTo>
                      <a:pt x="276" y="216"/>
                    </a:lnTo>
                    <a:lnTo>
                      <a:pt x="282" y="204"/>
                    </a:lnTo>
                    <a:lnTo>
                      <a:pt x="288" y="192"/>
                    </a:lnTo>
                    <a:lnTo>
                      <a:pt x="292" y="178"/>
                    </a:lnTo>
                    <a:lnTo>
                      <a:pt x="294" y="162"/>
                    </a:lnTo>
                    <a:lnTo>
                      <a:pt x="296" y="146"/>
                    </a:lnTo>
                    <a:lnTo>
                      <a:pt x="296" y="128"/>
                    </a:lnTo>
                    <a:lnTo>
                      <a:pt x="292" y="90"/>
                    </a:lnTo>
                    <a:lnTo>
                      <a:pt x="292" y="90"/>
                    </a:lnTo>
                    <a:lnTo>
                      <a:pt x="296" y="82"/>
                    </a:lnTo>
                    <a:lnTo>
                      <a:pt x="300" y="72"/>
                    </a:lnTo>
                    <a:lnTo>
                      <a:pt x="302" y="60"/>
                    </a:lnTo>
                    <a:lnTo>
                      <a:pt x="302" y="50"/>
                    </a:lnTo>
                    <a:lnTo>
                      <a:pt x="300" y="26"/>
                    </a:lnTo>
                    <a:lnTo>
                      <a:pt x="294" y="0"/>
                    </a:lnTo>
                    <a:lnTo>
                      <a:pt x="278" y="52"/>
                    </a:lnTo>
                    <a:lnTo>
                      <a:pt x="246" y="12"/>
                    </a:lnTo>
                    <a:lnTo>
                      <a:pt x="256" y="62"/>
                    </a:lnTo>
                    <a:lnTo>
                      <a:pt x="198" y="24"/>
                    </a:lnTo>
                    <a:lnTo>
                      <a:pt x="198" y="24"/>
                    </a:lnTo>
                    <a:lnTo>
                      <a:pt x="202" y="36"/>
                    </a:lnTo>
                    <a:lnTo>
                      <a:pt x="208" y="46"/>
                    </a:lnTo>
                    <a:lnTo>
                      <a:pt x="214" y="56"/>
                    </a:lnTo>
                    <a:lnTo>
                      <a:pt x="222" y="64"/>
                    </a:lnTo>
                    <a:lnTo>
                      <a:pt x="230" y="70"/>
                    </a:lnTo>
                    <a:lnTo>
                      <a:pt x="240" y="76"/>
                    </a:lnTo>
                    <a:lnTo>
                      <a:pt x="250" y="82"/>
                    </a:lnTo>
                    <a:lnTo>
                      <a:pt x="262" y="86"/>
                    </a:lnTo>
                    <a:lnTo>
                      <a:pt x="262" y="86"/>
                    </a:lnTo>
                    <a:lnTo>
                      <a:pt x="264" y="118"/>
                    </a:lnTo>
                    <a:lnTo>
                      <a:pt x="264" y="134"/>
                    </a:lnTo>
                    <a:lnTo>
                      <a:pt x="262" y="146"/>
                    </a:lnTo>
                    <a:lnTo>
                      <a:pt x="258" y="160"/>
                    </a:lnTo>
                    <a:lnTo>
                      <a:pt x="254" y="170"/>
                    </a:lnTo>
                    <a:lnTo>
                      <a:pt x="250" y="182"/>
                    </a:lnTo>
                    <a:lnTo>
                      <a:pt x="242" y="190"/>
                    </a:lnTo>
                    <a:lnTo>
                      <a:pt x="234" y="200"/>
                    </a:lnTo>
                    <a:lnTo>
                      <a:pt x="226" y="206"/>
                    </a:lnTo>
                    <a:lnTo>
                      <a:pt x="216" y="212"/>
                    </a:lnTo>
                    <a:lnTo>
                      <a:pt x="204" y="218"/>
                    </a:lnTo>
                    <a:lnTo>
                      <a:pt x="192" y="222"/>
                    </a:lnTo>
                    <a:lnTo>
                      <a:pt x="180" y="226"/>
                    </a:lnTo>
                    <a:lnTo>
                      <a:pt x="148" y="228"/>
                    </a:lnTo>
                    <a:lnTo>
                      <a:pt x="148" y="228"/>
                    </a:lnTo>
                    <a:lnTo>
                      <a:pt x="118" y="228"/>
                    </a:lnTo>
                    <a:lnTo>
                      <a:pt x="82" y="222"/>
                    </a:lnTo>
                    <a:lnTo>
                      <a:pt x="44" y="216"/>
                    </a:lnTo>
                    <a:lnTo>
                      <a:pt x="0" y="204"/>
                    </a:lnTo>
                    <a:lnTo>
                      <a:pt x="0" y="204"/>
                    </a:lnTo>
                    <a:lnTo>
                      <a:pt x="48" y="234"/>
                    </a:lnTo>
                    <a:lnTo>
                      <a:pt x="94" y="266"/>
                    </a:lnTo>
                    <a:lnTo>
                      <a:pt x="94" y="266"/>
                    </a:lnTo>
                    <a:close/>
                  </a:path>
                </a:pathLst>
              </a:custGeom>
              <a:solidFill>
                <a:srgbClr val="EFC2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5" name="Freeform 17"/>
              <p:cNvSpPr>
                <a:spLocks/>
              </p:cNvSpPr>
              <p:nvPr/>
            </p:nvSpPr>
            <p:spPr bwMode="auto">
              <a:xfrm>
                <a:off x="2752" y="2136"/>
                <a:ext cx="456" cy="476"/>
              </a:xfrm>
              <a:custGeom>
                <a:avLst/>
                <a:gdLst>
                  <a:gd name="T0" fmla="*/ 332 w 456"/>
                  <a:gd name="T1" fmla="*/ 114 h 476"/>
                  <a:gd name="T2" fmla="*/ 298 w 456"/>
                  <a:gd name="T3" fmla="*/ 74 h 476"/>
                  <a:gd name="T4" fmla="*/ 298 w 456"/>
                  <a:gd name="T5" fmla="*/ 74 h 476"/>
                  <a:gd name="T6" fmla="*/ 268 w 456"/>
                  <a:gd name="T7" fmla="*/ 74 h 476"/>
                  <a:gd name="T8" fmla="*/ 232 w 456"/>
                  <a:gd name="T9" fmla="*/ 68 h 476"/>
                  <a:gd name="T10" fmla="*/ 194 w 456"/>
                  <a:gd name="T11" fmla="*/ 62 h 476"/>
                  <a:gd name="T12" fmla="*/ 150 w 456"/>
                  <a:gd name="T13" fmla="*/ 50 h 476"/>
                  <a:gd name="T14" fmla="*/ 150 w 456"/>
                  <a:gd name="T15" fmla="*/ 50 h 476"/>
                  <a:gd name="T16" fmla="*/ 134 w 456"/>
                  <a:gd name="T17" fmla="*/ 40 h 476"/>
                  <a:gd name="T18" fmla="*/ 134 w 456"/>
                  <a:gd name="T19" fmla="*/ 40 h 476"/>
                  <a:gd name="T20" fmla="*/ 90 w 456"/>
                  <a:gd name="T21" fmla="*/ 20 h 476"/>
                  <a:gd name="T22" fmla="*/ 44 w 456"/>
                  <a:gd name="T23" fmla="*/ 0 h 476"/>
                  <a:gd name="T24" fmla="*/ 0 w 456"/>
                  <a:gd name="T25" fmla="*/ 8 h 476"/>
                  <a:gd name="T26" fmla="*/ 0 w 456"/>
                  <a:gd name="T27" fmla="*/ 8 h 476"/>
                  <a:gd name="T28" fmla="*/ 42 w 456"/>
                  <a:gd name="T29" fmla="*/ 60 h 476"/>
                  <a:gd name="T30" fmla="*/ 42 w 456"/>
                  <a:gd name="T31" fmla="*/ 60 h 476"/>
                  <a:gd name="T32" fmla="*/ 70 w 456"/>
                  <a:gd name="T33" fmla="*/ 100 h 476"/>
                  <a:gd name="T34" fmla="*/ 98 w 456"/>
                  <a:gd name="T35" fmla="*/ 140 h 476"/>
                  <a:gd name="T36" fmla="*/ 122 w 456"/>
                  <a:gd name="T37" fmla="*/ 178 h 476"/>
                  <a:gd name="T38" fmla="*/ 144 w 456"/>
                  <a:gd name="T39" fmla="*/ 214 h 476"/>
                  <a:gd name="T40" fmla="*/ 162 w 456"/>
                  <a:gd name="T41" fmla="*/ 250 h 476"/>
                  <a:gd name="T42" fmla="*/ 178 w 456"/>
                  <a:gd name="T43" fmla="*/ 284 h 476"/>
                  <a:gd name="T44" fmla="*/ 192 w 456"/>
                  <a:gd name="T45" fmla="*/ 318 h 476"/>
                  <a:gd name="T46" fmla="*/ 202 w 456"/>
                  <a:gd name="T47" fmla="*/ 350 h 476"/>
                  <a:gd name="T48" fmla="*/ 202 w 456"/>
                  <a:gd name="T49" fmla="*/ 350 h 476"/>
                  <a:gd name="T50" fmla="*/ 212 w 456"/>
                  <a:gd name="T51" fmla="*/ 382 h 476"/>
                  <a:gd name="T52" fmla="*/ 216 w 456"/>
                  <a:gd name="T53" fmla="*/ 412 h 476"/>
                  <a:gd name="T54" fmla="*/ 220 w 456"/>
                  <a:gd name="T55" fmla="*/ 442 h 476"/>
                  <a:gd name="T56" fmla="*/ 220 w 456"/>
                  <a:gd name="T57" fmla="*/ 470 h 476"/>
                  <a:gd name="T58" fmla="*/ 334 w 456"/>
                  <a:gd name="T59" fmla="*/ 474 h 476"/>
                  <a:gd name="T60" fmla="*/ 334 w 456"/>
                  <a:gd name="T61" fmla="*/ 420 h 476"/>
                  <a:gd name="T62" fmla="*/ 348 w 456"/>
                  <a:gd name="T63" fmla="*/ 474 h 476"/>
                  <a:gd name="T64" fmla="*/ 456 w 456"/>
                  <a:gd name="T65" fmla="*/ 476 h 476"/>
                  <a:gd name="T66" fmla="*/ 456 w 456"/>
                  <a:gd name="T67" fmla="*/ 476 h 476"/>
                  <a:gd name="T68" fmla="*/ 450 w 456"/>
                  <a:gd name="T69" fmla="*/ 444 h 476"/>
                  <a:gd name="T70" fmla="*/ 442 w 456"/>
                  <a:gd name="T71" fmla="*/ 414 h 476"/>
                  <a:gd name="T72" fmla="*/ 434 w 456"/>
                  <a:gd name="T73" fmla="*/ 384 h 476"/>
                  <a:gd name="T74" fmla="*/ 424 w 456"/>
                  <a:gd name="T75" fmla="*/ 356 h 476"/>
                  <a:gd name="T76" fmla="*/ 424 w 456"/>
                  <a:gd name="T77" fmla="*/ 356 h 476"/>
                  <a:gd name="T78" fmla="*/ 408 w 456"/>
                  <a:gd name="T79" fmla="*/ 320 h 476"/>
                  <a:gd name="T80" fmla="*/ 390 w 456"/>
                  <a:gd name="T81" fmla="*/ 284 h 476"/>
                  <a:gd name="T82" fmla="*/ 370 w 456"/>
                  <a:gd name="T83" fmla="*/ 250 h 476"/>
                  <a:gd name="T84" fmla="*/ 348 w 456"/>
                  <a:gd name="T85" fmla="*/ 218 h 476"/>
                  <a:gd name="T86" fmla="*/ 348 w 456"/>
                  <a:gd name="T87" fmla="*/ 218 h 476"/>
                  <a:gd name="T88" fmla="*/ 384 w 456"/>
                  <a:gd name="T89" fmla="*/ 214 h 476"/>
                  <a:gd name="T90" fmla="*/ 418 w 456"/>
                  <a:gd name="T91" fmla="*/ 208 h 476"/>
                  <a:gd name="T92" fmla="*/ 378 w 456"/>
                  <a:gd name="T93" fmla="*/ 166 h 476"/>
                  <a:gd name="T94" fmla="*/ 378 w 456"/>
                  <a:gd name="T95" fmla="*/ 166 h 476"/>
                  <a:gd name="T96" fmla="*/ 342 w 456"/>
                  <a:gd name="T97" fmla="*/ 168 h 476"/>
                  <a:gd name="T98" fmla="*/ 304 w 456"/>
                  <a:gd name="T99" fmla="*/ 166 h 476"/>
                  <a:gd name="T100" fmla="*/ 304 w 456"/>
                  <a:gd name="T101" fmla="*/ 166 h 476"/>
                  <a:gd name="T102" fmla="*/ 276 w 456"/>
                  <a:gd name="T103" fmla="*/ 138 h 476"/>
                  <a:gd name="T104" fmla="*/ 244 w 456"/>
                  <a:gd name="T105" fmla="*/ 112 h 476"/>
                  <a:gd name="T106" fmla="*/ 244 w 456"/>
                  <a:gd name="T107" fmla="*/ 112 h 476"/>
                  <a:gd name="T108" fmla="*/ 268 w 456"/>
                  <a:gd name="T109" fmla="*/ 114 h 476"/>
                  <a:gd name="T110" fmla="*/ 290 w 456"/>
                  <a:gd name="T111" fmla="*/ 116 h 476"/>
                  <a:gd name="T112" fmla="*/ 312 w 456"/>
                  <a:gd name="T113" fmla="*/ 116 h 476"/>
                  <a:gd name="T114" fmla="*/ 332 w 456"/>
                  <a:gd name="T115" fmla="*/ 114 h 476"/>
                  <a:gd name="T116" fmla="*/ 332 w 456"/>
                  <a:gd name="T117" fmla="*/ 114 h 4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56" h="476">
                    <a:moveTo>
                      <a:pt x="332" y="114"/>
                    </a:moveTo>
                    <a:lnTo>
                      <a:pt x="298" y="74"/>
                    </a:lnTo>
                    <a:lnTo>
                      <a:pt x="298" y="74"/>
                    </a:lnTo>
                    <a:lnTo>
                      <a:pt x="268" y="74"/>
                    </a:lnTo>
                    <a:lnTo>
                      <a:pt x="232" y="68"/>
                    </a:lnTo>
                    <a:lnTo>
                      <a:pt x="194" y="62"/>
                    </a:lnTo>
                    <a:lnTo>
                      <a:pt x="150" y="50"/>
                    </a:lnTo>
                    <a:lnTo>
                      <a:pt x="150" y="50"/>
                    </a:lnTo>
                    <a:lnTo>
                      <a:pt x="134" y="40"/>
                    </a:lnTo>
                    <a:lnTo>
                      <a:pt x="134" y="40"/>
                    </a:lnTo>
                    <a:lnTo>
                      <a:pt x="90" y="20"/>
                    </a:lnTo>
                    <a:lnTo>
                      <a:pt x="44" y="0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42" y="60"/>
                    </a:lnTo>
                    <a:lnTo>
                      <a:pt x="42" y="60"/>
                    </a:lnTo>
                    <a:lnTo>
                      <a:pt x="70" y="100"/>
                    </a:lnTo>
                    <a:lnTo>
                      <a:pt x="98" y="140"/>
                    </a:lnTo>
                    <a:lnTo>
                      <a:pt x="122" y="178"/>
                    </a:lnTo>
                    <a:lnTo>
                      <a:pt x="144" y="214"/>
                    </a:lnTo>
                    <a:lnTo>
                      <a:pt x="162" y="250"/>
                    </a:lnTo>
                    <a:lnTo>
                      <a:pt x="178" y="284"/>
                    </a:lnTo>
                    <a:lnTo>
                      <a:pt x="192" y="318"/>
                    </a:lnTo>
                    <a:lnTo>
                      <a:pt x="202" y="350"/>
                    </a:lnTo>
                    <a:lnTo>
                      <a:pt x="202" y="350"/>
                    </a:lnTo>
                    <a:lnTo>
                      <a:pt x="212" y="382"/>
                    </a:lnTo>
                    <a:lnTo>
                      <a:pt x="216" y="412"/>
                    </a:lnTo>
                    <a:lnTo>
                      <a:pt x="220" y="442"/>
                    </a:lnTo>
                    <a:lnTo>
                      <a:pt x="220" y="470"/>
                    </a:lnTo>
                    <a:lnTo>
                      <a:pt x="334" y="474"/>
                    </a:lnTo>
                    <a:lnTo>
                      <a:pt x="334" y="420"/>
                    </a:lnTo>
                    <a:lnTo>
                      <a:pt x="348" y="474"/>
                    </a:lnTo>
                    <a:lnTo>
                      <a:pt x="456" y="476"/>
                    </a:lnTo>
                    <a:lnTo>
                      <a:pt x="456" y="476"/>
                    </a:lnTo>
                    <a:lnTo>
                      <a:pt x="450" y="444"/>
                    </a:lnTo>
                    <a:lnTo>
                      <a:pt x="442" y="414"/>
                    </a:lnTo>
                    <a:lnTo>
                      <a:pt x="434" y="384"/>
                    </a:lnTo>
                    <a:lnTo>
                      <a:pt x="424" y="356"/>
                    </a:lnTo>
                    <a:lnTo>
                      <a:pt x="424" y="356"/>
                    </a:lnTo>
                    <a:lnTo>
                      <a:pt x="408" y="320"/>
                    </a:lnTo>
                    <a:lnTo>
                      <a:pt x="390" y="284"/>
                    </a:lnTo>
                    <a:lnTo>
                      <a:pt x="370" y="250"/>
                    </a:lnTo>
                    <a:lnTo>
                      <a:pt x="348" y="218"/>
                    </a:lnTo>
                    <a:lnTo>
                      <a:pt x="348" y="218"/>
                    </a:lnTo>
                    <a:lnTo>
                      <a:pt x="384" y="214"/>
                    </a:lnTo>
                    <a:lnTo>
                      <a:pt x="418" y="208"/>
                    </a:lnTo>
                    <a:lnTo>
                      <a:pt x="378" y="166"/>
                    </a:lnTo>
                    <a:lnTo>
                      <a:pt x="378" y="166"/>
                    </a:lnTo>
                    <a:lnTo>
                      <a:pt x="342" y="168"/>
                    </a:lnTo>
                    <a:lnTo>
                      <a:pt x="304" y="166"/>
                    </a:lnTo>
                    <a:lnTo>
                      <a:pt x="304" y="166"/>
                    </a:lnTo>
                    <a:lnTo>
                      <a:pt x="276" y="138"/>
                    </a:lnTo>
                    <a:lnTo>
                      <a:pt x="244" y="112"/>
                    </a:lnTo>
                    <a:lnTo>
                      <a:pt x="244" y="112"/>
                    </a:lnTo>
                    <a:lnTo>
                      <a:pt x="268" y="114"/>
                    </a:lnTo>
                    <a:lnTo>
                      <a:pt x="290" y="116"/>
                    </a:lnTo>
                    <a:lnTo>
                      <a:pt x="312" y="116"/>
                    </a:lnTo>
                    <a:lnTo>
                      <a:pt x="332" y="114"/>
                    </a:lnTo>
                    <a:lnTo>
                      <a:pt x="332" y="114"/>
                    </a:lnTo>
                    <a:close/>
                  </a:path>
                </a:pathLst>
              </a:custGeom>
              <a:solidFill>
                <a:srgbClr val="FCD3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6" name="Freeform 18"/>
              <p:cNvSpPr>
                <a:spLocks/>
              </p:cNvSpPr>
              <p:nvPr/>
            </p:nvSpPr>
            <p:spPr bwMode="auto">
              <a:xfrm>
                <a:off x="2840" y="1606"/>
                <a:ext cx="86" cy="80"/>
              </a:xfrm>
              <a:custGeom>
                <a:avLst/>
                <a:gdLst>
                  <a:gd name="T0" fmla="*/ 0 w 86"/>
                  <a:gd name="T1" fmla="*/ 50 h 80"/>
                  <a:gd name="T2" fmla="*/ 0 w 86"/>
                  <a:gd name="T3" fmla="*/ 50 h 80"/>
                  <a:gd name="T4" fmla="*/ 28 w 86"/>
                  <a:gd name="T5" fmla="*/ 66 h 80"/>
                  <a:gd name="T6" fmla="*/ 48 w 86"/>
                  <a:gd name="T7" fmla="*/ 76 h 80"/>
                  <a:gd name="T8" fmla="*/ 58 w 86"/>
                  <a:gd name="T9" fmla="*/ 78 h 80"/>
                  <a:gd name="T10" fmla="*/ 66 w 86"/>
                  <a:gd name="T11" fmla="*/ 80 h 80"/>
                  <a:gd name="T12" fmla="*/ 72 w 86"/>
                  <a:gd name="T13" fmla="*/ 80 h 80"/>
                  <a:gd name="T14" fmla="*/ 78 w 86"/>
                  <a:gd name="T15" fmla="*/ 78 h 80"/>
                  <a:gd name="T16" fmla="*/ 82 w 86"/>
                  <a:gd name="T17" fmla="*/ 74 h 80"/>
                  <a:gd name="T18" fmla="*/ 84 w 86"/>
                  <a:gd name="T19" fmla="*/ 68 h 80"/>
                  <a:gd name="T20" fmla="*/ 86 w 86"/>
                  <a:gd name="T21" fmla="*/ 60 h 80"/>
                  <a:gd name="T22" fmla="*/ 86 w 86"/>
                  <a:gd name="T23" fmla="*/ 52 h 80"/>
                  <a:gd name="T24" fmla="*/ 82 w 86"/>
                  <a:gd name="T25" fmla="*/ 30 h 80"/>
                  <a:gd name="T26" fmla="*/ 72 w 86"/>
                  <a:gd name="T27" fmla="*/ 0 h 80"/>
                  <a:gd name="T28" fmla="*/ 0 w 86"/>
                  <a:gd name="T29" fmla="*/ 50 h 80"/>
                  <a:gd name="T30" fmla="*/ 0 w 86"/>
                  <a:gd name="T31" fmla="*/ 50 h 8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6" h="80">
                    <a:moveTo>
                      <a:pt x="0" y="50"/>
                    </a:moveTo>
                    <a:lnTo>
                      <a:pt x="0" y="50"/>
                    </a:lnTo>
                    <a:lnTo>
                      <a:pt x="28" y="66"/>
                    </a:lnTo>
                    <a:lnTo>
                      <a:pt x="48" y="76"/>
                    </a:lnTo>
                    <a:lnTo>
                      <a:pt x="58" y="78"/>
                    </a:lnTo>
                    <a:lnTo>
                      <a:pt x="66" y="80"/>
                    </a:lnTo>
                    <a:lnTo>
                      <a:pt x="72" y="80"/>
                    </a:lnTo>
                    <a:lnTo>
                      <a:pt x="78" y="78"/>
                    </a:lnTo>
                    <a:lnTo>
                      <a:pt x="82" y="74"/>
                    </a:lnTo>
                    <a:lnTo>
                      <a:pt x="84" y="68"/>
                    </a:lnTo>
                    <a:lnTo>
                      <a:pt x="86" y="60"/>
                    </a:lnTo>
                    <a:lnTo>
                      <a:pt x="86" y="52"/>
                    </a:lnTo>
                    <a:lnTo>
                      <a:pt x="82" y="30"/>
                    </a:lnTo>
                    <a:lnTo>
                      <a:pt x="72" y="0"/>
                    </a:lnTo>
                    <a:lnTo>
                      <a:pt x="0" y="50"/>
                    </a:lnTo>
                    <a:lnTo>
                      <a:pt x="0" y="50"/>
                    </a:lnTo>
                    <a:close/>
                  </a:path>
                </a:pathLst>
              </a:custGeom>
              <a:solidFill>
                <a:srgbClr val="F4F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7" name="Freeform 19"/>
              <p:cNvSpPr>
                <a:spLocks/>
              </p:cNvSpPr>
              <p:nvPr/>
            </p:nvSpPr>
            <p:spPr bwMode="auto">
              <a:xfrm>
                <a:off x="2784" y="1656"/>
                <a:ext cx="86" cy="74"/>
              </a:xfrm>
              <a:custGeom>
                <a:avLst/>
                <a:gdLst>
                  <a:gd name="T0" fmla="*/ 56 w 86"/>
                  <a:gd name="T1" fmla="*/ 0 h 74"/>
                  <a:gd name="T2" fmla="*/ 0 w 86"/>
                  <a:gd name="T3" fmla="*/ 58 h 74"/>
                  <a:gd name="T4" fmla="*/ 0 w 86"/>
                  <a:gd name="T5" fmla="*/ 58 h 74"/>
                  <a:gd name="T6" fmla="*/ 30 w 86"/>
                  <a:gd name="T7" fmla="*/ 68 h 74"/>
                  <a:gd name="T8" fmla="*/ 54 w 86"/>
                  <a:gd name="T9" fmla="*/ 74 h 74"/>
                  <a:gd name="T10" fmla="*/ 64 w 86"/>
                  <a:gd name="T11" fmla="*/ 74 h 74"/>
                  <a:gd name="T12" fmla="*/ 72 w 86"/>
                  <a:gd name="T13" fmla="*/ 74 h 74"/>
                  <a:gd name="T14" fmla="*/ 78 w 86"/>
                  <a:gd name="T15" fmla="*/ 72 h 74"/>
                  <a:gd name="T16" fmla="*/ 82 w 86"/>
                  <a:gd name="T17" fmla="*/ 68 h 74"/>
                  <a:gd name="T18" fmla="*/ 84 w 86"/>
                  <a:gd name="T19" fmla="*/ 64 h 74"/>
                  <a:gd name="T20" fmla="*/ 86 w 86"/>
                  <a:gd name="T21" fmla="*/ 58 h 74"/>
                  <a:gd name="T22" fmla="*/ 86 w 86"/>
                  <a:gd name="T23" fmla="*/ 52 h 74"/>
                  <a:gd name="T24" fmla="*/ 82 w 86"/>
                  <a:gd name="T25" fmla="*/ 44 h 74"/>
                  <a:gd name="T26" fmla="*/ 72 w 86"/>
                  <a:gd name="T27" fmla="*/ 24 h 74"/>
                  <a:gd name="T28" fmla="*/ 56 w 86"/>
                  <a:gd name="T29" fmla="*/ 0 h 74"/>
                  <a:gd name="T30" fmla="*/ 56 w 86"/>
                  <a:gd name="T31" fmla="*/ 0 h 7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6" h="74">
                    <a:moveTo>
                      <a:pt x="56" y="0"/>
                    </a:moveTo>
                    <a:lnTo>
                      <a:pt x="0" y="58"/>
                    </a:lnTo>
                    <a:lnTo>
                      <a:pt x="0" y="58"/>
                    </a:lnTo>
                    <a:lnTo>
                      <a:pt x="30" y="68"/>
                    </a:lnTo>
                    <a:lnTo>
                      <a:pt x="54" y="74"/>
                    </a:lnTo>
                    <a:lnTo>
                      <a:pt x="64" y="74"/>
                    </a:lnTo>
                    <a:lnTo>
                      <a:pt x="72" y="74"/>
                    </a:lnTo>
                    <a:lnTo>
                      <a:pt x="78" y="72"/>
                    </a:lnTo>
                    <a:lnTo>
                      <a:pt x="82" y="68"/>
                    </a:lnTo>
                    <a:lnTo>
                      <a:pt x="84" y="64"/>
                    </a:lnTo>
                    <a:lnTo>
                      <a:pt x="86" y="58"/>
                    </a:lnTo>
                    <a:lnTo>
                      <a:pt x="86" y="52"/>
                    </a:lnTo>
                    <a:lnTo>
                      <a:pt x="82" y="44"/>
                    </a:lnTo>
                    <a:lnTo>
                      <a:pt x="72" y="24"/>
                    </a:lnTo>
                    <a:lnTo>
                      <a:pt x="56" y="0"/>
                    </a:lnTo>
                    <a:lnTo>
                      <a:pt x="56" y="0"/>
                    </a:lnTo>
                    <a:close/>
                  </a:path>
                </a:pathLst>
              </a:custGeom>
              <a:solidFill>
                <a:srgbClr val="F4F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8" name="Freeform 20"/>
              <p:cNvSpPr>
                <a:spLocks/>
              </p:cNvSpPr>
              <p:nvPr/>
            </p:nvSpPr>
            <p:spPr bwMode="auto">
              <a:xfrm>
                <a:off x="2734" y="1790"/>
                <a:ext cx="78" cy="94"/>
              </a:xfrm>
              <a:custGeom>
                <a:avLst/>
                <a:gdLst>
                  <a:gd name="T0" fmla="*/ 8 w 78"/>
                  <a:gd name="T1" fmla="*/ 0 h 94"/>
                  <a:gd name="T2" fmla="*/ 0 w 78"/>
                  <a:gd name="T3" fmla="*/ 94 h 94"/>
                  <a:gd name="T4" fmla="*/ 0 w 78"/>
                  <a:gd name="T5" fmla="*/ 94 h 94"/>
                  <a:gd name="T6" fmla="*/ 34 w 78"/>
                  <a:gd name="T7" fmla="*/ 86 h 94"/>
                  <a:gd name="T8" fmla="*/ 58 w 78"/>
                  <a:gd name="T9" fmla="*/ 76 h 94"/>
                  <a:gd name="T10" fmla="*/ 66 w 78"/>
                  <a:gd name="T11" fmla="*/ 70 h 94"/>
                  <a:gd name="T12" fmla="*/ 72 w 78"/>
                  <a:gd name="T13" fmla="*/ 64 h 94"/>
                  <a:gd name="T14" fmla="*/ 76 w 78"/>
                  <a:gd name="T15" fmla="*/ 60 h 94"/>
                  <a:gd name="T16" fmla="*/ 78 w 78"/>
                  <a:gd name="T17" fmla="*/ 54 h 94"/>
                  <a:gd name="T18" fmla="*/ 78 w 78"/>
                  <a:gd name="T19" fmla="*/ 48 h 94"/>
                  <a:gd name="T20" fmla="*/ 74 w 78"/>
                  <a:gd name="T21" fmla="*/ 42 h 94"/>
                  <a:gd name="T22" fmla="*/ 70 w 78"/>
                  <a:gd name="T23" fmla="*/ 34 h 94"/>
                  <a:gd name="T24" fmla="*/ 62 w 78"/>
                  <a:gd name="T25" fmla="*/ 28 h 94"/>
                  <a:gd name="T26" fmla="*/ 40 w 78"/>
                  <a:gd name="T27" fmla="*/ 14 h 94"/>
                  <a:gd name="T28" fmla="*/ 8 w 78"/>
                  <a:gd name="T29" fmla="*/ 0 h 94"/>
                  <a:gd name="T30" fmla="*/ 8 w 78"/>
                  <a:gd name="T31" fmla="*/ 0 h 9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78" h="94">
                    <a:moveTo>
                      <a:pt x="8" y="0"/>
                    </a:moveTo>
                    <a:lnTo>
                      <a:pt x="0" y="94"/>
                    </a:lnTo>
                    <a:lnTo>
                      <a:pt x="0" y="94"/>
                    </a:lnTo>
                    <a:lnTo>
                      <a:pt x="34" y="86"/>
                    </a:lnTo>
                    <a:lnTo>
                      <a:pt x="58" y="76"/>
                    </a:lnTo>
                    <a:lnTo>
                      <a:pt x="66" y="70"/>
                    </a:lnTo>
                    <a:lnTo>
                      <a:pt x="72" y="64"/>
                    </a:lnTo>
                    <a:lnTo>
                      <a:pt x="76" y="60"/>
                    </a:lnTo>
                    <a:lnTo>
                      <a:pt x="78" y="54"/>
                    </a:lnTo>
                    <a:lnTo>
                      <a:pt x="78" y="48"/>
                    </a:lnTo>
                    <a:lnTo>
                      <a:pt x="74" y="42"/>
                    </a:lnTo>
                    <a:lnTo>
                      <a:pt x="70" y="34"/>
                    </a:lnTo>
                    <a:lnTo>
                      <a:pt x="62" y="28"/>
                    </a:lnTo>
                    <a:lnTo>
                      <a:pt x="40" y="14"/>
                    </a:lnTo>
                    <a:lnTo>
                      <a:pt x="8" y="0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F4F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9" name="Freeform 21"/>
              <p:cNvSpPr>
                <a:spLocks/>
              </p:cNvSpPr>
              <p:nvPr/>
            </p:nvSpPr>
            <p:spPr bwMode="auto">
              <a:xfrm>
                <a:off x="2742" y="1714"/>
                <a:ext cx="88" cy="78"/>
              </a:xfrm>
              <a:custGeom>
                <a:avLst/>
                <a:gdLst>
                  <a:gd name="T0" fmla="*/ 42 w 88"/>
                  <a:gd name="T1" fmla="*/ 0 h 78"/>
                  <a:gd name="T2" fmla="*/ 0 w 88"/>
                  <a:gd name="T3" fmla="*/ 76 h 78"/>
                  <a:gd name="T4" fmla="*/ 0 w 88"/>
                  <a:gd name="T5" fmla="*/ 76 h 78"/>
                  <a:gd name="T6" fmla="*/ 34 w 88"/>
                  <a:gd name="T7" fmla="*/ 78 h 78"/>
                  <a:gd name="T8" fmla="*/ 60 w 88"/>
                  <a:gd name="T9" fmla="*/ 76 h 78"/>
                  <a:gd name="T10" fmla="*/ 70 w 88"/>
                  <a:gd name="T11" fmla="*/ 74 h 78"/>
                  <a:gd name="T12" fmla="*/ 78 w 88"/>
                  <a:gd name="T13" fmla="*/ 72 h 78"/>
                  <a:gd name="T14" fmla="*/ 84 w 88"/>
                  <a:gd name="T15" fmla="*/ 68 h 78"/>
                  <a:gd name="T16" fmla="*/ 86 w 88"/>
                  <a:gd name="T17" fmla="*/ 64 h 78"/>
                  <a:gd name="T18" fmla="*/ 88 w 88"/>
                  <a:gd name="T19" fmla="*/ 58 h 78"/>
                  <a:gd name="T20" fmla="*/ 88 w 88"/>
                  <a:gd name="T21" fmla="*/ 52 h 78"/>
                  <a:gd name="T22" fmla="*/ 86 w 88"/>
                  <a:gd name="T23" fmla="*/ 46 h 78"/>
                  <a:gd name="T24" fmla="*/ 80 w 88"/>
                  <a:gd name="T25" fmla="*/ 38 h 78"/>
                  <a:gd name="T26" fmla="*/ 66 w 88"/>
                  <a:gd name="T27" fmla="*/ 22 h 78"/>
                  <a:gd name="T28" fmla="*/ 42 w 88"/>
                  <a:gd name="T29" fmla="*/ 0 h 78"/>
                  <a:gd name="T30" fmla="*/ 42 w 88"/>
                  <a:gd name="T31" fmla="*/ 0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88" h="78">
                    <a:moveTo>
                      <a:pt x="42" y="0"/>
                    </a:moveTo>
                    <a:lnTo>
                      <a:pt x="0" y="76"/>
                    </a:lnTo>
                    <a:lnTo>
                      <a:pt x="0" y="76"/>
                    </a:lnTo>
                    <a:lnTo>
                      <a:pt x="34" y="78"/>
                    </a:lnTo>
                    <a:lnTo>
                      <a:pt x="60" y="76"/>
                    </a:lnTo>
                    <a:lnTo>
                      <a:pt x="70" y="74"/>
                    </a:lnTo>
                    <a:lnTo>
                      <a:pt x="78" y="72"/>
                    </a:lnTo>
                    <a:lnTo>
                      <a:pt x="84" y="68"/>
                    </a:lnTo>
                    <a:lnTo>
                      <a:pt x="86" y="64"/>
                    </a:lnTo>
                    <a:lnTo>
                      <a:pt x="88" y="58"/>
                    </a:lnTo>
                    <a:lnTo>
                      <a:pt x="88" y="52"/>
                    </a:lnTo>
                    <a:lnTo>
                      <a:pt x="86" y="46"/>
                    </a:lnTo>
                    <a:lnTo>
                      <a:pt x="80" y="38"/>
                    </a:lnTo>
                    <a:lnTo>
                      <a:pt x="66" y="22"/>
                    </a:lnTo>
                    <a:lnTo>
                      <a:pt x="42" y="0"/>
                    </a:lnTo>
                    <a:lnTo>
                      <a:pt x="42" y="0"/>
                    </a:lnTo>
                    <a:close/>
                  </a:path>
                </a:pathLst>
              </a:custGeom>
              <a:solidFill>
                <a:srgbClr val="F4F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0" name="Freeform 22"/>
              <p:cNvSpPr>
                <a:spLocks/>
              </p:cNvSpPr>
              <p:nvPr/>
            </p:nvSpPr>
            <p:spPr bwMode="auto">
              <a:xfrm>
                <a:off x="2914" y="2032"/>
                <a:ext cx="50" cy="64"/>
              </a:xfrm>
              <a:custGeom>
                <a:avLst/>
                <a:gdLst>
                  <a:gd name="T0" fmla="*/ 50 w 50"/>
                  <a:gd name="T1" fmla="*/ 64 h 64"/>
                  <a:gd name="T2" fmla="*/ 50 w 50"/>
                  <a:gd name="T3" fmla="*/ 64 h 64"/>
                  <a:gd name="T4" fmla="*/ 50 w 50"/>
                  <a:gd name="T5" fmla="*/ 38 h 64"/>
                  <a:gd name="T6" fmla="*/ 48 w 50"/>
                  <a:gd name="T7" fmla="*/ 18 h 64"/>
                  <a:gd name="T8" fmla="*/ 44 w 50"/>
                  <a:gd name="T9" fmla="*/ 6 h 64"/>
                  <a:gd name="T10" fmla="*/ 42 w 50"/>
                  <a:gd name="T11" fmla="*/ 2 h 64"/>
                  <a:gd name="T12" fmla="*/ 38 w 50"/>
                  <a:gd name="T13" fmla="*/ 0 h 64"/>
                  <a:gd name="T14" fmla="*/ 36 w 50"/>
                  <a:gd name="T15" fmla="*/ 0 h 64"/>
                  <a:gd name="T16" fmla="*/ 32 w 50"/>
                  <a:gd name="T17" fmla="*/ 2 h 64"/>
                  <a:gd name="T18" fmla="*/ 22 w 50"/>
                  <a:gd name="T19" fmla="*/ 12 h 64"/>
                  <a:gd name="T20" fmla="*/ 12 w 50"/>
                  <a:gd name="T21" fmla="*/ 28 h 64"/>
                  <a:gd name="T22" fmla="*/ 0 w 50"/>
                  <a:gd name="T23" fmla="*/ 50 h 64"/>
                  <a:gd name="T24" fmla="*/ 50 w 50"/>
                  <a:gd name="T25" fmla="*/ 64 h 64"/>
                  <a:gd name="T26" fmla="*/ 50 w 50"/>
                  <a:gd name="T27" fmla="*/ 64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0" h="64">
                    <a:moveTo>
                      <a:pt x="50" y="64"/>
                    </a:moveTo>
                    <a:lnTo>
                      <a:pt x="50" y="64"/>
                    </a:lnTo>
                    <a:lnTo>
                      <a:pt x="50" y="38"/>
                    </a:lnTo>
                    <a:lnTo>
                      <a:pt x="48" y="18"/>
                    </a:lnTo>
                    <a:lnTo>
                      <a:pt x="44" y="6"/>
                    </a:lnTo>
                    <a:lnTo>
                      <a:pt x="42" y="2"/>
                    </a:lnTo>
                    <a:lnTo>
                      <a:pt x="38" y="0"/>
                    </a:lnTo>
                    <a:lnTo>
                      <a:pt x="36" y="0"/>
                    </a:lnTo>
                    <a:lnTo>
                      <a:pt x="32" y="2"/>
                    </a:lnTo>
                    <a:lnTo>
                      <a:pt x="22" y="12"/>
                    </a:lnTo>
                    <a:lnTo>
                      <a:pt x="12" y="28"/>
                    </a:lnTo>
                    <a:lnTo>
                      <a:pt x="0" y="50"/>
                    </a:lnTo>
                    <a:lnTo>
                      <a:pt x="50" y="64"/>
                    </a:lnTo>
                    <a:lnTo>
                      <a:pt x="50" y="64"/>
                    </a:lnTo>
                    <a:close/>
                  </a:path>
                </a:pathLst>
              </a:custGeom>
              <a:solidFill>
                <a:srgbClr val="F4F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1" name="Freeform 23"/>
              <p:cNvSpPr>
                <a:spLocks/>
              </p:cNvSpPr>
              <p:nvPr/>
            </p:nvSpPr>
            <p:spPr bwMode="auto">
              <a:xfrm>
                <a:off x="2852" y="2004"/>
                <a:ext cx="62" cy="78"/>
              </a:xfrm>
              <a:custGeom>
                <a:avLst/>
                <a:gdLst>
                  <a:gd name="T0" fmla="*/ 0 w 62"/>
                  <a:gd name="T1" fmla="*/ 52 h 78"/>
                  <a:gd name="T2" fmla="*/ 62 w 62"/>
                  <a:gd name="T3" fmla="*/ 78 h 78"/>
                  <a:gd name="T4" fmla="*/ 62 w 62"/>
                  <a:gd name="T5" fmla="*/ 78 h 78"/>
                  <a:gd name="T6" fmla="*/ 62 w 62"/>
                  <a:gd name="T7" fmla="*/ 46 h 78"/>
                  <a:gd name="T8" fmla="*/ 62 w 62"/>
                  <a:gd name="T9" fmla="*/ 24 h 78"/>
                  <a:gd name="T10" fmla="*/ 58 w 62"/>
                  <a:gd name="T11" fmla="*/ 8 h 78"/>
                  <a:gd name="T12" fmla="*/ 54 w 62"/>
                  <a:gd name="T13" fmla="*/ 4 h 78"/>
                  <a:gd name="T14" fmla="*/ 52 w 62"/>
                  <a:gd name="T15" fmla="*/ 0 h 78"/>
                  <a:gd name="T16" fmla="*/ 48 w 62"/>
                  <a:gd name="T17" fmla="*/ 0 h 78"/>
                  <a:gd name="T18" fmla="*/ 42 w 62"/>
                  <a:gd name="T19" fmla="*/ 2 h 78"/>
                  <a:gd name="T20" fmla="*/ 36 w 62"/>
                  <a:gd name="T21" fmla="*/ 4 h 78"/>
                  <a:gd name="T22" fmla="*/ 30 w 62"/>
                  <a:gd name="T23" fmla="*/ 10 h 78"/>
                  <a:gd name="T24" fmla="*/ 16 w 62"/>
                  <a:gd name="T25" fmla="*/ 28 h 78"/>
                  <a:gd name="T26" fmla="*/ 0 w 62"/>
                  <a:gd name="T27" fmla="*/ 52 h 78"/>
                  <a:gd name="T28" fmla="*/ 0 w 62"/>
                  <a:gd name="T29" fmla="*/ 52 h 7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62" h="78">
                    <a:moveTo>
                      <a:pt x="0" y="52"/>
                    </a:moveTo>
                    <a:lnTo>
                      <a:pt x="62" y="78"/>
                    </a:lnTo>
                    <a:lnTo>
                      <a:pt x="62" y="78"/>
                    </a:lnTo>
                    <a:lnTo>
                      <a:pt x="62" y="46"/>
                    </a:lnTo>
                    <a:lnTo>
                      <a:pt x="62" y="24"/>
                    </a:lnTo>
                    <a:lnTo>
                      <a:pt x="58" y="8"/>
                    </a:lnTo>
                    <a:lnTo>
                      <a:pt x="54" y="4"/>
                    </a:lnTo>
                    <a:lnTo>
                      <a:pt x="52" y="0"/>
                    </a:lnTo>
                    <a:lnTo>
                      <a:pt x="48" y="0"/>
                    </a:lnTo>
                    <a:lnTo>
                      <a:pt x="42" y="2"/>
                    </a:lnTo>
                    <a:lnTo>
                      <a:pt x="36" y="4"/>
                    </a:lnTo>
                    <a:lnTo>
                      <a:pt x="30" y="10"/>
                    </a:lnTo>
                    <a:lnTo>
                      <a:pt x="16" y="28"/>
                    </a:lnTo>
                    <a:lnTo>
                      <a:pt x="0" y="52"/>
                    </a:lnTo>
                    <a:lnTo>
                      <a:pt x="0" y="52"/>
                    </a:lnTo>
                    <a:close/>
                  </a:path>
                </a:pathLst>
              </a:custGeom>
              <a:solidFill>
                <a:srgbClr val="F4F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2" name="Freeform 24"/>
              <p:cNvSpPr>
                <a:spLocks/>
              </p:cNvSpPr>
              <p:nvPr/>
            </p:nvSpPr>
            <p:spPr bwMode="auto">
              <a:xfrm>
                <a:off x="2964" y="2050"/>
                <a:ext cx="42" cy="48"/>
              </a:xfrm>
              <a:custGeom>
                <a:avLst/>
                <a:gdLst>
                  <a:gd name="T0" fmla="*/ 0 w 42"/>
                  <a:gd name="T1" fmla="*/ 46 h 48"/>
                  <a:gd name="T2" fmla="*/ 42 w 42"/>
                  <a:gd name="T3" fmla="*/ 48 h 48"/>
                  <a:gd name="T4" fmla="*/ 42 w 42"/>
                  <a:gd name="T5" fmla="*/ 48 h 48"/>
                  <a:gd name="T6" fmla="*/ 42 w 42"/>
                  <a:gd name="T7" fmla="*/ 28 h 48"/>
                  <a:gd name="T8" fmla="*/ 40 w 42"/>
                  <a:gd name="T9" fmla="*/ 12 h 48"/>
                  <a:gd name="T10" fmla="*/ 36 w 42"/>
                  <a:gd name="T11" fmla="*/ 2 h 48"/>
                  <a:gd name="T12" fmla="*/ 34 w 42"/>
                  <a:gd name="T13" fmla="*/ 0 h 48"/>
                  <a:gd name="T14" fmla="*/ 32 w 42"/>
                  <a:gd name="T15" fmla="*/ 0 h 48"/>
                  <a:gd name="T16" fmla="*/ 28 w 42"/>
                  <a:gd name="T17" fmla="*/ 0 h 48"/>
                  <a:gd name="T18" fmla="*/ 26 w 42"/>
                  <a:gd name="T19" fmla="*/ 2 h 48"/>
                  <a:gd name="T20" fmla="*/ 18 w 42"/>
                  <a:gd name="T21" fmla="*/ 10 h 48"/>
                  <a:gd name="T22" fmla="*/ 10 w 42"/>
                  <a:gd name="T23" fmla="*/ 26 h 48"/>
                  <a:gd name="T24" fmla="*/ 0 w 42"/>
                  <a:gd name="T25" fmla="*/ 46 h 48"/>
                  <a:gd name="T26" fmla="*/ 0 w 42"/>
                  <a:gd name="T27" fmla="*/ 46 h 4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42" h="48">
                    <a:moveTo>
                      <a:pt x="0" y="46"/>
                    </a:moveTo>
                    <a:lnTo>
                      <a:pt x="42" y="48"/>
                    </a:lnTo>
                    <a:lnTo>
                      <a:pt x="42" y="48"/>
                    </a:lnTo>
                    <a:lnTo>
                      <a:pt x="42" y="28"/>
                    </a:lnTo>
                    <a:lnTo>
                      <a:pt x="40" y="12"/>
                    </a:lnTo>
                    <a:lnTo>
                      <a:pt x="36" y="2"/>
                    </a:lnTo>
                    <a:lnTo>
                      <a:pt x="34" y="0"/>
                    </a:lnTo>
                    <a:lnTo>
                      <a:pt x="32" y="0"/>
                    </a:lnTo>
                    <a:lnTo>
                      <a:pt x="28" y="0"/>
                    </a:lnTo>
                    <a:lnTo>
                      <a:pt x="26" y="2"/>
                    </a:lnTo>
                    <a:lnTo>
                      <a:pt x="18" y="10"/>
                    </a:lnTo>
                    <a:lnTo>
                      <a:pt x="10" y="26"/>
                    </a:lnTo>
                    <a:lnTo>
                      <a:pt x="0" y="46"/>
                    </a:lnTo>
                    <a:lnTo>
                      <a:pt x="0" y="46"/>
                    </a:lnTo>
                    <a:close/>
                  </a:path>
                </a:pathLst>
              </a:custGeom>
              <a:solidFill>
                <a:srgbClr val="F4F5C5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3" name="Freeform 25"/>
              <p:cNvSpPr>
                <a:spLocks/>
              </p:cNvSpPr>
              <p:nvPr/>
            </p:nvSpPr>
            <p:spPr bwMode="auto">
              <a:xfrm>
                <a:off x="2752" y="2136"/>
                <a:ext cx="134" cy="60"/>
              </a:xfrm>
              <a:custGeom>
                <a:avLst/>
                <a:gdLst>
                  <a:gd name="T0" fmla="*/ 42 w 134"/>
                  <a:gd name="T1" fmla="*/ 60 h 60"/>
                  <a:gd name="T2" fmla="*/ 134 w 134"/>
                  <a:gd name="T3" fmla="*/ 40 h 60"/>
                  <a:gd name="T4" fmla="*/ 134 w 134"/>
                  <a:gd name="T5" fmla="*/ 40 h 60"/>
                  <a:gd name="T6" fmla="*/ 90 w 134"/>
                  <a:gd name="T7" fmla="*/ 20 h 60"/>
                  <a:gd name="T8" fmla="*/ 44 w 134"/>
                  <a:gd name="T9" fmla="*/ 0 h 60"/>
                  <a:gd name="T10" fmla="*/ 0 w 134"/>
                  <a:gd name="T11" fmla="*/ 8 h 60"/>
                  <a:gd name="T12" fmla="*/ 0 w 134"/>
                  <a:gd name="T13" fmla="*/ 8 h 60"/>
                  <a:gd name="T14" fmla="*/ 42 w 134"/>
                  <a:gd name="T15" fmla="*/ 60 h 60"/>
                  <a:gd name="T16" fmla="*/ 42 w 134"/>
                  <a:gd name="T17" fmla="*/ 60 h 6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134" h="60">
                    <a:moveTo>
                      <a:pt x="42" y="60"/>
                    </a:moveTo>
                    <a:lnTo>
                      <a:pt x="134" y="40"/>
                    </a:lnTo>
                    <a:lnTo>
                      <a:pt x="134" y="40"/>
                    </a:lnTo>
                    <a:lnTo>
                      <a:pt x="90" y="20"/>
                    </a:lnTo>
                    <a:lnTo>
                      <a:pt x="44" y="0"/>
                    </a:lnTo>
                    <a:lnTo>
                      <a:pt x="0" y="8"/>
                    </a:lnTo>
                    <a:lnTo>
                      <a:pt x="0" y="8"/>
                    </a:lnTo>
                    <a:lnTo>
                      <a:pt x="42" y="6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rgbClr val="E89B66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4" name="Freeform 26"/>
              <p:cNvSpPr>
                <a:spLocks/>
              </p:cNvSpPr>
              <p:nvPr/>
            </p:nvSpPr>
            <p:spPr bwMode="auto">
              <a:xfrm>
                <a:off x="2388" y="1534"/>
                <a:ext cx="636" cy="672"/>
              </a:xfrm>
              <a:custGeom>
                <a:avLst/>
                <a:gdLst>
                  <a:gd name="T0" fmla="*/ 414 w 636"/>
                  <a:gd name="T1" fmla="*/ 192 h 672"/>
                  <a:gd name="T2" fmla="*/ 450 w 636"/>
                  <a:gd name="T3" fmla="*/ 154 h 672"/>
                  <a:gd name="T4" fmla="*/ 492 w 636"/>
                  <a:gd name="T5" fmla="*/ 120 h 672"/>
                  <a:gd name="T6" fmla="*/ 542 w 636"/>
                  <a:gd name="T7" fmla="*/ 92 h 672"/>
                  <a:gd name="T8" fmla="*/ 600 w 636"/>
                  <a:gd name="T9" fmla="*/ 66 h 672"/>
                  <a:gd name="T10" fmla="*/ 548 w 636"/>
                  <a:gd name="T11" fmla="*/ 44 h 672"/>
                  <a:gd name="T12" fmla="*/ 452 w 636"/>
                  <a:gd name="T13" fmla="*/ 12 h 672"/>
                  <a:gd name="T14" fmla="*/ 364 w 636"/>
                  <a:gd name="T15" fmla="*/ 0 h 672"/>
                  <a:gd name="T16" fmla="*/ 304 w 636"/>
                  <a:gd name="T17" fmla="*/ 4 h 672"/>
                  <a:gd name="T18" fmla="*/ 266 w 636"/>
                  <a:gd name="T19" fmla="*/ 12 h 672"/>
                  <a:gd name="T20" fmla="*/ 230 w 636"/>
                  <a:gd name="T21" fmla="*/ 26 h 672"/>
                  <a:gd name="T22" fmla="*/ 198 w 636"/>
                  <a:gd name="T23" fmla="*/ 44 h 672"/>
                  <a:gd name="T24" fmla="*/ 166 w 636"/>
                  <a:gd name="T25" fmla="*/ 66 h 672"/>
                  <a:gd name="T26" fmla="*/ 138 w 636"/>
                  <a:gd name="T27" fmla="*/ 92 h 672"/>
                  <a:gd name="T28" fmla="*/ 98 w 636"/>
                  <a:gd name="T29" fmla="*/ 142 h 672"/>
                  <a:gd name="T30" fmla="*/ 54 w 636"/>
                  <a:gd name="T31" fmla="*/ 224 h 672"/>
                  <a:gd name="T32" fmla="*/ 36 w 636"/>
                  <a:gd name="T33" fmla="*/ 274 h 672"/>
                  <a:gd name="T34" fmla="*/ 0 w 636"/>
                  <a:gd name="T35" fmla="*/ 402 h 672"/>
                  <a:gd name="T36" fmla="*/ 12 w 636"/>
                  <a:gd name="T37" fmla="*/ 434 h 672"/>
                  <a:gd name="T38" fmla="*/ 40 w 636"/>
                  <a:gd name="T39" fmla="*/ 488 h 672"/>
                  <a:gd name="T40" fmla="*/ 74 w 636"/>
                  <a:gd name="T41" fmla="*/ 536 h 672"/>
                  <a:gd name="T42" fmla="*/ 112 w 636"/>
                  <a:gd name="T43" fmla="*/ 574 h 672"/>
                  <a:gd name="T44" fmla="*/ 134 w 636"/>
                  <a:gd name="T45" fmla="*/ 590 h 672"/>
                  <a:gd name="T46" fmla="*/ 120 w 636"/>
                  <a:gd name="T47" fmla="*/ 612 h 672"/>
                  <a:gd name="T48" fmla="*/ 114 w 636"/>
                  <a:gd name="T49" fmla="*/ 634 h 672"/>
                  <a:gd name="T50" fmla="*/ 116 w 636"/>
                  <a:gd name="T51" fmla="*/ 646 h 672"/>
                  <a:gd name="T52" fmla="*/ 124 w 636"/>
                  <a:gd name="T53" fmla="*/ 662 h 672"/>
                  <a:gd name="T54" fmla="*/ 130 w 636"/>
                  <a:gd name="T55" fmla="*/ 668 h 672"/>
                  <a:gd name="T56" fmla="*/ 150 w 636"/>
                  <a:gd name="T57" fmla="*/ 672 h 672"/>
                  <a:gd name="T58" fmla="*/ 166 w 636"/>
                  <a:gd name="T59" fmla="*/ 666 h 672"/>
                  <a:gd name="T60" fmla="*/ 174 w 636"/>
                  <a:gd name="T61" fmla="*/ 658 h 672"/>
                  <a:gd name="T62" fmla="*/ 188 w 636"/>
                  <a:gd name="T63" fmla="*/ 636 h 672"/>
                  <a:gd name="T64" fmla="*/ 194 w 636"/>
                  <a:gd name="T65" fmla="*/ 620 h 672"/>
                  <a:gd name="T66" fmla="*/ 238 w 636"/>
                  <a:gd name="T67" fmla="*/ 632 h 672"/>
                  <a:gd name="T68" fmla="*/ 284 w 636"/>
                  <a:gd name="T69" fmla="*/ 640 h 672"/>
                  <a:gd name="T70" fmla="*/ 334 w 636"/>
                  <a:gd name="T71" fmla="*/ 640 h 672"/>
                  <a:gd name="T72" fmla="*/ 388 w 636"/>
                  <a:gd name="T73" fmla="*/ 636 h 672"/>
                  <a:gd name="T74" fmla="*/ 444 w 636"/>
                  <a:gd name="T75" fmla="*/ 626 h 672"/>
                  <a:gd name="T76" fmla="*/ 568 w 636"/>
                  <a:gd name="T77" fmla="*/ 588 h 672"/>
                  <a:gd name="T78" fmla="*/ 636 w 636"/>
                  <a:gd name="T79" fmla="*/ 560 h 672"/>
                  <a:gd name="T80" fmla="*/ 578 w 636"/>
                  <a:gd name="T81" fmla="*/ 550 h 672"/>
                  <a:gd name="T82" fmla="*/ 526 w 636"/>
                  <a:gd name="T83" fmla="*/ 532 h 672"/>
                  <a:gd name="T84" fmla="*/ 480 w 636"/>
                  <a:gd name="T85" fmla="*/ 510 h 672"/>
                  <a:gd name="T86" fmla="*/ 442 w 636"/>
                  <a:gd name="T87" fmla="*/ 482 h 672"/>
                  <a:gd name="T88" fmla="*/ 426 w 636"/>
                  <a:gd name="T89" fmla="*/ 466 h 672"/>
                  <a:gd name="T90" fmla="*/ 398 w 636"/>
                  <a:gd name="T91" fmla="*/ 436 h 672"/>
                  <a:gd name="T92" fmla="*/ 380 w 636"/>
                  <a:gd name="T93" fmla="*/ 400 h 672"/>
                  <a:gd name="T94" fmla="*/ 368 w 636"/>
                  <a:gd name="T95" fmla="*/ 364 h 672"/>
                  <a:gd name="T96" fmla="*/ 364 w 636"/>
                  <a:gd name="T97" fmla="*/ 344 h 672"/>
                  <a:gd name="T98" fmla="*/ 366 w 636"/>
                  <a:gd name="T99" fmla="*/ 304 h 672"/>
                  <a:gd name="T100" fmla="*/ 374 w 636"/>
                  <a:gd name="T101" fmla="*/ 266 h 672"/>
                  <a:gd name="T102" fmla="*/ 390 w 636"/>
                  <a:gd name="T103" fmla="*/ 228 h 672"/>
                  <a:gd name="T104" fmla="*/ 414 w 636"/>
                  <a:gd name="T105" fmla="*/ 192 h 67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36" h="672">
                    <a:moveTo>
                      <a:pt x="414" y="192"/>
                    </a:moveTo>
                    <a:lnTo>
                      <a:pt x="414" y="192"/>
                    </a:lnTo>
                    <a:lnTo>
                      <a:pt x="432" y="172"/>
                    </a:lnTo>
                    <a:lnTo>
                      <a:pt x="450" y="154"/>
                    </a:lnTo>
                    <a:lnTo>
                      <a:pt x="470" y="136"/>
                    </a:lnTo>
                    <a:lnTo>
                      <a:pt x="492" y="120"/>
                    </a:lnTo>
                    <a:lnTo>
                      <a:pt x="516" y="106"/>
                    </a:lnTo>
                    <a:lnTo>
                      <a:pt x="542" y="92"/>
                    </a:lnTo>
                    <a:lnTo>
                      <a:pt x="570" y="78"/>
                    </a:lnTo>
                    <a:lnTo>
                      <a:pt x="600" y="66"/>
                    </a:lnTo>
                    <a:lnTo>
                      <a:pt x="600" y="66"/>
                    </a:lnTo>
                    <a:lnTo>
                      <a:pt x="548" y="44"/>
                    </a:lnTo>
                    <a:lnTo>
                      <a:pt x="498" y="26"/>
                    </a:lnTo>
                    <a:lnTo>
                      <a:pt x="452" y="12"/>
                    </a:lnTo>
                    <a:lnTo>
                      <a:pt x="406" y="4"/>
                    </a:lnTo>
                    <a:lnTo>
                      <a:pt x="364" y="0"/>
                    </a:lnTo>
                    <a:lnTo>
                      <a:pt x="322" y="2"/>
                    </a:lnTo>
                    <a:lnTo>
                      <a:pt x="304" y="4"/>
                    </a:lnTo>
                    <a:lnTo>
                      <a:pt x="284" y="8"/>
                    </a:lnTo>
                    <a:lnTo>
                      <a:pt x="266" y="12"/>
                    </a:lnTo>
                    <a:lnTo>
                      <a:pt x="248" y="18"/>
                    </a:lnTo>
                    <a:lnTo>
                      <a:pt x="230" y="26"/>
                    </a:lnTo>
                    <a:lnTo>
                      <a:pt x="214" y="34"/>
                    </a:lnTo>
                    <a:lnTo>
                      <a:pt x="198" y="44"/>
                    </a:lnTo>
                    <a:lnTo>
                      <a:pt x="182" y="54"/>
                    </a:lnTo>
                    <a:lnTo>
                      <a:pt x="166" y="66"/>
                    </a:lnTo>
                    <a:lnTo>
                      <a:pt x="152" y="78"/>
                    </a:lnTo>
                    <a:lnTo>
                      <a:pt x="138" y="92"/>
                    </a:lnTo>
                    <a:lnTo>
                      <a:pt x="124" y="108"/>
                    </a:lnTo>
                    <a:lnTo>
                      <a:pt x="98" y="142"/>
                    </a:lnTo>
                    <a:lnTo>
                      <a:pt x="76" y="182"/>
                    </a:lnTo>
                    <a:lnTo>
                      <a:pt x="54" y="224"/>
                    </a:lnTo>
                    <a:lnTo>
                      <a:pt x="36" y="274"/>
                    </a:lnTo>
                    <a:lnTo>
                      <a:pt x="36" y="274"/>
                    </a:lnTo>
                    <a:lnTo>
                      <a:pt x="16" y="334"/>
                    </a:lnTo>
                    <a:lnTo>
                      <a:pt x="0" y="402"/>
                    </a:lnTo>
                    <a:lnTo>
                      <a:pt x="0" y="402"/>
                    </a:lnTo>
                    <a:lnTo>
                      <a:pt x="12" y="434"/>
                    </a:lnTo>
                    <a:lnTo>
                      <a:pt x="24" y="462"/>
                    </a:lnTo>
                    <a:lnTo>
                      <a:pt x="40" y="488"/>
                    </a:lnTo>
                    <a:lnTo>
                      <a:pt x="56" y="514"/>
                    </a:lnTo>
                    <a:lnTo>
                      <a:pt x="74" y="536"/>
                    </a:lnTo>
                    <a:lnTo>
                      <a:pt x="92" y="556"/>
                    </a:lnTo>
                    <a:lnTo>
                      <a:pt x="112" y="574"/>
                    </a:lnTo>
                    <a:lnTo>
                      <a:pt x="134" y="590"/>
                    </a:lnTo>
                    <a:lnTo>
                      <a:pt x="134" y="590"/>
                    </a:lnTo>
                    <a:lnTo>
                      <a:pt x="126" y="600"/>
                    </a:lnTo>
                    <a:lnTo>
                      <a:pt x="120" y="612"/>
                    </a:lnTo>
                    <a:lnTo>
                      <a:pt x="116" y="624"/>
                    </a:lnTo>
                    <a:lnTo>
                      <a:pt x="114" y="634"/>
                    </a:lnTo>
                    <a:lnTo>
                      <a:pt x="114" y="634"/>
                    </a:lnTo>
                    <a:lnTo>
                      <a:pt x="116" y="646"/>
                    </a:lnTo>
                    <a:lnTo>
                      <a:pt x="118" y="654"/>
                    </a:lnTo>
                    <a:lnTo>
                      <a:pt x="124" y="662"/>
                    </a:lnTo>
                    <a:lnTo>
                      <a:pt x="130" y="668"/>
                    </a:lnTo>
                    <a:lnTo>
                      <a:pt x="130" y="668"/>
                    </a:lnTo>
                    <a:lnTo>
                      <a:pt x="140" y="672"/>
                    </a:lnTo>
                    <a:lnTo>
                      <a:pt x="150" y="672"/>
                    </a:lnTo>
                    <a:lnTo>
                      <a:pt x="158" y="670"/>
                    </a:lnTo>
                    <a:lnTo>
                      <a:pt x="166" y="666"/>
                    </a:lnTo>
                    <a:lnTo>
                      <a:pt x="166" y="666"/>
                    </a:lnTo>
                    <a:lnTo>
                      <a:pt x="174" y="658"/>
                    </a:lnTo>
                    <a:lnTo>
                      <a:pt x="182" y="648"/>
                    </a:lnTo>
                    <a:lnTo>
                      <a:pt x="188" y="636"/>
                    </a:lnTo>
                    <a:lnTo>
                      <a:pt x="194" y="620"/>
                    </a:lnTo>
                    <a:lnTo>
                      <a:pt x="194" y="620"/>
                    </a:lnTo>
                    <a:lnTo>
                      <a:pt x="216" y="628"/>
                    </a:lnTo>
                    <a:lnTo>
                      <a:pt x="238" y="632"/>
                    </a:lnTo>
                    <a:lnTo>
                      <a:pt x="260" y="636"/>
                    </a:lnTo>
                    <a:lnTo>
                      <a:pt x="284" y="640"/>
                    </a:lnTo>
                    <a:lnTo>
                      <a:pt x="308" y="640"/>
                    </a:lnTo>
                    <a:lnTo>
                      <a:pt x="334" y="640"/>
                    </a:lnTo>
                    <a:lnTo>
                      <a:pt x="360" y="638"/>
                    </a:lnTo>
                    <a:lnTo>
                      <a:pt x="388" y="636"/>
                    </a:lnTo>
                    <a:lnTo>
                      <a:pt x="416" y="632"/>
                    </a:lnTo>
                    <a:lnTo>
                      <a:pt x="444" y="626"/>
                    </a:lnTo>
                    <a:lnTo>
                      <a:pt x="504" y="610"/>
                    </a:lnTo>
                    <a:lnTo>
                      <a:pt x="568" y="588"/>
                    </a:lnTo>
                    <a:lnTo>
                      <a:pt x="636" y="560"/>
                    </a:lnTo>
                    <a:lnTo>
                      <a:pt x="636" y="560"/>
                    </a:lnTo>
                    <a:lnTo>
                      <a:pt x="606" y="556"/>
                    </a:lnTo>
                    <a:lnTo>
                      <a:pt x="578" y="550"/>
                    </a:lnTo>
                    <a:lnTo>
                      <a:pt x="552" y="542"/>
                    </a:lnTo>
                    <a:lnTo>
                      <a:pt x="526" y="532"/>
                    </a:lnTo>
                    <a:lnTo>
                      <a:pt x="504" y="522"/>
                    </a:lnTo>
                    <a:lnTo>
                      <a:pt x="480" y="510"/>
                    </a:lnTo>
                    <a:lnTo>
                      <a:pt x="460" y="496"/>
                    </a:lnTo>
                    <a:lnTo>
                      <a:pt x="442" y="482"/>
                    </a:lnTo>
                    <a:lnTo>
                      <a:pt x="442" y="482"/>
                    </a:lnTo>
                    <a:lnTo>
                      <a:pt x="426" y="466"/>
                    </a:lnTo>
                    <a:lnTo>
                      <a:pt x="410" y="452"/>
                    </a:lnTo>
                    <a:lnTo>
                      <a:pt x="398" y="436"/>
                    </a:lnTo>
                    <a:lnTo>
                      <a:pt x="388" y="418"/>
                    </a:lnTo>
                    <a:lnTo>
                      <a:pt x="380" y="400"/>
                    </a:lnTo>
                    <a:lnTo>
                      <a:pt x="372" y="382"/>
                    </a:lnTo>
                    <a:lnTo>
                      <a:pt x="368" y="364"/>
                    </a:lnTo>
                    <a:lnTo>
                      <a:pt x="364" y="344"/>
                    </a:lnTo>
                    <a:lnTo>
                      <a:pt x="364" y="344"/>
                    </a:lnTo>
                    <a:lnTo>
                      <a:pt x="364" y="324"/>
                    </a:lnTo>
                    <a:lnTo>
                      <a:pt x="366" y="304"/>
                    </a:lnTo>
                    <a:lnTo>
                      <a:pt x="368" y="284"/>
                    </a:lnTo>
                    <a:lnTo>
                      <a:pt x="374" y="266"/>
                    </a:lnTo>
                    <a:lnTo>
                      <a:pt x="380" y="246"/>
                    </a:lnTo>
                    <a:lnTo>
                      <a:pt x="390" y="228"/>
                    </a:lnTo>
                    <a:lnTo>
                      <a:pt x="402" y="210"/>
                    </a:lnTo>
                    <a:lnTo>
                      <a:pt x="414" y="192"/>
                    </a:lnTo>
                    <a:lnTo>
                      <a:pt x="414" y="192"/>
                    </a:lnTo>
                    <a:close/>
                  </a:path>
                </a:pathLst>
              </a:custGeom>
              <a:solidFill>
                <a:srgbClr val="EFC2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5" name="Freeform 27"/>
              <p:cNvSpPr>
                <a:spLocks/>
              </p:cNvSpPr>
              <p:nvPr/>
            </p:nvSpPr>
            <p:spPr bwMode="auto">
              <a:xfrm>
                <a:off x="2388" y="1794"/>
                <a:ext cx="172" cy="330"/>
              </a:xfrm>
              <a:custGeom>
                <a:avLst/>
                <a:gdLst>
                  <a:gd name="T0" fmla="*/ 16 w 172"/>
                  <a:gd name="T1" fmla="*/ 0 h 330"/>
                  <a:gd name="T2" fmla="*/ 0 w 172"/>
                  <a:gd name="T3" fmla="*/ 142 h 330"/>
                  <a:gd name="T4" fmla="*/ 0 w 172"/>
                  <a:gd name="T5" fmla="*/ 142 h 330"/>
                  <a:gd name="T6" fmla="*/ 12 w 172"/>
                  <a:gd name="T7" fmla="*/ 174 h 330"/>
                  <a:gd name="T8" fmla="*/ 24 w 172"/>
                  <a:gd name="T9" fmla="*/ 202 h 330"/>
                  <a:gd name="T10" fmla="*/ 40 w 172"/>
                  <a:gd name="T11" fmla="*/ 228 h 330"/>
                  <a:gd name="T12" fmla="*/ 56 w 172"/>
                  <a:gd name="T13" fmla="*/ 254 h 330"/>
                  <a:gd name="T14" fmla="*/ 74 w 172"/>
                  <a:gd name="T15" fmla="*/ 276 h 330"/>
                  <a:gd name="T16" fmla="*/ 92 w 172"/>
                  <a:gd name="T17" fmla="*/ 296 h 330"/>
                  <a:gd name="T18" fmla="*/ 112 w 172"/>
                  <a:gd name="T19" fmla="*/ 314 h 330"/>
                  <a:gd name="T20" fmla="*/ 134 w 172"/>
                  <a:gd name="T21" fmla="*/ 330 h 330"/>
                  <a:gd name="T22" fmla="*/ 134 w 172"/>
                  <a:gd name="T23" fmla="*/ 330 h 330"/>
                  <a:gd name="T24" fmla="*/ 144 w 172"/>
                  <a:gd name="T25" fmla="*/ 314 h 330"/>
                  <a:gd name="T26" fmla="*/ 150 w 172"/>
                  <a:gd name="T27" fmla="*/ 298 h 330"/>
                  <a:gd name="T28" fmla="*/ 154 w 172"/>
                  <a:gd name="T29" fmla="*/ 282 h 330"/>
                  <a:gd name="T30" fmla="*/ 154 w 172"/>
                  <a:gd name="T31" fmla="*/ 266 h 330"/>
                  <a:gd name="T32" fmla="*/ 154 w 172"/>
                  <a:gd name="T33" fmla="*/ 266 h 330"/>
                  <a:gd name="T34" fmla="*/ 150 w 172"/>
                  <a:gd name="T35" fmla="*/ 248 h 330"/>
                  <a:gd name="T36" fmla="*/ 140 w 172"/>
                  <a:gd name="T37" fmla="*/ 228 h 330"/>
                  <a:gd name="T38" fmla="*/ 126 w 172"/>
                  <a:gd name="T39" fmla="*/ 208 h 330"/>
                  <a:gd name="T40" fmla="*/ 108 w 172"/>
                  <a:gd name="T41" fmla="*/ 186 h 330"/>
                  <a:gd name="T42" fmla="*/ 108 w 172"/>
                  <a:gd name="T43" fmla="*/ 186 h 330"/>
                  <a:gd name="T44" fmla="*/ 126 w 172"/>
                  <a:gd name="T45" fmla="*/ 192 h 330"/>
                  <a:gd name="T46" fmla="*/ 140 w 172"/>
                  <a:gd name="T47" fmla="*/ 194 h 330"/>
                  <a:gd name="T48" fmla="*/ 152 w 172"/>
                  <a:gd name="T49" fmla="*/ 194 h 330"/>
                  <a:gd name="T50" fmla="*/ 162 w 172"/>
                  <a:gd name="T51" fmla="*/ 190 h 330"/>
                  <a:gd name="T52" fmla="*/ 162 w 172"/>
                  <a:gd name="T53" fmla="*/ 190 h 330"/>
                  <a:gd name="T54" fmla="*/ 168 w 172"/>
                  <a:gd name="T55" fmla="*/ 182 h 330"/>
                  <a:gd name="T56" fmla="*/ 172 w 172"/>
                  <a:gd name="T57" fmla="*/ 174 h 330"/>
                  <a:gd name="T58" fmla="*/ 172 w 172"/>
                  <a:gd name="T59" fmla="*/ 162 h 330"/>
                  <a:gd name="T60" fmla="*/ 168 w 172"/>
                  <a:gd name="T61" fmla="*/ 150 h 330"/>
                  <a:gd name="T62" fmla="*/ 168 w 172"/>
                  <a:gd name="T63" fmla="*/ 150 h 330"/>
                  <a:gd name="T64" fmla="*/ 162 w 172"/>
                  <a:gd name="T65" fmla="*/ 134 h 330"/>
                  <a:gd name="T66" fmla="*/ 152 w 172"/>
                  <a:gd name="T67" fmla="*/ 116 h 330"/>
                  <a:gd name="T68" fmla="*/ 138 w 172"/>
                  <a:gd name="T69" fmla="*/ 100 h 330"/>
                  <a:gd name="T70" fmla="*/ 122 w 172"/>
                  <a:gd name="T71" fmla="*/ 80 h 330"/>
                  <a:gd name="T72" fmla="*/ 122 w 172"/>
                  <a:gd name="T73" fmla="*/ 80 h 330"/>
                  <a:gd name="T74" fmla="*/ 102 w 172"/>
                  <a:gd name="T75" fmla="*/ 64 h 330"/>
                  <a:gd name="T76" fmla="*/ 82 w 172"/>
                  <a:gd name="T77" fmla="*/ 46 h 330"/>
                  <a:gd name="T78" fmla="*/ 60 w 172"/>
                  <a:gd name="T79" fmla="*/ 30 h 330"/>
                  <a:gd name="T80" fmla="*/ 36 w 172"/>
                  <a:gd name="T81" fmla="*/ 14 h 330"/>
                  <a:gd name="T82" fmla="*/ 36 w 172"/>
                  <a:gd name="T83" fmla="*/ 14 h 330"/>
                  <a:gd name="T84" fmla="*/ 16 w 172"/>
                  <a:gd name="T85" fmla="*/ 0 h 330"/>
                  <a:gd name="T86" fmla="*/ 16 w 172"/>
                  <a:gd name="T87" fmla="*/ 0 h 33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72" h="330">
                    <a:moveTo>
                      <a:pt x="16" y="0"/>
                    </a:moveTo>
                    <a:lnTo>
                      <a:pt x="0" y="142"/>
                    </a:lnTo>
                    <a:lnTo>
                      <a:pt x="0" y="142"/>
                    </a:lnTo>
                    <a:lnTo>
                      <a:pt x="12" y="174"/>
                    </a:lnTo>
                    <a:lnTo>
                      <a:pt x="24" y="202"/>
                    </a:lnTo>
                    <a:lnTo>
                      <a:pt x="40" y="228"/>
                    </a:lnTo>
                    <a:lnTo>
                      <a:pt x="56" y="254"/>
                    </a:lnTo>
                    <a:lnTo>
                      <a:pt x="74" y="276"/>
                    </a:lnTo>
                    <a:lnTo>
                      <a:pt x="92" y="296"/>
                    </a:lnTo>
                    <a:lnTo>
                      <a:pt x="112" y="314"/>
                    </a:lnTo>
                    <a:lnTo>
                      <a:pt x="134" y="330"/>
                    </a:lnTo>
                    <a:lnTo>
                      <a:pt x="134" y="330"/>
                    </a:lnTo>
                    <a:lnTo>
                      <a:pt x="144" y="314"/>
                    </a:lnTo>
                    <a:lnTo>
                      <a:pt x="150" y="298"/>
                    </a:lnTo>
                    <a:lnTo>
                      <a:pt x="154" y="282"/>
                    </a:lnTo>
                    <a:lnTo>
                      <a:pt x="154" y="266"/>
                    </a:lnTo>
                    <a:lnTo>
                      <a:pt x="154" y="266"/>
                    </a:lnTo>
                    <a:lnTo>
                      <a:pt x="150" y="248"/>
                    </a:lnTo>
                    <a:lnTo>
                      <a:pt x="140" y="228"/>
                    </a:lnTo>
                    <a:lnTo>
                      <a:pt x="126" y="208"/>
                    </a:lnTo>
                    <a:lnTo>
                      <a:pt x="108" y="186"/>
                    </a:lnTo>
                    <a:lnTo>
                      <a:pt x="108" y="186"/>
                    </a:lnTo>
                    <a:lnTo>
                      <a:pt x="126" y="192"/>
                    </a:lnTo>
                    <a:lnTo>
                      <a:pt x="140" y="194"/>
                    </a:lnTo>
                    <a:lnTo>
                      <a:pt x="152" y="194"/>
                    </a:lnTo>
                    <a:lnTo>
                      <a:pt x="162" y="190"/>
                    </a:lnTo>
                    <a:lnTo>
                      <a:pt x="162" y="190"/>
                    </a:lnTo>
                    <a:lnTo>
                      <a:pt x="168" y="182"/>
                    </a:lnTo>
                    <a:lnTo>
                      <a:pt x="172" y="174"/>
                    </a:lnTo>
                    <a:lnTo>
                      <a:pt x="172" y="162"/>
                    </a:lnTo>
                    <a:lnTo>
                      <a:pt x="168" y="150"/>
                    </a:lnTo>
                    <a:lnTo>
                      <a:pt x="168" y="150"/>
                    </a:lnTo>
                    <a:lnTo>
                      <a:pt x="162" y="134"/>
                    </a:lnTo>
                    <a:lnTo>
                      <a:pt x="152" y="116"/>
                    </a:lnTo>
                    <a:lnTo>
                      <a:pt x="138" y="100"/>
                    </a:lnTo>
                    <a:lnTo>
                      <a:pt x="122" y="80"/>
                    </a:lnTo>
                    <a:lnTo>
                      <a:pt x="122" y="80"/>
                    </a:lnTo>
                    <a:lnTo>
                      <a:pt x="102" y="64"/>
                    </a:lnTo>
                    <a:lnTo>
                      <a:pt x="82" y="46"/>
                    </a:lnTo>
                    <a:lnTo>
                      <a:pt x="60" y="30"/>
                    </a:lnTo>
                    <a:lnTo>
                      <a:pt x="36" y="14"/>
                    </a:lnTo>
                    <a:lnTo>
                      <a:pt x="36" y="14"/>
                    </a:lnTo>
                    <a:lnTo>
                      <a:pt x="16" y="0"/>
                    </a:lnTo>
                    <a:lnTo>
                      <a:pt x="16" y="0"/>
                    </a:lnTo>
                    <a:close/>
                  </a:path>
                </a:pathLst>
              </a:custGeom>
              <a:solidFill>
                <a:srgbClr val="96552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6" name="Freeform 28"/>
              <p:cNvSpPr>
                <a:spLocks/>
              </p:cNvSpPr>
              <p:nvPr/>
            </p:nvSpPr>
            <p:spPr bwMode="auto">
              <a:xfrm>
                <a:off x="2924" y="2606"/>
                <a:ext cx="90" cy="126"/>
              </a:xfrm>
              <a:custGeom>
                <a:avLst/>
                <a:gdLst>
                  <a:gd name="T0" fmla="*/ 48 w 90"/>
                  <a:gd name="T1" fmla="*/ 0 h 126"/>
                  <a:gd name="T2" fmla="*/ 48 w 90"/>
                  <a:gd name="T3" fmla="*/ 0 h 126"/>
                  <a:gd name="T4" fmla="*/ 46 w 90"/>
                  <a:gd name="T5" fmla="*/ 20 h 126"/>
                  <a:gd name="T6" fmla="*/ 42 w 90"/>
                  <a:gd name="T7" fmla="*/ 40 h 126"/>
                  <a:gd name="T8" fmla="*/ 36 w 90"/>
                  <a:gd name="T9" fmla="*/ 58 h 126"/>
                  <a:gd name="T10" fmla="*/ 30 w 90"/>
                  <a:gd name="T11" fmla="*/ 74 h 126"/>
                  <a:gd name="T12" fmla="*/ 30 w 90"/>
                  <a:gd name="T13" fmla="*/ 74 h 126"/>
                  <a:gd name="T14" fmla="*/ 16 w 90"/>
                  <a:gd name="T15" fmla="*/ 102 h 126"/>
                  <a:gd name="T16" fmla="*/ 0 w 90"/>
                  <a:gd name="T17" fmla="*/ 126 h 126"/>
                  <a:gd name="T18" fmla="*/ 54 w 90"/>
                  <a:gd name="T19" fmla="*/ 126 h 126"/>
                  <a:gd name="T20" fmla="*/ 54 w 90"/>
                  <a:gd name="T21" fmla="*/ 126 h 126"/>
                  <a:gd name="T22" fmla="*/ 66 w 90"/>
                  <a:gd name="T23" fmla="*/ 104 h 126"/>
                  <a:gd name="T24" fmla="*/ 76 w 90"/>
                  <a:gd name="T25" fmla="*/ 82 h 126"/>
                  <a:gd name="T26" fmla="*/ 76 w 90"/>
                  <a:gd name="T27" fmla="*/ 82 h 126"/>
                  <a:gd name="T28" fmla="*/ 82 w 90"/>
                  <a:gd name="T29" fmla="*/ 62 h 126"/>
                  <a:gd name="T30" fmla="*/ 86 w 90"/>
                  <a:gd name="T31" fmla="*/ 42 h 126"/>
                  <a:gd name="T32" fmla="*/ 88 w 90"/>
                  <a:gd name="T33" fmla="*/ 22 h 126"/>
                  <a:gd name="T34" fmla="*/ 90 w 90"/>
                  <a:gd name="T35" fmla="*/ 2 h 126"/>
                  <a:gd name="T36" fmla="*/ 48 w 90"/>
                  <a:gd name="T37" fmla="*/ 0 h 126"/>
                  <a:gd name="T38" fmla="*/ 48 w 90"/>
                  <a:gd name="T39" fmla="*/ 0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90" h="126">
                    <a:moveTo>
                      <a:pt x="48" y="0"/>
                    </a:moveTo>
                    <a:lnTo>
                      <a:pt x="48" y="0"/>
                    </a:lnTo>
                    <a:lnTo>
                      <a:pt x="46" y="20"/>
                    </a:lnTo>
                    <a:lnTo>
                      <a:pt x="42" y="40"/>
                    </a:lnTo>
                    <a:lnTo>
                      <a:pt x="36" y="58"/>
                    </a:lnTo>
                    <a:lnTo>
                      <a:pt x="30" y="74"/>
                    </a:lnTo>
                    <a:lnTo>
                      <a:pt x="30" y="74"/>
                    </a:lnTo>
                    <a:lnTo>
                      <a:pt x="16" y="102"/>
                    </a:lnTo>
                    <a:lnTo>
                      <a:pt x="0" y="126"/>
                    </a:lnTo>
                    <a:lnTo>
                      <a:pt x="54" y="126"/>
                    </a:lnTo>
                    <a:lnTo>
                      <a:pt x="54" y="126"/>
                    </a:lnTo>
                    <a:lnTo>
                      <a:pt x="66" y="104"/>
                    </a:lnTo>
                    <a:lnTo>
                      <a:pt x="76" y="82"/>
                    </a:lnTo>
                    <a:lnTo>
                      <a:pt x="76" y="82"/>
                    </a:lnTo>
                    <a:lnTo>
                      <a:pt x="82" y="62"/>
                    </a:lnTo>
                    <a:lnTo>
                      <a:pt x="86" y="42"/>
                    </a:lnTo>
                    <a:lnTo>
                      <a:pt x="88" y="22"/>
                    </a:lnTo>
                    <a:lnTo>
                      <a:pt x="90" y="2"/>
                    </a:lnTo>
                    <a:lnTo>
                      <a:pt x="48" y="0"/>
                    </a:lnTo>
                    <a:lnTo>
                      <a:pt x="48" y="0"/>
                    </a:lnTo>
                    <a:close/>
                  </a:path>
                </a:pathLst>
              </a:custGeom>
              <a:solidFill>
                <a:srgbClr val="EFC2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7" name="Freeform 29"/>
              <p:cNvSpPr>
                <a:spLocks/>
              </p:cNvSpPr>
              <p:nvPr/>
            </p:nvSpPr>
            <p:spPr bwMode="auto">
              <a:xfrm>
                <a:off x="3160" y="2612"/>
                <a:ext cx="58" cy="110"/>
              </a:xfrm>
              <a:custGeom>
                <a:avLst/>
                <a:gdLst>
                  <a:gd name="T0" fmla="*/ 56 w 58"/>
                  <a:gd name="T1" fmla="*/ 60 h 110"/>
                  <a:gd name="T2" fmla="*/ 56 w 58"/>
                  <a:gd name="T3" fmla="*/ 60 h 110"/>
                  <a:gd name="T4" fmla="*/ 52 w 58"/>
                  <a:gd name="T5" fmla="*/ 30 h 110"/>
                  <a:gd name="T6" fmla="*/ 48 w 58"/>
                  <a:gd name="T7" fmla="*/ 0 h 110"/>
                  <a:gd name="T8" fmla="*/ 0 w 58"/>
                  <a:gd name="T9" fmla="*/ 0 h 110"/>
                  <a:gd name="T10" fmla="*/ 0 w 58"/>
                  <a:gd name="T11" fmla="*/ 0 h 110"/>
                  <a:gd name="T12" fmla="*/ 8 w 58"/>
                  <a:gd name="T13" fmla="*/ 30 h 110"/>
                  <a:gd name="T14" fmla="*/ 12 w 58"/>
                  <a:gd name="T15" fmla="*/ 64 h 110"/>
                  <a:gd name="T16" fmla="*/ 12 w 58"/>
                  <a:gd name="T17" fmla="*/ 64 h 110"/>
                  <a:gd name="T18" fmla="*/ 16 w 58"/>
                  <a:gd name="T19" fmla="*/ 110 h 110"/>
                  <a:gd name="T20" fmla="*/ 58 w 58"/>
                  <a:gd name="T21" fmla="*/ 108 h 110"/>
                  <a:gd name="T22" fmla="*/ 58 w 58"/>
                  <a:gd name="T23" fmla="*/ 108 h 110"/>
                  <a:gd name="T24" fmla="*/ 56 w 58"/>
                  <a:gd name="T25" fmla="*/ 60 h 110"/>
                  <a:gd name="T26" fmla="*/ 56 w 58"/>
                  <a:gd name="T27" fmla="*/ 60 h 11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58" h="110">
                    <a:moveTo>
                      <a:pt x="56" y="60"/>
                    </a:moveTo>
                    <a:lnTo>
                      <a:pt x="56" y="60"/>
                    </a:lnTo>
                    <a:lnTo>
                      <a:pt x="52" y="30"/>
                    </a:lnTo>
                    <a:lnTo>
                      <a:pt x="48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8" y="30"/>
                    </a:lnTo>
                    <a:lnTo>
                      <a:pt x="12" y="64"/>
                    </a:lnTo>
                    <a:lnTo>
                      <a:pt x="12" y="64"/>
                    </a:lnTo>
                    <a:lnTo>
                      <a:pt x="16" y="110"/>
                    </a:lnTo>
                    <a:lnTo>
                      <a:pt x="58" y="108"/>
                    </a:lnTo>
                    <a:lnTo>
                      <a:pt x="58" y="108"/>
                    </a:lnTo>
                    <a:lnTo>
                      <a:pt x="56" y="60"/>
                    </a:lnTo>
                    <a:lnTo>
                      <a:pt x="56" y="60"/>
                    </a:lnTo>
                    <a:close/>
                  </a:path>
                </a:pathLst>
              </a:custGeom>
              <a:solidFill>
                <a:srgbClr val="EFC28D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8" name="Freeform 30"/>
              <p:cNvSpPr>
                <a:spLocks/>
              </p:cNvSpPr>
              <p:nvPr/>
            </p:nvSpPr>
            <p:spPr bwMode="auto">
              <a:xfrm>
                <a:off x="2954" y="2486"/>
                <a:ext cx="254" cy="126"/>
              </a:xfrm>
              <a:custGeom>
                <a:avLst/>
                <a:gdLst>
                  <a:gd name="T0" fmla="*/ 132 w 254"/>
                  <a:gd name="T1" fmla="*/ 70 h 126"/>
                  <a:gd name="T2" fmla="*/ 146 w 254"/>
                  <a:gd name="T3" fmla="*/ 124 h 126"/>
                  <a:gd name="T4" fmla="*/ 254 w 254"/>
                  <a:gd name="T5" fmla="*/ 126 h 126"/>
                  <a:gd name="T6" fmla="*/ 254 w 254"/>
                  <a:gd name="T7" fmla="*/ 126 h 126"/>
                  <a:gd name="T8" fmla="*/ 248 w 254"/>
                  <a:gd name="T9" fmla="*/ 94 h 126"/>
                  <a:gd name="T10" fmla="*/ 240 w 254"/>
                  <a:gd name="T11" fmla="*/ 64 h 126"/>
                  <a:gd name="T12" fmla="*/ 232 w 254"/>
                  <a:gd name="T13" fmla="*/ 34 h 126"/>
                  <a:gd name="T14" fmla="*/ 222 w 254"/>
                  <a:gd name="T15" fmla="*/ 6 h 126"/>
                  <a:gd name="T16" fmla="*/ 0 w 254"/>
                  <a:gd name="T17" fmla="*/ 0 h 126"/>
                  <a:gd name="T18" fmla="*/ 0 w 254"/>
                  <a:gd name="T19" fmla="*/ 0 h 126"/>
                  <a:gd name="T20" fmla="*/ 10 w 254"/>
                  <a:gd name="T21" fmla="*/ 32 h 126"/>
                  <a:gd name="T22" fmla="*/ 14 w 254"/>
                  <a:gd name="T23" fmla="*/ 62 h 126"/>
                  <a:gd name="T24" fmla="*/ 18 w 254"/>
                  <a:gd name="T25" fmla="*/ 92 h 126"/>
                  <a:gd name="T26" fmla="*/ 18 w 254"/>
                  <a:gd name="T27" fmla="*/ 120 h 126"/>
                  <a:gd name="T28" fmla="*/ 132 w 254"/>
                  <a:gd name="T29" fmla="*/ 124 h 126"/>
                  <a:gd name="T30" fmla="*/ 132 w 254"/>
                  <a:gd name="T31" fmla="*/ 70 h 126"/>
                  <a:gd name="T32" fmla="*/ 132 w 254"/>
                  <a:gd name="T33" fmla="*/ 70 h 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254" h="126">
                    <a:moveTo>
                      <a:pt x="132" y="70"/>
                    </a:moveTo>
                    <a:lnTo>
                      <a:pt x="146" y="124"/>
                    </a:lnTo>
                    <a:lnTo>
                      <a:pt x="254" y="126"/>
                    </a:lnTo>
                    <a:lnTo>
                      <a:pt x="254" y="126"/>
                    </a:lnTo>
                    <a:lnTo>
                      <a:pt x="248" y="94"/>
                    </a:lnTo>
                    <a:lnTo>
                      <a:pt x="240" y="64"/>
                    </a:lnTo>
                    <a:lnTo>
                      <a:pt x="232" y="34"/>
                    </a:lnTo>
                    <a:lnTo>
                      <a:pt x="222" y="6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10" y="32"/>
                    </a:lnTo>
                    <a:lnTo>
                      <a:pt x="14" y="62"/>
                    </a:lnTo>
                    <a:lnTo>
                      <a:pt x="18" y="92"/>
                    </a:lnTo>
                    <a:lnTo>
                      <a:pt x="18" y="120"/>
                    </a:lnTo>
                    <a:lnTo>
                      <a:pt x="132" y="124"/>
                    </a:lnTo>
                    <a:lnTo>
                      <a:pt x="132" y="70"/>
                    </a:lnTo>
                    <a:lnTo>
                      <a:pt x="132" y="70"/>
                    </a:lnTo>
                    <a:close/>
                  </a:path>
                </a:pathLst>
              </a:custGeom>
              <a:solidFill>
                <a:srgbClr val="907EA4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29" name="Freeform 31"/>
              <p:cNvSpPr>
                <a:spLocks/>
              </p:cNvSpPr>
              <p:nvPr/>
            </p:nvSpPr>
            <p:spPr bwMode="auto">
              <a:xfrm>
                <a:off x="2924" y="2680"/>
                <a:ext cx="76" cy="52"/>
              </a:xfrm>
              <a:custGeom>
                <a:avLst/>
                <a:gdLst>
                  <a:gd name="T0" fmla="*/ 54 w 76"/>
                  <a:gd name="T1" fmla="*/ 52 h 52"/>
                  <a:gd name="T2" fmla="*/ 54 w 76"/>
                  <a:gd name="T3" fmla="*/ 52 h 52"/>
                  <a:gd name="T4" fmla="*/ 66 w 76"/>
                  <a:gd name="T5" fmla="*/ 30 h 52"/>
                  <a:gd name="T6" fmla="*/ 76 w 76"/>
                  <a:gd name="T7" fmla="*/ 8 h 52"/>
                  <a:gd name="T8" fmla="*/ 30 w 76"/>
                  <a:gd name="T9" fmla="*/ 0 h 52"/>
                  <a:gd name="T10" fmla="*/ 30 w 76"/>
                  <a:gd name="T11" fmla="*/ 0 h 52"/>
                  <a:gd name="T12" fmla="*/ 16 w 76"/>
                  <a:gd name="T13" fmla="*/ 28 h 52"/>
                  <a:gd name="T14" fmla="*/ 0 w 76"/>
                  <a:gd name="T15" fmla="*/ 52 h 52"/>
                  <a:gd name="T16" fmla="*/ 54 w 76"/>
                  <a:gd name="T17" fmla="*/ 52 h 52"/>
                  <a:gd name="T18" fmla="*/ 54 w 76"/>
                  <a:gd name="T19" fmla="*/ 52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76" h="52">
                    <a:moveTo>
                      <a:pt x="54" y="52"/>
                    </a:moveTo>
                    <a:lnTo>
                      <a:pt x="54" y="52"/>
                    </a:lnTo>
                    <a:lnTo>
                      <a:pt x="66" y="30"/>
                    </a:lnTo>
                    <a:lnTo>
                      <a:pt x="76" y="8"/>
                    </a:lnTo>
                    <a:lnTo>
                      <a:pt x="30" y="0"/>
                    </a:lnTo>
                    <a:lnTo>
                      <a:pt x="30" y="0"/>
                    </a:lnTo>
                    <a:lnTo>
                      <a:pt x="16" y="28"/>
                    </a:lnTo>
                    <a:lnTo>
                      <a:pt x="0" y="52"/>
                    </a:lnTo>
                    <a:lnTo>
                      <a:pt x="54" y="52"/>
                    </a:lnTo>
                    <a:lnTo>
                      <a:pt x="54" y="52"/>
                    </a:lnTo>
                    <a:close/>
                  </a:path>
                </a:pathLst>
              </a:custGeom>
              <a:solidFill>
                <a:srgbClr val="FCD3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0" name="Freeform 32"/>
              <p:cNvSpPr>
                <a:spLocks/>
              </p:cNvSpPr>
              <p:nvPr/>
            </p:nvSpPr>
            <p:spPr bwMode="auto">
              <a:xfrm>
                <a:off x="3172" y="2672"/>
                <a:ext cx="46" cy="50"/>
              </a:xfrm>
              <a:custGeom>
                <a:avLst/>
                <a:gdLst>
                  <a:gd name="T0" fmla="*/ 44 w 46"/>
                  <a:gd name="T1" fmla="*/ 0 h 50"/>
                  <a:gd name="T2" fmla="*/ 0 w 46"/>
                  <a:gd name="T3" fmla="*/ 4 h 50"/>
                  <a:gd name="T4" fmla="*/ 0 w 46"/>
                  <a:gd name="T5" fmla="*/ 4 h 50"/>
                  <a:gd name="T6" fmla="*/ 4 w 46"/>
                  <a:gd name="T7" fmla="*/ 50 h 50"/>
                  <a:gd name="T8" fmla="*/ 46 w 46"/>
                  <a:gd name="T9" fmla="*/ 48 h 50"/>
                  <a:gd name="T10" fmla="*/ 46 w 46"/>
                  <a:gd name="T11" fmla="*/ 48 h 50"/>
                  <a:gd name="T12" fmla="*/ 44 w 46"/>
                  <a:gd name="T13" fmla="*/ 0 h 50"/>
                  <a:gd name="T14" fmla="*/ 44 w 46"/>
                  <a:gd name="T15" fmla="*/ 0 h 5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</a:cxnLst>
                <a:rect l="0" t="0" r="r" b="b"/>
                <a:pathLst>
                  <a:path w="46" h="50">
                    <a:moveTo>
                      <a:pt x="44" y="0"/>
                    </a:moveTo>
                    <a:lnTo>
                      <a:pt x="0" y="4"/>
                    </a:lnTo>
                    <a:lnTo>
                      <a:pt x="0" y="4"/>
                    </a:lnTo>
                    <a:lnTo>
                      <a:pt x="4" y="50"/>
                    </a:lnTo>
                    <a:lnTo>
                      <a:pt x="46" y="48"/>
                    </a:lnTo>
                    <a:lnTo>
                      <a:pt x="46" y="48"/>
                    </a:lnTo>
                    <a:lnTo>
                      <a:pt x="44" y="0"/>
                    </a:lnTo>
                    <a:lnTo>
                      <a:pt x="44" y="0"/>
                    </a:lnTo>
                    <a:close/>
                  </a:path>
                </a:pathLst>
              </a:custGeom>
              <a:solidFill>
                <a:srgbClr val="FCD30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1" name="Freeform 33"/>
              <p:cNvSpPr>
                <a:spLocks/>
              </p:cNvSpPr>
              <p:nvPr/>
            </p:nvSpPr>
            <p:spPr bwMode="auto">
              <a:xfrm>
                <a:off x="2866" y="2732"/>
                <a:ext cx="246" cy="52"/>
              </a:xfrm>
              <a:custGeom>
                <a:avLst/>
                <a:gdLst>
                  <a:gd name="T0" fmla="*/ 58 w 246"/>
                  <a:gd name="T1" fmla="*/ 0 h 52"/>
                  <a:gd name="T2" fmla="*/ 58 w 246"/>
                  <a:gd name="T3" fmla="*/ 0 h 52"/>
                  <a:gd name="T4" fmla="*/ 46 w 246"/>
                  <a:gd name="T5" fmla="*/ 14 h 52"/>
                  <a:gd name="T6" fmla="*/ 32 w 246"/>
                  <a:gd name="T7" fmla="*/ 28 h 52"/>
                  <a:gd name="T8" fmla="*/ 16 w 246"/>
                  <a:gd name="T9" fmla="*/ 40 h 52"/>
                  <a:gd name="T10" fmla="*/ 0 w 246"/>
                  <a:gd name="T11" fmla="*/ 52 h 52"/>
                  <a:gd name="T12" fmla="*/ 246 w 246"/>
                  <a:gd name="T13" fmla="*/ 52 h 52"/>
                  <a:gd name="T14" fmla="*/ 246 w 246"/>
                  <a:gd name="T15" fmla="*/ 52 h 52"/>
                  <a:gd name="T16" fmla="*/ 238 w 246"/>
                  <a:gd name="T17" fmla="*/ 42 h 52"/>
                  <a:gd name="T18" fmla="*/ 228 w 246"/>
                  <a:gd name="T19" fmla="*/ 32 h 52"/>
                  <a:gd name="T20" fmla="*/ 214 w 246"/>
                  <a:gd name="T21" fmla="*/ 24 h 52"/>
                  <a:gd name="T22" fmla="*/ 200 w 246"/>
                  <a:gd name="T23" fmla="*/ 16 h 52"/>
                  <a:gd name="T24" fmla="*/ 182 w 246"/>
                  <a:gd name="T25" fmla="*/ 10 h 52"/>
                  <a:gd name="T26" fmla="*/ 160 w 246"/>
                  <a:gd name="T27" fmla="*/ 6 h 52"/>
                  <a:gd name="T28" fmla="*/ 138 w 246"/>
                  <a:gd name="T29" fmla="*/ 2 h 52"/>
                  <a:gd name="T30" fmla="*/ 112 w 246"/>
                  <a:gd name="T31" fmla="*/ 0 h 52"/>
                  <a:gd name="T32" fmla="*/ 58 w 246"/>
                  <a:gd name="T33" fmla="*/ 0 h 52"/>
                  <a:gd name="T34" fmla="*/ 58 w 246"/>
                  <a:gd name="T35" fmla="*/ 0 h 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6" h="52">
                    <a:moveTo>
                      <a:pt x="58" y="0"/>
                    </a:moveTo>
                    <a:lnTo>
                      <a:pt x="58" y="0"/>
                    </a:lnTo>
                    <a:lnTo>
                      <a:pt x="46" y="14"/>
                    </a:lnTo>
                    <a:lnTo>
                      <a:pt x="32" y="28"/>
                    </a:lnTo>
                    <a:lnTo>
                      <a:pt x="16" y="40"/>
                    </a:lnTo>
                    <a:lnTo>
                      <a:pt x="0" y="52"/>
                    </a:lnTo>
                    <a:lnTo>
                      <a:pt x="246" y="52"/>
                    </a:lnTo>
                    <a:lnTo>
                      <a:pt x="246" y="52"/>
                    </a:lnTo>
                    <a:lnTo>
                      <a:pt x="238" y="42"/>
                    </a:lnTo>
                    <a:lnTo>
                      <a:pt x="228" y="32"/>
                    </a:lnTo>
                    <a:lnTo>
                      <a:pt x="214" y="24"/>
                    </a:lnTo>
                    <a:lnTo>
                      <a:pt x="200" y="16"/>
                    </a:lnTo>
                    <a:lnTo>
                      <a:pt x="182" y="10"/>
                    </a:lnTo>
                    <a:lnTo>
                      <a:pt x="160" y="6"/>
                    </a:lnTo>
                    <a:lnTo>
                      <a:pt x="138" y="2"/>
                    </a:lnTo>
                    <a:lnTo>
                      <a:pt x="112" y="0"/>
                    </a:lnTo>
                    <a:lnTo>
                      <a:pt x="58" y="0"/>
                    </a:lnTo>
                    <a:lnTo>
                      <a:pt x="58" y="0"/>
                    </a:lnTo>
                    <a:close/>
                  </a:path>
                </a:pathLst>
              </a:custGeom>
              <a:solidFill>
                <a:srgbClr val="562B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2" name="Freeform 34"/>
              <p:cNvSpPr>
                <a:spLocks/>
              </p:cNvSpPr>
              <p:nvPr/>
            </p:nvSpPr>
            <p:spPr bwMode="auto">
              <a:xfrm>
                <a:off x="3136" y="2720"/>
                <a:ext cx="130" cy="66"/>
              </a:xfrm>
              <a:custGeom>
                <a:avLst/>
                <a:gdLst>
                  <a:gd name="T0" fmla="*/ 0 w 130"/>
                  <a:gd name="T1" fmla="*/ 58 h 66"/>
                  <a:gd name="T2" fmla="*/ 0 w 130"/>
                  <a:gd name="T3" fmla="*/ 58 h 66"/>
                  <a:gd name="T4" fmla="*/ 32 w 130"/>
                  <a:gd name="T5" fmla="*/ 64 h 66"/>
                  <a:gd name="T6" fmla="*/ 64 w 130"/>
                  <a:gd name="T7" fmla="*/ 66 h 66"/>
                  <a:gd name="T8" fmla="*/ 96 w 130"/>
                  <a:gd name="T9" fmla="*/ 64 h 66"/>
                  <a:gd name="T10" fmla="*/ 128 w 130"/>
                  <a:gd name="T11" fmla="*/ 58 h 66"/>
                  <a:gd name="T12" fmla="*/ 128 w 130"/>
                  <a:gd name="T13" fmla="*/ 58 h 66"/>
                  <a:gd name="T14" fmla="*/ 130 w 130"/>
                  <a:gd name="T15" fmla="*/ 50 h 66"/>
                  <a:gd name="T16" fmla="*/ 128 w 130"/>
                  <a:gd name="T17" fmla="*/ 42 h 66"/>
                  <a:gd name="T18" fmla="*/ 126 w 130"/>
                  <a:gd name="T19" fmla="*/ 36 h 66"/>
                  <a:gd name="T20" fmla="*/ 120 w 130"/>
                  <a:gd name="T21" fmla="*/ 28 h 66"/>
                  <a:gd name="T22" fmla="*/ 114 w 130"/>
                  <a:gd name="T23" fmla="*/ 20 h 66"/>
                  <a:gd name="T24" fmla="*/ 106 w 130"/>
                  <a:gd name="T25" fmla="*/ 14 h 66"/>
                  <a:gd name="T26" fmla="*/ 82 w 130"/>
                  <a:gd name="T27" fmla="*/ 0 h 66"/>
                  <a:gd name="T28" fmla="*/ 40 w 130"/>
                  <a:gd name="T29" fmla="*/ 2 h 66"/>
                  <a:gd name="T30" fmla="*/ 40 w 130"/>
                  <a:gd name="T31" fmla="*/ 2 h 66"/>
                  <a:gd name="T32" fmla="*/ 20 w 130"/>
                  <a:gd name="T33" fmla="*/ 14 h 66"/>
                  <a:gd name="T34" fmla="*/ 12 w 130"/>
                  <a:gd name="T35" fmla="*/ 22 h 66"/>
                  <a:gd name="T36" fmla="*/ 6 w 130"/>
                  <a:gd name="T37" fmla="*/ 28 h 66"/>
                  <a:gd name="T38" fmla="*/ 2 w 130"/>
                  <a:gd name="T39" fmla="*/ 36 h 66"/>
                  <a:gd name="T40" fmla="*/ 0 w 130"/>
                  <a:gd name="T41" fmla="*/ 42 h 66"/>
                  <a:gd name="T42" fmla="*/ 0 w 130"/>
                  <a:gd name="T43" fmla="*/ 50 h 66"/>
                  <a:gd name="T44" fmla="*/ 0 w 130"/>
                  <a:gd name="T45" fmla="*/ 58 h 66"/>
                  <a:gd name="T46" fmla="*/ 0 w 130"/>
                  <a:gd name="T47" fmla="*/ 58 h 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</a:cxnLst>
                <a:rect l="0" t="0" r="r" b="b"/>
                <a:pathLst>
                  <a:path w="130" h="66">
                    <a:moveTo>
                      <a:pt x="0" y="58"/>
                    </a:moveTo>
                    <a:lnTo>
                      <a:pt x="0" y="58"/>
                    </a:lnTo>
                    <a:lnTo>
                      <a:pt x="32" y="64"/>
                    </a:lnTo>
                    <a:lnTo>
                      <a:pt x="64" y="66"/>
                    </a:lnTo>
                    <a:lnTo>
                      <a:pt x="96" y="64"/>
                    </a:lnTo>
                    <a:lnTo>
                      <a:pt x="128" y="58"/>
                    </a:lnTo>
                    <a:lnTo>
                      <a:pt x="128" y="58"/>
                    </a:lnTo>
                    <a:lnTo>
                      <a:pt x="130" y="50"/>
                    </a:lnTo>
                    <a:lnTo>
                      <a:pt x="128" y="42"/>
                    </a:lnTo>
                    <a:lnTo>
                      <a:pt x="126" y="36"/>
                    </a:lnTo>
                    <a:lnTo>
                      <a:pt x="120" y="28"/>
                    </a:lnTo>
                    <a:lnTo>
                      <a:pt x="114" y="20"/>
                    </a:lnTo>
                    <a:lnTo>
                      <a:pt x="106" y="14"/>
                    </a:lnTo>
                    <a:lnTo>
                      <a:pt x="82" y="0"/>
                    </a:lnTo>
                    <a:lnTo>
                      <a:pt x="40" y="2"/>
                    </a:lnTo>
                    <a:lnTo>
                      <a:pt x="40" y="2"/>
                    </a:lnTo>
                    <a:lnTo>
                      <a:pt x="20" y="14"/>
                    </a:lnTo>
                    <a:lnTo>
                      <a:pt x="12" y="22"/>
                    </a:lnTo>
                    <a:lnTo>
                      <a:pt x="6" y="28"/>
                    </a:lnTo>
                    <a:lnTo>
                      <a:pt x="2" y="36"/>
                    </a:lnTo>
                    <a:lnTo>
                      <a:pt x="0" y="42"/>
                    </a:lnTo>
                    <a:lnTo>
                      <a:pt x="0" y="50"/>
                    </a:lnTo>
                    <a:lnTo>
                      <a:pt x="0" y="58"/>
                    </a:lnTo>
                    <a:lnTo>
                      <a:pt x="0" y="58"/>
                    </a:lnTo>
                    <a:close/>
                  </a:path>
                </a:pathLst>
              </a:custGeom>
              <a:solidFill>
                <a:srgbClr val="562B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3" name="Freeform 35"/>
              <p:cNvSpPr>
                <a:spLocks/>
              </p:cNvSpPr>
              <p:nvPr/>
            </p:nvSpPr>
            <p:spPr bwMode="auto">
              <a:xfrm>
                <a:off x="2686" y="1704"/>
                <a:ext cx="66" cy="70"/>
              </a:xfrm>
              <a:custGeom>
                <a:avLst/>
                <a:gdLst>
                  <a:gd name="T0" fmla="*/ 66 w 66"/>
                  <a:gd name="T1" fmla="*/ 6 h 70"/>
                  <a:gd name="T2" fmla="*/ 66 w 66"/>
                  <a:gd name="T3" fmla="*/ 6 h 70"/>
                  <a:gd name="T4" fmla="*/ 48 w 66"/>
                  <a:gd name="T5" fmla="*/ 2 h 70"/>
                  <a:gd name="T6" fmla="*/ 34 w 66"/>
                  <a:gd name="T7" fmla="*/ 0 h 70"/>
                  <a:gd name="T8" fmla="*/ 22 w 66"/>
                  <a:gd name="T9" fmla="*/ 4 h 70"/>
                  <a:gd name="T10" fmla="*/ 12 w 66"/>
                  <a:gd name="T11" fmla="*/ 10 h 70"/>
                  <a:gd name="T12" fmla="*/ 6 w 66"/>
                  <a:gd name="T13" fmla="*/ 20 h 70"/>
                  <a:gd name="T14" fmla="*/ 2 w 66"/>
                  <a:gd name="T15" fmla="*/ 34 h 70"/>
                  <a:gd name="T16" fmla="*/ 0 w 66"/>
                  <a:gd name="T17" fmla="*/ 50 h 70"/>
                  <a:gd name="T18" fmla="*/ 2 w 66"/>
                  <a:gd name="T19" fmla="*/ 70 h 70"/>
                  <a:gd name="T20" fmla="*/ 2 w 66"/>
                  <a:gd name="T21" fmla="*/ 70 h 70"/>
                  <a:gd name="T22" fmla="*/ 4 w 66"/>
                  <a:gd name="T23" fmla="*/ 54 h 70"/>
                  <a:gd name="T24" fmla="*/ 8 w 66"/>
                  <a:gd name="T25" fmla="*/ 40 h 70"/>
                  <a:gd name="T26" fmla="*/ 14 w 66"/>
                  <a:gd name="T27" fmla="*/ 28 h 70"/>
                  <a:gd name="T28" fmla="*/ 20 w 66"/>
                  <a:gd name="T29" fmla="*/ 18 h 70"/>
                  <a:gd name="T30" fmla="*/ 30 w 66"/>
                  <a:gd name="T31" fmla="*/ 12 h 70"/>
                  <a:gd name="T32" fmla="*/ 40 w 66"/>
                  <a:gd name="T33" fmla="*/ 8 h 70"/>
                  <a:gd name="T34" fmla="*/ 52 w 66"/>
                  <a:gd name="T35" fmla="*/ 6 h 70"/>
                  <a:gd name="T36" fmla="*/ 66 w 66"/>
                  <a:gd name="T37" fmla="*/ 6 h 70"/>
                  <a:gd name="T38" fmla="*/ 66 w 66"/>
                  <a:gd name="T39" fmla="*/ 6 h 7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</a:cxnLst>
                <a:rect l="0" t="0" r="r" b="b"/>
                <a:pathLst>
                  <a:path w="66" h="70">
                    <a:moveTo>
                      <a:pt x="66" y="6"/>
                    </a:moveTo>
                    <a:lnTo>
                      <a:pt x="66" y="6"/>
                    </a:lnTo>
                    <a:lnTo>
                      <a:pt x="48" y="2"/>
                    </a:lnTo>
                    <a:lnTo>
                      <a:pt x="34" y="0"/>
                    </a:lnTo>
                    <a:lnTo>
                      <a:pt x="22" y="4"/>
                    </a:lnTo>
                    <a:lnTo>
                      <a:pt x="12" y="10"/>
                    </a:lnTo>
                    <a:lnTo>
                      <a:pt x="6" y="20"/>
                    </a:lnTo>
                    <a:lnTo>
                      <a:pt x="2" y="34"/>
                    </a:lnTo>
                    <a:lnTo>
                      <a:pt x="0" y="50"/>
                    </a:lnTo>
                    <a:lnTo>
                      <a:pt x="2" y="70"/>
                    </a:lnTo>
                    <a:lnTo>
                      <a:pt x="2" y="70"/>
                    </a:lnTo>
                    <a:lnTo>
                      <a:pt x="4" y="54"/>
                    </a:lnTo>
                    <a:lnTo>
                      <a:pt x="8" y="40"/>
                    </a:lnTo>
                    <a:lnTo>
                      <a:pt x="14" y="28"/>
                    </a:lnTo>
                    <a:lnTo>
                      <a:pt x="20" y="18"/>
                    </a:lnTo>
                    <a:lnTo>
                      <a:pt x="30" y="12"/>
                    </a:lnTo>
                    <a:lnTo>
                      <a:pt x="40" y="8"/>
                    </a:lnTo>
                    <a:lnTo>
                      <a:pt x="52" y="6"/>
                    </a:lnTo>
                    <a:lnTo>
                      <a:pt x="66" y="6"/>
                    </a:lnTo>
                    <a:lnTo>
                      <a:pt x="66" y="6"/>
                    </a:lnTo>
                    <a:close/>
                  </a:path>
                </a:pathLst>
              </a:custGeom>
              <a:solidFill>
                <a:srgbClr val="96552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4" name="Freeform 36"/>
              <p:cNvSpPr>
                <a:spLocks/>
              </p:cNvSpPr>
              <p:nvPr/>
            </p:nvSpPr>
            <p:spPr bwMode="auto">
              <a:xfrm>
                <a:off x="2582" y="1700"/>
                <a:ext cx="40" cy="64"/>
              </a:xfrm>
              <a:custGeom>
                <a:avLst/>
                <a:gdLst>
                  <a:gd name="T0" fmla="*/ 22 w 40"/>
                  <a:gd name="T1" fmla="*/ 64 h 64"/>
                  <a:gd name="T2" fmla="*/ 22 w 40"/>
                  <a:gd name="T3" fmla="*/ 64 h 64"/>
                  <a:gd name="T4" fmla="*/ 26 w 40"/>
                  <a:gd name="T5" fmla="*/ 64 h 64"/>
                  <a:gd name="T6" fmla="*/ 30 w 40"/>
                  <a:gd name="T7" fmla="*/ 60 h 64"/>
                  <a:gd name="T8" fmla="*/ 36 w 40"/>
                  <a:gd name="T9" fmla="*/ 52 h 64"/>
                  <a:gd name="T10" fmla="*/ 36 w 40"/>
                  <a:gd name="T11" fmla="*/ 52 h 64"/>
                  <a:gd name="T12" fmla="*/ 40 w 40"/>
                  <a:gd name="T13" fmla="*/ 42 h 64"/>
                  <a:gd name="T14" fmla="*/ 40 w 40"/>
                  <a:gd name="T15" fmla="*/ 28 h 64"/>
                  <a:gd name="T16" fmla="*/ 40 w 40"/>
                  <a:gd name="T17" fmla="*/ 28 h 64"/>
                  <a:gd name="T18" fmla="*/ 38 w 40"/>
                  <a:gd name="T19" fmla="*/ 16 h 64"/>
                  <a:gd name="T20" fmla="*/ 34 w 40"/>
                  <a:gd name="T21" fmla="*/ 8 h 64"/>
                  <a:gd name="T22" fmla="*/ 34 w 40"/>
                  <a:gd name="T23" fmla="*/ 8 h 64"/>
                  <a:gd name="T24" fmla="*/ 30 w 40"/>
                  <a:gd name="T25" fmla="*/ 4 h 64"/>
                  <a:gd name="T26" fmla="*/ 26 w 40"/>
                  <a:gd name="T27" fmla="*/ 2 h 64"/>
                  <a:gd name="T28" fmla="*/ 22 w 40"/>
                  <a:gd name="T29" fmla="*/ 0 h 64"/>
                  <a:gd name="T30" fmla="*/ 18 w 40"/>
                  <a:gd name="T31" fmla="*/ 2 h 64"/>
                  <a:gd name="T32" fmla="*/ 18 w 40"/>
                  <a:gd name="T33" fmla="*/ 2 h 64"/>
                  <a:gd name="T34" fmla="*/ 10 w 40"/>
                  <a:gd name="T35" fmla="*/ 6 h 64"/>
                  <a:gd name="T36" fmla="*/ 4 w 40"/>
                  <a:gd name="T37" fmla="*/ 14 h 64"/>
                  <a:gd name="T38" fmla="*/ 0 w 40"/>
                  <a:gd name="T39" fmla="*/ 24 h 64"/>
                  <a:gd name="T40" fmla="*/ 0 w 40"/>
                  <a:gd name="T41" fmla="*/ 38 h 64"/>
                  <a:gd name="T42" fmla="*/ 0 w 40"/>
                  <a:gd name="T43" fmla="*/ 38 h 64"/>
                  <a:gd name="T44" fmla="*/ 2 w 40"/>
                  <a:gd name="T45" fmla="*/ 48 h 64"/>
                  <a:gd name="T46" fmla="*/ 8 w 40"/>
                  <a:gd name="T47" fmla="*/ 56 h 64"/>
                  <a:gd name="T48" fmla="*/ 8 w 40"/>
                  <a:gd name="T49" fmla="*/ 56 h 64"/>
                  <a:gd name="T50" fmla="*/ 14 w 40"/>
                  <a:gd name="T51" fmla="*/ 62 h 64"/>
                  <a:gd name="T52" fmla="*/ 22 w 40"/>
                  <a:gd name="T53" fmla="*/ 64 h 64"/>
                  <a:gd name="T54" fmla="*/ 22 w 40"/>
                  <a:gd name="T55" fmla="*/ 64 h 6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40" h="64">
                    <a:moveTo>
                      <a:pt x="22" y="64"/>
                    </a:moveTo>
                    <a:lnTo>
                      <a:pt x="22" y="64"/>
                    </a:lnTo>
                    <a:lnTo>
                      <a:pt x="26" y="64"/>
                    </a:lnTo>
                    <a:lnTo>
                      <a:pt x="30" y="60"/>
                    </a:lnTo>
                    <a:lnTo>
                      <a:pt x="36" y="52"/>
                    </a:lnTo>
                    <a:lnTo>
                      <a:pt x="36" y="52"/>
                    </a:lnTo>
                    <a:lnTo>
                      <a:pt x="40" y="42"/>
                    </a:lnTo>
                    <a:lnTo>
                      <a:pt x="40" y="28"/>
                    </a:lnTo>
                    <a:lnTo>
                      <a:pt x="40" y="28"/>
                    </a:lnTo>
                    <a:lnTo>
                      <a:pt x="38" y="16"/>
                    </a:lnTo>
                    <a:lnTo>
                      <a:pt x="34" y="8"/>
                    </a:lnTo>
                    <a:lnTo>
                      <a:pt x="34" y="8"/>
                    </a:lnTo>
                    <a:lnTo>
                      <a:pt x="30" y="4"/>
                    </a:lnTo>
                    <a:lnTo>
                      <a:pt x="26" y="2"/>
                    </a:lnTo>
                    <a:lnTo>
                      <a:pt x="22" y="0"/>
                    </a:lnTo>
                    <a:lnTo>
                      <a:pt x="18" y="2"/>
                    </a:lnTo>
                    <a:lnTo>
                      <a:pt x="18" y="2"/>
                    </a:lnTo>
                    <a:lnTo>
                      <a:pt x="10" y="6"/>
                    </a:lnTo>
                    <a:lnTo>
                      <a:pt x="4" y="14"/>
                    </a:lnTo>
                    <a:lnTo>
                      <a:pt x="0" y="24"/>
                    </a:lnTo>
                    <a:lnTo>
                      <a:pt x="0" y="38"/>
                    </a:lnTo>
                    <a:lnTo>
                      <a:pt x="0" y="38"/>
                    </a:lnTo>
                    <a:lnTo>
                      <a:pt x="2" y="48"/>
                    </a:lnTo>
                    <a:lnTo>
                      <a:pt x="8" y="56"/>
                    </a:lnTo>
                    <a:lnTo>
                      <a:pt x="8" y="56"/>
                    </a:lnTo>
                    <a:lnTo>
                      <a:pt x="14" y="62"/>
                    </a:lnTo>
                    <a:lnTo>
                      <a:pt x="22" y="64"/>
                    </a:lnTo>
                    <a:lnTo>
                      <a:pt x="22" y="64"/>
                    </a:lnTo>
                    <a:close/>
                  </a:path>
                </a:pathLst>
              </a:custGeom>
              <a:solidFill>
                <a:srgbClr val="562B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5" name="Freeform 37"/>
              <p:cNvSpPr>
                <a:spLocks/>
              </p:cNvSpPr>
              <p:nvPr/>
            </p:nvSpPr>
            <p:spPr bwMode="auto">
              <a:xfrm>
                <a:off x="2730" y="1572"/>
                <a:ext cx="102" cy="86"/>
              </a:xfrm>
              <a:custGeom>
                <a:avLst/>
                <a:gdLst>
                  <a:gd name="T0" fmla="*/ 36 w 102"/>
                  <a:gd name="T1" fmla="*/ 0 h 86"/>
                  <a:gd name="T2" fmla="*/ 36 w 102"/>
                  <a:gd name="T3" fmla="*/ 0 h 86"/>
                  <a:gd name="T4" fmla="*/ 26 w 102"/>
                  <a:gd name="T5" fmla="*/ 20 h 86"/>
                  <a:gd name="T6" fmla="*/ 16 w 102"/>
                  <a:gd name="T7" fmla="*/ 40 h 86"/>
                  <a:gd name="T8" fmla="*/ 8 w 102"/>
                  <a:gd name="T9" fmla="*/ 62 h 86"/>
                  <a:gd name="T10" fmla="*/ 0 w 102"/>
                  <a:gd name="T11" fmla="*/ 86 h 86"/>
                  <a:gd name="T12" fmla="*/ 0 w 102"/>
                  <a:gd name="T13" fmla="*/ 86 h 86"/>
                  <a:gd name="T14" fmla="*/ 22 w 102"/>
                  <a:gd name="T15" fmla="*/ 76 h 86"/>
                  <a:gd name="T16" fmla="*/ 46 w 102"/>
                  <a:gd name="T17" fmla="*/ 66 h 86"/>
                  <a:gd name="T18" fmla="*/ 72 w 102"/>
                  <a:gd name="T19" fmla="*/ 58 h 86"/>
                  <a:gd name="T20" fmla="*/ 102 w 102"/>
                  <a:gd name="T21" fmla="*/ 52 h 86"/>
                  <a:gd name="T22" fmla="*/ 102 w 102"/>
                  <a:gd name="T23" fmla="*/ 52 h 86"/>
                  <a:gd name="T24" fmla="*/ 82 w 102"/>
                  <a:gd name="T25" fmla="*/ 52 h 86"/>
                  <a:gd name="T26" fmla="*/ 60 w 102"/>
                  <a:gd name="T27" fmla="*/ 56 h 86"/>
                  <a:gd name="T28" fmla="*/ 38 w 102"/>
                  <a:gd name="T29" fmla="*/ 62 h 86"/>
                  <a:gd name="T30" fmla="*/ 16 w 102"/>
                  <a:gd name="T31" fmla="*/ 72 h 86"/>
                  <a:gd name="T32" fmla="*/ 16 w 102"/>
                  <a:gd name="T33" fmla="*/ 72 h 86"/>
                  <a:gd name="T34" fmla="*/ 26 w 102"/>
                  <a:gd name="T35" fmla="*/ 58 h 86"/>
                  <a:gd name="T36" fmla="*/ 36 w 102"/>
                  <a:gd name="T37" fmla="*/ 46 h 86"/>
                  <a:gd name="T38" fmla="*/ 48 w 102"/>
                  <a:gd name="T39" fmla="*/ 36 h 86"/>
                  <a:gd name="T40" fmla="*/ 62 w 102"/>
                  <a:gd name="T41" fmla="*/ 28 h 86"/>
                  <a:gd name="T42" fmla="*/ 62 w 102"/>
                  <a:gd name="T43" fmla="*/ 28 h 86"/>
                  <a:gd name="T44" fmla="*/ 46 w 102"/>
                  <a:gd name="T45" fmla="*/ 34 h 86"/>
                  <a:gd name="T46" fmla="*/ 34 w 102"/>
                  <a:gd name="T47" fmla="*/ 44 h 86"/>
                  <a:gd name="T48" fmla="*/ 22 w 102"/>
                  <a:gd name="T49" fmla="*/ 54 h 86"/>
                  <a:gd name="T50" fmla="*/ 12 w 102"/>
                  <a:gd name="T51" fmla="*/ 66 h 86"/>
                  <a:gd name="T52" fmla="*/ 12 w 102"/>
                  <a:gd name="T53" fmla="*/ 66 h 86"/>
                  <a:gd name="T54" fmla="*/ 20 w 102"/>
                  <a:gd name="T55" fmla="*/ 38 h 86"/>
                  <a:gd name="T56" fmla="*/ 36 w 102"/>
                  <a:gd name="T57" fmla="*/ 0 h 86"/>
                  <a:gd name="T58" fmla="*/ 36 w 102"/>
                  <a:gd name="T59" fmla="*/ 0 h 8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02" h="86">
                    <a:moveTo>
                      <a:pt x="36" y="0"/>
                    </a:moveTo>
                    <a:lnTo>
                      <a:pt x="36" y="0"/>
                    </a:lnTo>
                    <a:lnTo>
                      <a:pt x="26" y="20"/>
                    </a:lnTo>
                    <a:lnTo>
                      <a:pt x="16" y="40"/>
                    </a:lnTo>
                    <a:lnTo>
                      <a:pt x="8" y="62"/>
                    </a:lnTo>
                    <a:lnTo>
                      <a:pt x="0" y="86"/>
                    </a:lnTo>
                    <a:lnTo>
                      <a:pt x="0" y="86"/>
                    </a:lnTo>
                    <a:lnTo>
                      <a:pt x="22" y="76"/>
                    </a:lnTo>
                    <a:lnTo>
                      <a:pt x="46" y="66"/>
                    </a:lnTo>
                    <a:lnTo>
                      <a:pt x="72" y="58"/>
                    </a:lnTo>
                    <a:lnTo>
                      <a:pt x="102" y="52"/>
                    </a:lnTo>
                    <a:lnTo>
                      <a:pt x="102" y="52"/>
                    </a:lnTo>
                    <a:lnTo>
                      <a:pt x="82" y="52"/>
                    </a:lnTo>
                    <a:lnTo>
                      <a:pt x="60" y="56"/>
                    </a:lnTo>
                    <a:lnTo>
                      <a:pt x="38" y="62"/>
                    </a:lnTo>
                    <a:lnTo>
                      <a:pt x="16" y="72"/>
                    </a:lnTo>
                    <a:lnTo>
                      <a:pt x="16" y="72"/>
                    </a:lnTo>
                    <a:lnTo>
                      <a:pt x="26" y="58"/>
                    </a:lnTo>
                    <a:lnTo>
                      <a:pt x="36" y="46"/>
                    </a:lnTo>
                    <a:lnTo>
                      <a:pt x="48" y="36"/>
                    </a:lnTo>
                    <a:lnTo>
                      <a:pt x="62" y="28"/>
                    </a:lnTo>
                    <a:lnTo>
                      <a:pt x="62" y="28"/>
                    </a:lnTo>
                    <a:lnTo>
                      <a:pt x="46" y="34"/>
                    </a:lnTo>
                    <a:lnTo>
                      <a:pt x="34" y="44"/>
                    </a:lnTo>
                    <a:lnTo>
                      <a:pt x="22" y="54"/>
                    </a:lnTo>
                    <a:lnTo>
                      <a:pt x="12" y="66"/>
                    </a:lnTo>
                    <a:lnTo>
                      <a:pt x="12" y="66"/>
                    </a:lnTo>
                    <a:lnTo>
                      <a:pt x="20" y="38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rgbClr val="562B0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6" name="Freeform 38"/>
              <p:cNvSpPr>
                <a:spLocks/>
              </p:cNvSpPr>
              <p:nvPr/>
            </p:nvSpPr>
            <p:spPr bwMode="auto">
              <a:xfrm>
                <a:off x="2318" y="1598"/>
                <a:ext cx="234" cy="338"/>
              </a:xfrm>
              <a:custGeom>
                <a:avLst/>
                <a:gdLst>
                  <a:gd name="T0" fmla="*/ 18 w 234"/>
                  <a:gd name="T1" fmla="*/ 114 h 338"/>
                  <a:gd name="T2" fmla="*/ 18 w 234"/>
                  <a:gd name="T3" fmla="*/ 114 h 338"/>
                  <a:gd name="T4" fmla="*/ 10 w 234"/>
                  <a:gd name="T5" fmla="*/ 130 h 338"/>
                  <a:gd name="T6" fmla="*/ 6 w 234"/>
                  <a:gd name="T7" fmla="*/ 144 h 338"/>
                  <a:gd name="T8" fmla="*/ 2 w 234"/>
                  <a:gd name="T9" fmla="*/ 160 h 338"/>
                  <a:gd name="T10" fmla="*/ 0 w 234"/>
                  <a:gd name="T11" fmla="*/ 174 h 338"/>
                  <a:gd name="T12" fmla="*/ 0 w 234"/>
                  <a:gd name="T13" fmla="*/ 190 h 338"/>
                  <a:gd name="T14" fmla="*/ 0 w 234"/>
                  <a:gd name="T15" fmla="*/ 206 h 338"/>
                  <a:gd name="T16" fmla="*/ 2 w 234"/>
                  <a:gd name="T17" fmla="*/ 220 h 338"/>
                  <a:gd name="T18" fmla="*/ 6 w 234"/>
                  <a:gd name="T19" fmla="*/ 236 h 338"/>
                  <a:gd name="T20" fmla="*/ 6 w 234"/>
                  <a:gd name="T21" fmla="*/ 236 h 338"/>
                  <a:gd name="T22" fmla="*/ 10 w 234"/>
                  <a:gd name="T23" fmla="*/ 250 h 338"/>
                  <a:gd name="T24" fmla="*/ 14 w 234"/>
                  <a:gd name="T25" fmla="*/ 264 h 338"/>
                  <a:gd name="T26" fmla="*/ 20 w 234"/>
                  <a:gd name="T27" fmla="*/ 278 h 338"/>
                  <a:gd name="T28" fmla="*/ 28 w 234"/>
                  <a:gd name="T29" fmla="*/ 292 h 338"/>
                  <a:gd name="T30" fmla="*/ 36 w 234"/>
                  <a:gd name="T31" fmla="*/ 304 h 338"/>
                  <a:gd name="T32" fmla="*/ 46 w 234"/>
                  <a:gd name="T33" fmla="*/ 316 h 338"/>
                  <a:gd name="T34" fmla="*/ 70 w 234"/>
                  <a:gd name="T35" fmla="*/ 338 h 338"/>
                  <a:gd name="T36" fmla="*/ 234 w 234"/>
                  <a:gd name="T37" fmla="*/ 4 h 338"/>
                  <a:gd name="T38" fmla="*/ 234 w 234"/>
                  <a:gd name="T39" fmla="*/ 4 h 338"/>
                  <a:gd name="T40" fmla="*/ 216 w 234"/>
                  <a:gd name="T41" fmla="*/ 2 h 338"/>
                  <a:gd name="T42" fmla="*/ 200 w 234"/>
                  <a:gd name="T43" fmla="*/ 0 h 338"/>
                  <a:gd name="T44" fmla="*/ 184 w 234"/>
                  <a:gd name="T45" fmla="*/ 0 h 338"/>
                  <a:gd name="T46" fmla="*/ 166 w 234"/>
                  <a:gd name="T47" fmla="*/ 2 h 338"/>
                  <a:gd name="T48" fmla="*/ 150 w 234"/>
                  <a:gd name="T49" fmla="*/ 6 h 338"/>
                  <a:gd name="T50" fmla="*/ 134 w 234"/>
                  <a:gd name="T51" fmla="*/ 10 h 338"/>
                  <a:gd name="T52" fmla="*/ 120 w 234"/>
                  <a:gd name="T53" fmla="*/ 16 h 338"/>
                  <a:gd name="T54" fmla="*/ 104 w 234"/>
                  <a:gd name="T55" fmla="*/ 22 h 338"/>
                  <a:gd name="T56" fmla="*/ 104 w 234"/>
                  <a:gd name="T57" fmla="*/ 22 h 338"/>
                  <a:gd name="T58" fmla="*/ 90 w 234"/>
                  <a:gd name="T59" fmla="*/ 32 h 338"/>
                  <a:gd name="T60" fmla="*/ 76 w 234"/>
                  <a:gd name="T61" fmla="*/ 40 h 338"/>
                  <a:gd name="T62" fmla="*/ 64 w 234"/>
                  <a:gd name="T63" fmla="*/ 50 h 338"/>
                  <a:gd name="T64" fmla="*/ 52 w 234"/>
                  <a:gd name="T65" fmla="*/ 62 h 338"/>
                  <a:gd name="T66" fmla="*/ 42 w 234"/>
                  <a:gd name="T67" fmla="*/ 74 h 338"/>
                  <a:gd name="T68" fmla="*/ 32 w 234"/>
                  <a:gd name="T69" fmla="*/ 86 h 338"/>
                  <a:gd name="T70" fmla="*/ 24 w 234"/>
                  <a:gd name="T71" fmla="*/ 100 h 338"/>
                  <a:gd name="T72" fmla="*/ 18 w 234"/>
                  <a:gd name="T73" fmla="*/ 114 h 338"/>
                  <a:gd name="T74" fmla="*/ 18 w 234"/>
                  <a:gd name="T75" fmla="*/ 114 h 33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34" h="338">
                    <a:moveTo>
                      <a:pt x="18" y="114"/>
                    </a:moveTo>
                    <a:lnTo>
                      <a:pt x="18" y="114"/>
                    </a:lnTo>
                    <a:lnTo>
                      <a:pt x="10" y="130"/>
                    </a:lnTo>
                    <a:lnTo>
                      <a:pt x="6" y="144"/>
                    </a:lnTo>
                    <a:lnTo>
                      <a:pt x="2" y="160"/>
                    </a:lnTo>
                    <a:lnTo>
                      <a:pt x="0" y="174"/>
                    </a:lnTo>
                    <a:lnTo>
                      <a:pt x="0" y="190"/>
                    </a:lnTo>
                    <a:lnTo>
                      <a:pt x="0" y="206"/>
                    </a:lnTo>
                    <a:lnTo>
                      <a:pt x="2" y="220"/>
                    </a:lnTo>
                    <a:lnTo>
                      <a:pt x="6" y="236"/>
                    </a:lnTo>
                    <a:lnTo>
                      <a:pt x="6" y="236"/>
                    </a:lnTo>
                    <a:lnTo>
                      <a:pt x="10" y="250"/>
                    </a:lnTo>
                    <a:lnTo>
                      <a:pt x="14" y="264"/>
                    </a:lnTo>
                    <a:lnTo>
                      <a:pt x="20" y="278"/>
                    </a:lnTo>
                    <a:lnTo>
                      <a:pt x="28" y="292"/>
                    </a:lnTo>
                    <a:lnTo>
                      <a:pt x="36" y="304"/>
                    </a:lnTo>
                    <a:lnTo>
                      <a:pt x="46" y="316"/>
                    </a:lnTo>
                    <a:lnTo>
                      <a:pt x="70" y="338"/>
                    </a:lnTo>
                    <a:lnTo>
                      <a:pt x="234" y="4"/>
                    </a:lnTo>
                    <a:lnTo>
                      <a:pt x="234" y="4"/>
                    </a:lnTo>
                    <a:lnTo>
                      <a:pt x="216" y="2"/>
                    </a:lnTo>
                    <a:lnTo>
                      <a:pt x="200" y="0"/>
                    </a:lnTo>
                    <a:lnTo>
                      <a:pt x="184" y="0"/>
                    </a:lnTo>
                    <a:lnTo>
                      <a:pt x="166" y="2"/>
                    </a:lnTo>
                    <a:lnTo>
                      <a:pt x="150" y="6"/>
                    </a:lnTo>
                    <a:lnTo>
                      <a:pt x="134" y="10"/>
                    </a:lnTo>
                    <a:lnTo>
                      <a:pt x="120" y="16"/>
                    </a:lnTo>
                    <a:lnTo>
                      <a:pt x="104" y="22"/>
                    </a:lnTo>
                    <a:lnTo>
                      <a:pt x="104" y="22"/>
                    </a:lnTo>
                    <a:lnTo>
                      <a:pt x="90" y="32"/>
                    </a:lnTo>
                    <a:lnTo>
                      <a:pt x="76" y="40"/>
                    </a:lnTo>
                    <a:lnTo>
                      <a:pt x="64" y="50"/>
                    </a:lnTo>
                    <a:lnTo>
                      <a:pt x="52" y="62"/>
                    </a:lnTo>
                    <a:lnTo>
                      <a:pt x="42" y="74"/>
                    </a:lnTo>
                    <a:lnTo>
                      <a:pt x="32" y="86"/>
                    </a:lnTo>
                    <a:lnTo>
                      <a:pt x="24" y="100"/>
                    </a:lnTo>
                    <a:lnTo>
                      <a:pt x="18" y="114"/>
                    </a:lnTo>
                    <a:lnTo>
                      <a:pt x="18" y="114"/>
                    </a:lnTo>
                    <a:close/>
                  </a:path>
                </a:pathLst>
              </a:custGeom>
              <a:solidFill>
                <a:srgbClr val="465D8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7" name="Freeform 39"/>
              <p:cNvSpPr>
                <a:spLocks/>
              </p:cNvSpPr>
              <p:nvPr/>
            </p:nvSpPr>
            <p:spPr bwMode="auto">
              <a:xfrm>
                <a:off x="2318" y="1712"/>
                <a:ext cx="102" cy="224"/>
              </a:xfrm>
              <a:custGeom>
                <a:avLst/>
                <a:gdLst>
                  <a:gd name="T0" fmla="*/ 20 w 102"/>
                  <a:gd name="T1" fmla="*/ 0 h 224"/>
                  <a:gd name="T2" fmla="*/ 18 w 102"/>
                  <a:gd name="T3" fmla="*/ 0 h 224"/>
                  <a:gd name="T4" fmla="*/ 18 w 102"/>
                  <a:gd name="T5" fmla="*/ 0 h 224"/>
                  <a:gd name="T6" fmla="*/ 10 w 102"/>
                  <a:gd name="T7" fmla="*/ 16 h 224"/>
                  <a:gd name="T8" fmla="*/ 6 w 102"/>
                  <a:gd name="T9" fmla="*/ 30 h 224"/>
                  <a:gd name="T10" fmla="*/ 2 w 102"/>
                  <a:gd name="T11" fmla="*/ 46 h 224"/>
                  <a:gd name="T12" fmla="*/ 0 w 102"/>
                  <a:gd name="T13" fmla="*/ 60 h 224"/>
                  <a:gd name="T14" fmla="*/ 0 w 102"/>
                  <a:gd name="T15" fmla="*/ 76 h 224"/>
                  <a:gd name="T16" fmla="*/ 0 w 102"/>
                  <a:gd name="T17" fmla="*/ 92 h 224"/>
                  <a:gd name="T18" fmla="*/ 2 w 102"/>
                  <a:gd name="T19" fmla="*/ 106 h 224"/>
                  <a:gd name="T20" fmla="*/ 6 w 102"/>
                  <a:gd name="T21" fmla="*/ 122 h 224"/>
                  <a:gd name="T22" fmla="*/ 6 w 102"/>
                  <a:gd name="T23" fmla="*/ 122 h 224"/>
                  <a:gd name="T24" fmla="*/ 10 w 102"/>
                  <a:gd name="T25" fmla="*/ 136 h 224"/>
                  <a:gd name="T26" fmla="*/ 14 w 102"/>
                  <a:gd name="T27" fmla="*/ 150 h 224"/>
                  <a:gd name="T28" fmla="*/ 20 w 102"/>
                  <a:gd name="T29" fmla="*/ 164 h 224"/>
                  <a:gd name="T30" fmla="*/ 28 w 102"/>
                  <a:gd name="T31" fmla="*/ 178 h 224"/>
                  <a:gd name="T32" fmla="*/ 36 w 102"/>
                  <a:gd name="T33" fmla="*/ 190 h 224"/>
                  <a:gd name="T34" fmla="*/ 46 w 102"/>
                  <a:gd name="T35" fmla="*/ 202 h 224"/>
                  <a:gd name="T36" fmla="*/ 70 w 102"/>
                  <a:gd name="T37" fmla="*/ 224 h 224"/>
                  <a:gd name="T38" fmla="*/ 102 w 102"/>
                  <a:gd name="T39" fmla="*/ 160 h 224"/>
                  <a:gd name="T40" fmla="*/ 102 w 102"/>
                  <a:gd name="T41" fmla="*/ 160 h 224"/>
                  <a:gd name="T42" fmla="*/ 86 w 102"/>
                  <a:gd name="T43" fmla="*/ 146 h 224"/>
                  <a:gd name="T44" fmla="*/ 72 w 102"/>
                  <a:gd name="T45" fmla="*/ 130 h 224"/>
                  <a:gd name="T46" fmla="*/ 60 w 102"/>
                  <a:gd name="T47" fmla="*/ 114 h 224"/>
                  <a:gd name="T48" fmla="*/ 48 w 102"/>
                  <a:gd name="T49" fmla="*/ 94 h 224"/>
                  <a:gd name="T50" fmla="*/ 38 w 102"/>
                  <a:gd name="T51" fmla="*/ 74 h 224"/>
                  <a:gd name="T52" fmla="*/ 30 w 102"/>
                  <a:gd name="T53" fmla="*/ 50 h 224"/>
                  <a:gd name="T54" fmla="*/ 24 w 102"/>
                  <a:gd name="T55" fmla="*/ 26 h 224"/>
                  <a:gd name="T56" fmla="*/ 20 w 102"/>
                  <a:gd name="T57" fmla="*/ 0 h 224"/>
                  <a:gd name="T58" fmla="*/ 20 w 102"/>
                  <a:gd name="T59" fmla="*/ 0 h 2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</a:cxnLst>
                <a:rect l="0" t="0" r="r" b="b"/>
                <a:pathLst>
                  <a:path w="102" h="224">
                    <a:moveTo>
                      <a:pt x="20" y="0"/>
                    </a:moveTo>
                    <a:lnTo>
                      <a:pt x="18" y="0"/>
                    </a:lnTo>
                    <a:lnTo>
                      <a:pt x="18" y="0"/>
                    </a:lnTo>
                    <a:lnTo>
                      <a:pt x="10" y="16"/>
                    </a:lnTo>
                    <a:lnTo>
                      <a:pt x="6" y="30"/>
                    </a:lnTo>
                    <a:lnTo>
                      <a:pt x="2" y="46"/>
                    </a:lnTo>
                    <a:lnTo>
                      <a:pt x="0" y="60"/>
                    </a:lnTo>
                    <a:lnTo>
                      <a:pt x="0" y="76"/>
                    </a:lnTo>
                    <a:lnTo>
                      <a:pt x="0" y="92"/>
                    </a:lnTo>
                    <a:lnTo>
                      <a:pt x="2" y="106"/>
                    </a:lnTo>
                    <a:lnTo>
                      <a:pt x="6" y="122"/>
                    </a:lnTo>
                    <a:lnTo>
                      <a:pt x="6" y="122"/>
                    </a:lnTo>
                    <a:lnTo>
                      <a:pt x="10" y="136"/>
                    </a:lnTo>
                    <a:lnTo>
                      <a:pt x="14" y="150"/>
                    </a:lnTo>
                    <a:lnTo>
                      <a:pt x="20" y="164"/>
                    </a:lnTo>
                    <a:lnTo>
                      <a:pt x="28" y="178"/>
                    </a:lnTo>
                    <a:lnTo>
                      <a:pt x="36" y="190"/>
                    </a:lnTo>
                    <a:lnTo>
                      <a:pt x="46" y="202"/>
                    </a:lnTo>
                    <a:lnTo>
                      <a:pt x="70" y="224"/>
                    </a:lnTo>
                    <a:lnTo>
                      <a:pt x="102" y="160"/>
                    </a:lnTo>
                    <a:lnTo>
                      <a:pt x="102" y="160"/>
                    </a:lnTo>
                    <a:lnTo>
                      <a:pt x="86" y="146"/>
                    </a:lnTo>
                    <a:lnTo>
                      <a:pt x="72" y="130"/>
                    </a:lnTo>
                    <a:lnTo>
                      <a:pt x="60" y="114"/>
                    </a:lnTo>
                    <a:lnTo>
                      <a:pt x="48" y="94"/>
                    </a:lnTo>
                    <a:lnTo>
                      <a:pt x="38" y="74"/>
                    </a:lnTo>
                    <a:lnTo>
                      <a:pt x="30" y="50"/>
                    </a:lnTo>
                    <a:lnTo>
                      <a:pt x="24" y="26"/>
                    </a:lnTo>
                    <a:lnTo>
                      <a:pt x="20" y="0"/>
                    </a:lnTo>
                    <a:lnTo>
                      <a:pt x="20" y="0"/>
                    </a:lnTo>
                    <a:close/>
                  </a:path>
                </a:pathLst>
              </a:custGeom>
              <a:solidFill>
                <a:srgbClr val="9BB8B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38" name="Freeform 40"/>
              <p:cNvSpPr>
                <a:spLocks/>
              </p:cNvSpPr>
              <p:nvPr/>
            </p:nvSpPr>
            <p:spPr bwMode="auto">
              <a:xfrm>
                <a:off x="2338" y="1674"/>
                <a:ext cx="178" cy="96"/>
              </a:xfrm>
              <a:custGeom>
                <a:avLst/>
                <a:gdLst>
                  <a:gd name="T0" fmla="*/ 132 w 178"/>
                  <a:gd name="T1" fmla="*/ 96 h 96"/>
                  <a:gd name="T2" fmla="*/ 178 w 178"/>
                  <a:gd name="T3" fmla="*/ 0 h 96"/>
                  <a:gd name="T4" fmla="*/ 178 w 178"/>
                  <a:gd name="T5" fmla="*/ 0 h 96"/>
                  <a:gd name="T6" fmla="*/ 156 w 178"/>
                  <a:gd name="T7" fmla="*/ 0 h 96"/>
                  <a:gd name="T8" fmla="*/ 134 w 178"/>
                  <a:gd name="T9" fmla="*/ 0 h 96"/>
                  <a:gd name="T10" fmla="*/ 112 w 178"/>
                  <a:gd name="T11" fmla="*/ 2 h 96"/>
                  <a:gd name="T12" fmla="*/ 88 w 178"/>
                  <a:gd name="T13" fmla="*/ 6 h 96"/>
                  <a:gd name="T14" fmla="*/ 66 w 178"/>
                  <a:gd name="T15" fmla="*/ 12 h 96"/>
                  <a:gd name="T16" fmla="*/ 44 w 178"/>
                  <a:gd name="T17" fmla="*/ 18 h 96"/>
                  <a:gd name="T18" fmla="*/ 22 w 178"/>
                  <a:gd name="T19" fmla="*/ 26 h 96"/>
                  <a:gd name="T20" fmla="*/ 0 w 178"/>
                  <a:gd name="T21" fmla="*/ 34 h 96"/>
                  <a:gd name="T22" fmla="*/ 0 w 178"/>
                  <a:gd name="T23" fmla="*/ 34 h 96"/>
                  <a:gd name="T24" fmla="*/ 34 w 178"/>
                  <a:gd name="T25" fmla="*/ 46 h 96"/>
                  <a:gd name="T26" fmla="*/ 68 w 178"/>
                  <a:gd name="T27" fmla="*/ 60 h 96"/>
                  <a:gd name="T28" fmla="*/ 100 w 178"/>
                  <a:gd name="T29" fmla="*/ 76 h 96"/>
                  <a:gd name="T30" fmla="*/ 132 w 178"/>
                  <a:gd name="T31" fmla="*/ 96 h 96"/>
                  <a:gd name="T32" fmla="*/ 132 w 178"/>
                  <a:gd name="T33" fmla="*/ 96 h 9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78" h="96">
                    <a:moveTo>
                      <a:pt x="132" y="96"/>
                    </a:moveTo>
                    <a:lnTo>
                      <a:pt x="178" y="0"/>
                    </a:lnTo>
                    <a:lnTo>
                      <a:pt x="178" y="0"/>
                    </a:lnTo>
                    <a:lnTo>
                      <a:pt x="156" y="0"/>
                    </a:lnTo>
                    <a:lnTo>
                      <a:pt x="134" y="0"/>
                    </a:lnTo>
                    <a:lnTo>
                      <a:pt x="112" y="2"/>
                    </a:lnTo>
                    <a:lnTo>
                      <a:pt x="88" y="6"/>
                    </a:lnTo>
                    <a:lnTo>
                      <a:pt x="66" y="12"/>
                    </a:lnTo>
                    <a:lnTo>
                      <a:pt x="44" y="18"/>
                    </a:lnTo>
                    <a:lnTo>
                      <a:pt x="22" y="26"/>
                    </a:lnTo>
                    <a:lnTo>
                      <a:pt x="0" y="34"/>
                    </a:lnTo>
                    <a:lnTo>
                      <a:pt x="0" y="34"/>
                    </a:lnTo>
                    <a:lnTo>
                      <a:pt x="34" y="46"/>
                    </a:lnTo>
                    <a:lnTo>
                      <a:pt x="68" y="60"/>
                    </a:lnTo>
                    <a:lnTo>
                      <a:pt x="100" y="76"/>
                    </a:lnTo>
                    <a:lnTo>
                      <a:pt x="132" y="96"/>
                    </a:lnTo>
                    <a:lnTo>
                      <a:pt x="132" y="96"/>
                    </a:lnTo>
                    <a:close/>
                  </a:path>
                </a:pathLst>
              </a:custGeom>
              <a:solidFill>
                <a:srgbClr val="9BB8BB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  <p:pic>
          <p:nvPicPr>
            <p:cNvPr id="8" name="Picture 188" descr="C:\Users\ZS SLOVAN\AppData\Local\Microsoft\Windows\Temporary Internet Files\Content.IE5\LC0IHDKP\MC900199232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61074" y="2657475"/>
              <a:ext cx="941045" cy="5415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9" name="Skupina 38"/>
          <p:cNvGrpSpPr/>
          <p:nvPr/>
        </p:nvGrpSpPr>
        <p:grpSpPr>
          <a:xfrm>
            <a:off x="4827190" y="3604048"/>
            <a:ext cx="2067696" cy="1911455"/>
            <a:chOff x="3916314" y="3456797"/>
            <a:chExt cx="1337034" cy="1340355"/>
          </a:xfrm>
        </p:grpSpPr>
        <p:cxnSp>
          <p:nvCxnSpPr>
            <p:cNvPr id="40" name="Přímá spojnice 39"/>
            <p:cNvCxnSpPr/>
            <p:nvPr/>
          </p:nvCxnSpPr>
          <p:spPr>
            <a:xfrm>
              <a:off x="3916314" y="3480676"/>
              <a:ext cx="1337034" cy="1316476"/>
            </a:xfrm>
            <a:prstGeom prst="line">
              <a:avLst/>
            </a:pr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H="1">
              <a:off x="3923928" y="3456797"/>
              <a:ext cx="1329420" cy="1340355"/>
            </a:xfrm>
            <a:prstGeom prst="line">
              <a:avLst/>
            </a:prstGeom>
          </p:spPr>
          <p:style>
            <a:lnRef idx="3">
              <a:schemeClr val="accent5"/>
            </a:lnRef>
            <a:fillRef idx="0">
              <a:schemeClr val="accent5"/>
            </a:fillRef>
            <a:effectRef idx="2">
              <a:schemeClr val="accent5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4840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ZS SLOVAN\AppData\Local\Microsoft\Windows\Temporary Internet Files\Content.IE5\1S6A3D5V\MC9004343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634" y="836712"/>
            <a:ext cx="2129532" cy="20340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S SLOVAN\AppData\Local\Microsoft\Windows\Temporary Internet Files\Content.IE5\L8GQULH4\MC9003491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44833"/>
            <a:ext cx="1481328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S SLOVAN\AppData\Local\Microsoft\Windows\Temporary Internet Files\Content.IE5\L8GQULH4\MC9001504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2166" y="2983354"/>
            <a:ext cx="1796796" cy="163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87369" y="869758"/>
            <a:ext cx="2740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 Black" pitchFamily="34" charset="0"/>
              </a:rPr>
              <a:t>- zjišťování zápachu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77027" y="2267580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NE!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79468" y="2267580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  <a:latin typeface="Arial Black" pitchFamily="34" charset="0"/>
              </a:rPr>
              <a:t>ANO</a:t>
            </a:r>
            <a:endParaRPr lang="cs-CZ" dirty="0">
              <a:solidFill>
                <a:srgbClr val="00B05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08858" y="4862683"/>
            <a:ext cx="51294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každé poranění, úraz oznámí žák vyučujícímu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1" name="Picture 2" descr="C:\Users\ZS SLOVAN\AppData\Local\Microsoft\Windows\Temporary Internet Files\Content.IE5\K375NA6I\MC9003610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365104"/>
            <a:ext cx="1496947" cy="1641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703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pzezulova\AppData\Local\Microsoft\Windows\Temporary Internet Files\Content.IE5\S6XL6ZK9\MC9002501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7540" y="777163"/>
            <a:ext cx="1084319" cy="1262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220212" y="908720"/>
            <a:ext cx="6278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při ředění kyselin </a:t>
            </a:r>
            <a:r>
              <a:rPr lang="cs-CZ" dirty="0" smtClean="0">
                <a:latin typeface="Arial Black" pitchFamily="34" charset="0"/>
              </a:rPr>
              <a:t>lijeme </a:t>
            </a:r>
            <a:r>
              <a:rPr lang="cs-CZ" dirty="0" smtClean="0">
                <a:latin typeface="Arial Black" pitchFamily="34" charset="0"/>
              </a:rPr>
              <a:t>vždy kyselinu do vody</a:t>
            </a:r>
            <a:endParaRPr lang="cs-CZ" dirty="0">
              <a:latin typeface="Arial Black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971600" y="1502108"/>
            <a:ext cx="2373984" cy="2373984"/>
            <a:chOff x="755576" y="2420888"/>
            <a:chExt cx="2373984" cy="2373984"/>
          </a:xfrm>
        </p:grpSpPr>
        <p:pic>
          <p:nvPicPr>
            <p:cNvPr id="3075" name="Picture 3" descr="C:\Users\ZS SLOVAN\AppData\Local\Microsoft\Windows\Temporary Internet Files\Content.IE5\K375NA6I\MC90039804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76" y="2420888"/>
              <a:ext cx="2373984" cy="23739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Plus 4"/>
            <p:cNvSpPr/>
            <p:nvPr/>
          </p:nvSpPr>
          <p:spPr>
            <a:xfrm>
              <a:off x="1485368" y="3251691"/>
              <a:ext cx="914400" cy="914400"/>
            </a:xfrm>
            <a:prstGeom prst="mathPlus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092783" y="2924145"/>
            <a:ext cx="47016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>
                <a:latin typeface="Arial Black" pitchFamily="34" charset="0"/>
              </a:rPr>
              <a:t>při potřísnění pokožky žíravinou</a:t>
            </a:r>
          </a:p>
          <a:p>
            <a:r>
              <a:rPr lang="cs-CZ" dirty="0" smtClean="0">
                <a:latin typeface="Arial Black" pitchFamily="34" charset="0"/>
              </a:rPr>
              <a:t>oplachujeme postižené místo vodou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90917" y="2332911"/>
            <a:ext cx="53083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při požití chemikálie vyvoláme zvracení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31097" y="3789040"/>
            <a:ext cx="69107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 při polknutí žíraviny nevyvoláme zvracení, zapijeme velkým množstvím vody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1440" y="4862259"/>
            <a:ext cx="42691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-</a:t>
            </a:r>
            <a:r>
              <a:rPr lang="cs-CZ" dirty="0" smtClean="0"/>
              <a:t> </a:t>
            </a:r>
            <a:r>
              <a:rPr lang="cs-CZ" dirty="0" smtClean="0">
                <a:latin typeface="Arial Black" pitchFamily="34" charset="0"/>
              </a:rPr>
              <a:t>postiženého dopravíme k lékaři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3077" name="Picture 5" descr="C:\Users\ZS SLOVAN\AppData\Local\Microsoft\Windows\Temporary Internet Files\Content.IE5\L8GQULH4\MC9002868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702" y="4298132"/>
            <a:ext cx="1738265" cy="1738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960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44697" y="834824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>
                <a:latin typeface="Arial Black" pitchFamily="34" charset="0"/>
              </a:rPr>
              <a:t>žáci do 15 let nesmí pracovat s vysoce nebezpečnými látkami (starší žáci do 18 let mohou s těmito látkami pracovat pouze za dohledu vyučujícího):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4098" name="Picture 2" descr="http://t3.gstatic.com/images?q=tbn:ANd9GcTJ5rcreWXpl21MXuBCmnA_9k2RI8QBllUsioiVECFkqO2TFaZDC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1916831"/>
            <a:ext cx="1195148" cy="1688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t2.gstatic.com/images?q=tbn:ANd9GcSDO7S3u_yKUUQOP_1spbAPGPA_lSnZLoxMKKFN-A-v0YUEGXTXbQ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3462" y="4019484"/>
            <a:ext cx="1223327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t1.gstatic.com/images?q=tbn:ANd9GcQ2XEmZCfYC1irgKasglodztKxYU0LL9lB4CDq-VgPY5cKgDA4KQA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932457"/>
            <a:ext cx="1184940" cy="167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t1.gstatic.com/images?q=tbn:ANd9GcTT32d-djvHwTLb2JYjVIkBjR8kuR6h9hrOggPbApSJasYqsicK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955" y="3890743"/>
            <a:ext cx="1336201" cy="1854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97000" l="200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574" y="1932457"/>
            <a:ext cx="1707447" cy="1707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9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4500" y="4112761"/>
            <a:ext cx="1541638" cy="1541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493" b="97537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0574" y="4198981"/>
            <a:ext cx="1472848" cy="1472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2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478" b="97044" l="0" r="995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4501" y="1916830"/>
            <a:ext cx="1541638" cy="1535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3060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16949" y="1052736"/>
            <a:ext cx="73445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dirty="0" smtClean="0">
                <a:latin typeface="Arial Black" pitchFamily="34" charset="0"/>
              </a:rPr>
              <a:t>s ostatními nebezpečnými látkami mohou žáci ZŠ pracovat pouze pod odborným dohledem učitele chemie: např.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4" name="Picture 14" descr="http://t0.gstatic.com/images?q=tbn:ANd9GcSu3TblCpawjNNnu1kthqbpxtAkLdPBwIJ6xBoUhmzqmT-dXXmyn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1165" y="4509120"/>
            <a:ext cx="1257300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6" name="Skupina 5"/>
          <p:cNvGrpSpPr/>
          <p:nvPr/>
        </p:nvGrpSpPr>
        <p:grpSpPr>
          <a:xfrm>
            <a:off x="2843808" y="2293454"/>
            <a:ext cx="1368152" cy="1368152"/>
            <a:chOff x="2843808" y="2293454"/>
            <a:chExt cx="1368152" cy="1368152"/>
          </a:xfrm>
        </p:grpSpPr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2000" b="100000" l="0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43808" y="2293454"/>
              <a:ext cx="1368152" cy="1368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3281662" y="2377365"/>
              <a:ext cx="492443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7200" dirty="0" smtClean="0">
                  <a:latin typeface="Arial Black" pitchFamily="34" charset="0"/>
                </a:rPr>
                <a:t>!</a:t>
              </a:r>
              <a:endParaRPr lang="cs-CZ" sz="7200" dirty="0">
                <a:latin typeface="Arial Black" pitchFamily="34" charset="0"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1331640" y="2348880"/>
            <a:ext cx="1266825" cy="1767940"/>
            <a:chOff x="1331640" y="2348880"/>
            <a:chExt cx="1266825" cy="1767940"/>
          </a:xfrm>
        </p:grpSpPr>
        <p:pic>
          <p:nvPicPr>
            <p:cNvPr id="3" name="Picture 12" descr="http://www.ped.muni.cz/wchem/sm/hc/labtech/images/piktogramy/foto007.jp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640" y="2348880"/>
              <a:ext cx="1266825" cy="12573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ovéPole 6"/>
            <p:cNvSpPr txBox="1"/>
            <p:nvPr/>
          </p:nvSpPr>
          <p:spPr>
            <a:xfrm>
              <a:off x="1743330" y="3655155"/>
              <a:ext cx="526106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dirty="0" err="1" smtClean="0">
                  <a:latin typeface="Arial Black" pitchFamily="34" charset="0"/>
                </a:rPr>
                <a:t>Xi</a:t>
              </a:r>
              <a:endParaRPr lang="cs-CZ" sz="2400" dirty="0">
                <a:latin typeface="Arial Black" pitchFamily="34" charset="0"/>
              </a:endParaRPr>
            </a:p>
          </p:txBody>
        </p:sp>
      </p:grp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369420"/>
            <a:ext cx="1543050" cy="1536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89235" y="2492896"/>
            <a:ext cx="1808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dráždivé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92863" y="4906937"/>
            <a:ext cx="16317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- hořlavé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778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935786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NCHLP jsou opatřeny výstražným symbolem a na etiketě jsou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R</a:t>
            </a:r>
            <a:r>
              <a:rPr lang="cs-CZ" sz="2400" dirty="0" smtClean="0">
                <a:latin typeface="Arial Black" pitchFamily="34" charset="0"/>
              </a:rPr>
              <a:t> a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S</a:t>
            </a:r>
            <a:r>
              <a:rPr lang="cs-CZ" sz="2400" dirty="0" smtClean="0">
                <a:latin typeface="Arial Black" pitchFamily="34" charset="0"/>
              </a:rPr>
              <a:t> věty resp.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400" dirty="0" smtClean="0">
                <a:latin typeface="Arial Black" pitchFamily="34" charset="0"/>
              </a:rPr>
              <a:t> a 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P </a:t>
            </a:r>
            <a:r>
              <a:rPr lang="cs-CZ" sz="2400" dirty="0" smtClean="0">
                <a:latin typeface="Arial Black" pitchFamily="34" charset="0"/>
              </a:rPr>
              <a:t>věty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37620" y="1988840"/>
            <a:ext cx="6903493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R (H) věty – popisují nebezpečnost látky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07790" y="2958043"/>
            <a:ext cx="7238456" cy="830997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 (P) věty – obsahují pokyny pro bezpečné</a:t>
            </a:r>
          </a:p>
          <a:p>
            <a:r>
              <a:rPr lang="cs-CZ" sz="2400" dirty="0">
                <a:latin typeface="Arial Black" pitchFamily="34" charset="0"/>
              </a:rPr>
              <a:t>	</a:t>
            </a:r>
            <a:r>
              <a:rPr lang="cs-CZ" sz="2400" dirty="0" smtClean="0">
                <a:latin typeface="Arial Black" pitchFamily="34" charset="0"/>
              </a:rPr>
              <a:t>	 zacházení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27584" y="4509120"/>
            <a:ext cx="7478206" cy="830997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Každá NCHLP má bezpečnostní list uložený</a:t>
            </a:r>
          </a:p>
          <a:p>
            <a:r>
              <a:rPr lang="cs-CZ" sz="2400" dirty="0" smtClean="0">
                <a:latin typeface="Arial Black" pitchFamily="34" charset="0"/>
              </a:rPr>
              <a:t>v učebně chemie</a:t>
            </a:r>
            <a:endParaRPr lang="cs-CZ" sz="24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9078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1256148"/>
            <a:ext cx="705678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Arial Black" pitchFamily="34" charset="0"/>
              </a:rPr>
              <a:t>Byl(a) jsem seznámen(a) s pracovním řádem učebny</a:t>
            </a:r>
          </a:p>
          <a:p>
            <a:pPr algn="just"/>
            <a:r>
              <a:rPr lang="cs-CZ" dirty="0" smtClean="0">
                <a:latin typeface="Arial Black" pitchFamily="34" charset="0"/>
              </a:rPr>
              <a:t>a poučen(a) o bezpečnosti práce při manipulaci </a:t>
            </a:r>
          </a:p>
          <a:p>
            <a:pPr algn="just"/>
            <a:r>
              <a:rPr lang="cs-CZ" dirty="0" smtClean="0">
                <a:latin typeface="Arial Black" pitchFamily="34" charset="0"/>
              </a:rPr>
              <a:t>s chemickými látkami.</a:t>
            </a:r>
          </a:p>
          <a:p>
            <a:pPr algn="just"/>
            <a:endParaRPr lang="cs-CZ" dirty="0" smtClean="0">
              <a:latin typeface="Arial Black" pitchFamily="34" charset="0"/>
            </a:endParaRPr>
          </a:p>
          <a:p>
            <a:pPr algn="just"/>
            <a:r>
              <a:rPr lang="cs-CZ" dirty="0" smtClean="0">
                <a:latin typeface="Arial Black" pitchFamily="34" charset="0"/>
              </a:rPr>
              <a:t>Jsem si vědom(a), že jakákoliv neodborná manipulace s chemickými látkami ve škole i mimo školu je nebezpečná a zdraví škodlivá.</a:t>
            </a:r>
          </a:p>
          <a:p>
            <a:pPr algn="just"/>
            <a:endParaRPr lang="cs-CZ" dirty="0">
              <a:latin typeface="Arial Black" pitchFamily="34" charset="0"/>
            </a:endParaRPr>
          </a:p>
          <a:p>
            <a:pPr algn="just"/>
            <a:endParaRPr lang="cs-CZ" dirty="0" smtClean="0">
              <a:latin typeface="Arial Black" pitchFamily="34" charset="0"/>
            </a:endParaRPr>
          </a:p>
          <a:p>
            <a:pPr algn="just"/>
            <a:r>
              <a:rPr lang="cs-CZ" dirty="0" smtClean="0">
                <a:latin typeface="Arial Black" pitchFamily="34" charset="0"/>
              </a:rPr>
              <a:t>V Kroměříži ………………………..    …………………………..</a:t>
            </a:r>
          </a:p>
          <a:p>
            <a:pPr algn="just"/>
            <a:r>
              <a:rPr lang="cs-CZ" dirty="0">
                <a:latin typeface="Arial Black" pitchFamily="34" charset="0"/>
              </a:rPr>
              <a:t>	</a:t>
            </a:r>
            <a:r>
              <a:rPr lang="cs-CZ" dirty="0" smtClean="0">
                <a:latin typeface="Arial Black" pitchFamily="34" charset="0"/>
              </a:rPr>
              <a:t>				podpis žáka</a:t>
            </a:r>
          </a:p>
          <a:p>
            <a:pPr algn="just"/>
            <a:endParaRPr lang="cs-CZ" dirty="0">
              <a:latin typeface="Arial Black" pitchFamily="34" charset="0"/>
            </a:endParaRPr>
          </a:p>
          <a:p>
            <a:pPr algn="just"/>
            <a:endParaRPr lang="cs-CZ" dirty="0" smtClean="0">
              <a:latin typeface="Arial Black" pitchFamily="34" charset="0"/>
            </a:endParaRPr>
          </a:p>
          <a:p>
            <a:pPr algn="just"/>
            <a:endParaRPr lang="cs-CZ" dirty="0">
              <a:latin typeface="Arial Black" pitchFamily="34" charset="0"/>
            </a:endParaRPr>
          </a:p>
          <a:p>
            <a:pPr algn="just"/>
            <a:r>
              <a:rPr lang="cs-CZ" dirty="0" smtClean="0">
                <a:latin typeface="Arial Black" pitchFamily="34" charset="0"/>
              </a:rPr>
              <a:t>Beru na vědomí: ………………………………  (podpis rodiče)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61837" y="753411"/>
            <a:ext cx="1766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(zápis do sešitu)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956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1076844"/>
            <a:ext cx="756084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Domácí úkol:</a:t>
            </a:r>
          </a:p>
          <a:p>
            <a:endParaRPr lang="cs-CZ" sz="2000" dirty="0">
              <a:latin typeface="Arial Black" pitchFamily="34" charset="0"/>
            </a:endParaRPr>
          </a:p>
          <a:p>
            <a:r>
              <a:rPr lang="cs-CZ" sz="2000" dirty="0" smtClean="0">
                <a:latin typeface="Arial Black" pitchFamily="34" charset="0"/>
              </a:rPr>
              <a:t>-najdi doma chemické látky, které se běžně </a:t>
            </a:r>
          </a:p>
          <a:p>
            <a:r>
              <a:rPr lang="cs-CZ" sz="2000" dirty="0" smtClean="0">
                <a:latin typeface="Arial Black" pitchFamily="34" charset="0"/>
              </a:rPr>
              <a:t>v domácnosti používají a jsou označeny jako nebezpečné látky a vypiš je</a:t>
            </a:r>
          </a:p>
          <a:p>
            <a:endParaRPr lang="cs-CZ" sz="2000" dirty="0">
              <a:latin typeface="Arial Black" pitchFamily="34" charset="0"/>
            </a:endParaRPr>
          </a:p>
          <a:p>
            <a:r>
              <a:rPr lang="cs-CZ" sz="2000" dirty="0" smtClean="0">
                <a:latin typeface="Arial Black" pitchFamily="34" charset="0"/>
              </a:rPr>
              <a:t>-vyber jednu chemickou látku a opiš její štítek</a:t>
            </a:r>
            <a:endParaRPr lang="cs-CZ" sz="2000" dirty="0"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8645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517" y="777435"/>
            <a:ext cx="858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Obdélník 2"/>
          <p:cNvSpPr/>
          <p:nvPr/>
        </p:nvSpPr>
        <p:spPr>
          <a:xfrm>
            <a:off x="178779" y="2763167"/>
            <a:ext cx="88066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VOLNÝ. </a:t>
            </a:r>
            <a:r>
              <a:rPr lang="cs-CZ" sz="1800" i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http://cs.wikipedia.org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 [online]. 22. 02. 2008, 15:46[cit.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2012-08-31].</a:t>
            </a:r>
          </a:p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File: </a:t>
            </a:r>
            <a:r>
              <a:rPr lang="cs-CZ" sz="1800" kern="1200" dirty="0" err="1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Hazard_C.svg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Dostupné z WWW: &lt;http://cs.wikipedia.org/wiki/Soubor: </a:t>
            </a:r>
            <a:r>
              <a:rPr lang="cs-CZ" sz="1800" kern="1200" dirty="0" err="1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Hazard_C.svg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&gt;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9361" y="3501008"/>
            <a:ext cx="896245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VOLNÝ. </a:t>
            </a:r>
            <a:r>
              <a:rPr lang="cs-CZ" sz="1800" i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http://cs.wikipedia.org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 [online]. 22. 02. 2008,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15:26[cit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2012-08-31].</a:t>
            </a:r>
          </a:p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File: 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Hazard_E.svg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Dostupné z WWW: &lt;http://cs.wikipedia.org/wiki/Soubor: 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Hazard_E.svg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&gt;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1713" y="4293096"/>
            <a:ext cx="903649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VOLNÝ. </a:t>
            </a:r>
            <a:r>
              <a:rPr lang="cs-CZ" sz="1800" i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http://cs.wikipedia.org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 [online].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11. 10. 2006, 11:00[cit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2012-08-31].</a:t>
            </a:r>
          </a:p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File: 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Hazard_FF.svg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Dostupné z WWW: &lt;http://cs.wikipedia.org/wiki/Soubor: 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Hazard_FF.svg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&gt;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7057" y="5056103"/>
            <a:ext cx="88066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VOLNÝ. </a:t>
            </a:r>
            <a:r>
              <a:rPr lang="cs-CZ" sz="1800" i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http://cs.wikipedia.org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 [online].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21. 07. 2011, 1:39[cit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2012-08-31].</a:t>
            </a:r>
          </a:p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File: 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Hazard_T.svg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Dostupné z WWW: &lt;http://cs.wikipedia.org/wiki/Soubor: 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Hazard_T.svg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&gt;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43683" y="5815738"/>
            <a:ext cx="890682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VOLNÝ. </a:t>
            </a:r>
            <a:r>
              <a:rPr lang="cs-CZ" sz="1800" i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http://cs.wikipedia.org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 [online].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04. 10. 2006, 11:50[cit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2012-08-31].</a:t>
            </a:r>
          </a:p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File: 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Hazard_Xi.svg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Dostupné z WWW: &lt;http://cs.wikipedia.org/wiki/Soubor: 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Hazard_Xi.svg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&gt;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2517" y="1146767"/>
            <a:ext cx="14848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81550" y="1600625"/>
            <a:ext cx="11083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/>
              <a:t>Ilustrace</a:t>
            </a:r>
            <a:r>
              <a:rPr lang="cs-CZ" b="1" dirty="0" smtClean="0"/>
              <a:t> :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209361" y="2132856"/>
            <a:ext cx="77470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</a:t>
            </a:r>
            <a:r>
              <a:rPr lang="cs-CZ" dirty="0" smtClean="0"/>
              <a:t>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80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0378" y="548679"/>
            <a:ext cx="880663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VOLNÝ. </a:t>
            </a:r>
            <a:r>
              <a:rPr lang="cs-CZ" sz="1800" i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http://cs.wikipedia.org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 [online].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17. 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02. 2008,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17:17[cit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2012-08-31].</a:t>
            </a:r>
          </a:p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File: 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Hazard_F.svg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Dostupné z WWW: &lt;http://cs.wikipedia.org/wiki/Soubor: 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Hazard_F.svg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&gt;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9817" y="1332339"/>
            <a:ext cx="880663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HENNING TORSTEN. </a:t>
            </a:r>
            <a:r>
              <a:rPr lang="cs-CZ" sz="1800" i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http://cs.wikipedia.org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 [online].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11. 08. 2011, 17:42[cit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2012-08-31].</a:t>
            </a:r>
          </a:p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File: </a:t>
            </a:r>
            <a:r>
              <a:rPr lang="cs-CZ" dirty="0"/>
              <a:t>GHS-</a:t>
            </a:r>
            <a:r>
              <a:rPr lang="cs-CZ" dirty="0" err="1"/>
              <a:t>pictogram</a:t>
            </a:r>
            <a:r>
              <a:rPr lang="cs-CZ" dirty="0"/>
              <a:t>-</a:t>
            </a:r>
            <a:r>
              <a:rPr lang="cs-CZ" dirty="0" err="1"/>
              <a:t>skull.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Dostupné z WWW: &lt;http://cs.wikipedia.org/wiki/Soubor: </a:t>
            </a:r>
            <a:r>
              <a:rPr lang="cs-CZ" dirty="0"/>
              <a:t>GHS-</a:t>
            </a:r>
            <a:r>
              <a:rPr lang="cs-CZ" dirty="0" err="1"/>
              <a:t>pictogram</a:t>
            </a:r>
            <a:r>
              <a:rPr lang="cs-CZ" dirty="0"/>
              <a:t>-</a:t>
            </a:r>
            <a:r>
              <a:rPr lang="cs-CZ" dirty="0" err="1"/>
              <a:t>skull.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&gt;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5401" y="2340818"/>
            <a:ext cx="880663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HENNING TORSTEN. </a:t>
            </a:r>
            <a:r>
              <a:rPr lang="cs-CZ" sz="1800" i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http://cs.wikipedia.org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 [online].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08. 07. 2010, 16:53[cit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2012-08-31].</a:t>
            </a:r>
          </a:p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File: </a:t>
            </a:r>
            <a:r>
              <a:rPr lang="cs-CZ" dirty="0" smtClean="0"/>
              <a:t>GHS-</a:t>
            </a:r>
            <a:r>
              <a:rPr lang="cs-CZ" dirty="0" err="1" smtClean="0"/>
              <a:t>pictogram</a:t>
            </a:r>
            <a:r>
              <a:rPr lang="cs-CZ" dirty="0" smtClean="0"/>
              <a:t>-</a:t>
            </a:r>
            <a:r>
              <a:rPr lang="cs-CZ" dirty="0" err="1" smtClean="0"/>
              <a:t>acid.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Dostupné z WWW: &lt;http://cs.wikipedia.org/wiki/Soubor: </a:t>
            </a:r>
            <a:r>
              <a:rPr lang="cs-CZ" dirty="0" smtClean="0"/>
              <a:t>GHS-</a:t>
            </a:r>
            <a:r>
              <a:rPr lang="cs-CZ" dirty="0" err="1" smtClean="0"/>
              <a:t>pictogram</a:t>
            </a:r>
            <a:r>
              <a:rPr lang="cs-CZ" dirty="0" smtClean="0"/>
              <a:t>-</a:t>
            </a:r>
            <a:r>
              <a:rPr lang="cs-CZ" dirty="0" err="1" smtClean="0"/>
              <a:t>acid.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&gt;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60986" y="3356992"/>
            <a:ext cx="880663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HENNING TORSTEN. </a:t>
            </a:r>
            <a:r>
              <a:rPr lang="cs-CZ" sz="1800" i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http://cs.wikipedia.org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 [online].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08. 07. 2010, 16:54[cit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2012-08-31].</a:t>
            </a:r>
          </a:p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File: </a:t>
            </a:r>
            <a:r>
              <a:rPr lang="cs-CZ" dirty="0" smtClean="0"/>
              <a:t>GHS-</a:t>
            </a:r>
            <a:r>
              <a:rPr lang="cs-CZ" dirty="0" err="1" smtClean="0"/>
              <a:t>pictogram</a:t>
            </a:r>
            <a:r>
              <a:rPr lang="cs-CZ" dirty="0" smtClean="0"/>
              <a:t>-</a:t>
            </a:r>
            <a:r>
              <a:rPr lang="cs-CZ" dirty="0" err="1" smtClean="0"/>
              <a:t>flamme.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Dostupné z WWW: &lt;http://cs.wikipedia.org/wiki/Soubor: </a:t>
            </a:r>
            <a:r>
              <a:rPr lang="cs-CZ" dirty="0" smtClean="0"/>
              <a:t>GHS-</a:t>
            </a:r>
            <a:r>
              <a:rPr lang="cs-CZ" dirty="0" err="1" smtClean="0"/>
              <a:t>pictogram</a:t>
            </a:r>
            <a:r>
              <a:rPr lang="cs-CZ" dirty="0" smtClean="0"/>
              <a:t>-</a:t>
            </a:r>
            <a:r>
              <a:rPr lang="cs-CZ" dirty="0" err="1" smtClean="0"/>
              <a:t>flamme.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&gt;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3752" y="4417553"/>
            <a:ext cx="880663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HENNING TORSTEN. </a:t>
            </a:r>
            <a:r>
              <a:rPr lang="cs-CZ" sz="1800" i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http://cs.wikipedia.org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 [online].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12. 12. 2010, 15:37[cit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2012-08-31].</a:t>
            </a:r>
          </a:p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File: </a:t>
            </a:r>
            <a:r>
              <a:rPr lang="cs-CZ" dirty="0" smtClean="0"/>
              <a:t>GHS-</a:t>
            </a:r>
            <a:r>
              <a:rPr lang="cs-CZ" dirty="0" err="1" smtClean="0"/>
              <a:t>pictogram</a:t>
            </a:r>
            <a:r>
              <a:rPr lang="cs-CZ" dirty="0" smtClean="0"/>
              <a:t>-</a:t>
            </a:r>
            <a:r>
              <a:rPr lang="cs-CZ" dirty="0" err="1" smtClean="0"/>
              <a:t>exclam.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Dostupné z WWW: &lt;http://cs.wikipedia.org/wiki/Soubor: </a:t>
            </a:r>
            <a:r>
              <a:rPr lang="cs-CZ" dirty="0" smtClean="0"/>
              <a:t>GHS-</a:t>
            </a:r>
            <a:r>
              <a:rPr lang="cs-CZ" dirty="0" err="1" smtClean="0"/>
              <a:t>pictogram</a:t>
            </a:r>
            <a:r>
              <a:rPr lang="cs-CZ" dirty="0" smtClean="0"/>
              <a:t>-</a:t>
            </a:r>
            <a:r>
              <a:rPr lang="cs-CZ" dirty="0" err="1" smtClean="0"/>
              <a:t>exclam.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&gt;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0984" y="5440434"/>
            <a:ext cx="880663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HENNING TORSTEN. </a:t>
            </a:r>
            <a:r>
              <a:rPr lang="cs-CZ" sz="1800" i="1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http://cs.wikipedia.org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 [online].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08. 07. 2010, 16:54[cit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</a:t>
            </a: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2012-08-31].</a:t>
            </a:r>
          </a:p>
          <a:p>
            <a:pPr>
              <a:spcAft>
                <a:spcPts val="0"/>
              </a:spcAft>
            </a:pPr>
            <a:r>
              <a:rPr lang="cs-CZ" sz="1800" kern="1200" dirty="0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 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File: </a:t>
            </a:r>
            <a:r>
              <a:rPr lang="cs-CZ" dirty="0" smtClean="0"/>
              <a:t>GHS-</a:t>
            </a:r>
            <a:r>
              <a:rPr lang="cs-CZ" dirty="0" err="1" smtClean="0"/>
              <a:t>pictogram</a:t>
            </a:r>
            <a:r>
              <a:rPr lang="cs-CZ" dirty="0" smtClean="0"/>
              <a:t>-</a:t>
            </a:r>
            <a:r>
              <a:rPr lang="cs-CZ" dirty="0" err="1" smtClean="0"/>
              <a:t>explos.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 Dostupné z WWW: &lt;http://cs.wikipedia.org/wiki/Soubor: </a:t>
            </a:r>
            <a:r>
              <a:rPr lang="cs-CZ" dirty="0" smtClean="0"/>
              <a:t>GHS-</a:t>
            </a:r>
            <a:r>
              <a:rPr lang="cs-CZ" dirty="0" err="1" smtClean="0"/>
              <a:t>pictogram</a:t>
            </a:r>
            <a:r>
              <a:rPr lang="cs-CZ" dirty="0" smtClean="0"/>
              <a:t>-</a:t>
            </a:r>
            <a:r>
              <a:rPr lang="cs-CZ" dirty="0" err="1" smtClean="0"/>
              <a:t>explos.</a:t>
            </a:r>
            <a:r>
              <a:rPr lang="cs-CZ" sz="1800" kern="1200" dirty="0" err="1" smtClean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svg</a:t>
            </a:r>
            <a:r>
              <a:rPr lang="cs-CZ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.</a:t>
            </a:r>
            <a:r>
              <a:rPr lang="en-US" sz="1800" kern="1200" dirty="0">
                <a:solidFill>
                  <a:srgbClr val="000000"/>
                </a:solidFill>
                <a:effectLst/>
                <a:latin typeface="Calibri"/>
                <a:ea typeface="Times New Roman"/>
                <a:cs typeface="Times New Roman"/>
              </a:rPr>
              <a:t>&gt;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337107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577</TotalTime>
  <Words>594</Words>
  <Application>Microsoft Office PowerPoint</Application>
  <PresentationFormat>Předvádění na obrazovce (4:3)</PresentationFormat>
  <Paragraphs>103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Špendlík</vt:lpstr>
      <vt:lpstr>Motiv systému Office</vt:lpstr>
      <vt:lpstr>Prezentace aplikace PowerPoint</vt:lpstr>
      <vt:lpstr>Prezentace aplikace PowerPoint</vt:lpstr>
      <vt:lpstr>Poučení o bezpečnosti práce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Poučení o bezpečnosti práce</dc:title>
  <dc:creator>ZS SLOVAN Zezulová</dc:creator>
  <cp:lastModifiedBy>EU12</cp:lastModifiedBy>
  <cp:revision>31</cp:revision>
  <dcterms:created xsi:type="dcterms:W3CDTF">2012-08-30T16:18:51Z</dcterms:created>
  <dcterms:modified xsi:type="dcterms:W3CDTF">2013-02-09T21:59:37Z</dcterms:modified>
</cp:coreProperties>
</file>