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7" r:id="rId6"/>
    <p:sldId id="268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FC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 A LITERATURA</a:t>
            </a:r>
          </a:p>
          <a:p>
            <a:r>
              <a:rPr lang="cs-CZ" dirty="0" smtClean="0"/>
              <a:t>ROČNÍK: VI.</a:t>
            </a:r>
          </a:p>
          <a:p>
            <a:r>
              <a:rPr lang="cs-CZ" dirty="0" smtClean="0"/>
              <a:t>TÉMA: LITERÁRNÍ POJMY - BÁJE</a:t>
            </a:r>
          </a:p>
          <a:p>
            <a:r>
              <a:rPr lang="cs-CZ" dirty="0" smtClean="0"/>
              <a:t>AUTOR: MGR. MARTINA ZAVADILOVÁ</a:t>
            </a:r>
          </a:p>
          <a:p>
            <a:r>
              <a:rPr lang="cs-CZ" dirty="0" smtClean="0"/>
              <a:t>DATUM VYTVOŘENÍ: 2.2.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VY_32_INOVACE_01_MZ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6FC04"/>
                </a:solidFill>
              </a:rPr>
              <a:t>Anotace</a:t>
            </a:r>
            <a:endParaRPr lang="cs-CZ" dirty="0">
              <a:solidFill>
                <a:srgbClr val="F6FC0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Žáci si přečtou úryvek z knihy </a:t>
            </a:r>
            <a:r>
              <a:rPr lang="cs-CZ" dirty="0"/>
              <a:t>Homérova </a:t>
            </a:r>
            <a:r>
              <a:rPr lang="cs-CZ" dirty="0" err="1"/>
              <a:t>Ílias</a:t>
            </a:r>
            <a:r>
              <a:rPr lang="cs-CZ" dirty="0"/>
              <a:t>, kterou převyprávěl Jan Pilař. </a:t>
            </a:r>
            <a:endParaRPr lang="cs-CZ" dirty="0" smtClean="0"/>
          </a:p>
          <a:p>
            <a:r>
              <a:rPr lang="cs-CZ" dirty="0" smtClean="0"/>
              <a:t>Žáci si osvojí pojmy „báje – mýty“ a „bájesloví – mytologii“.</a:t>
            </a:r>
          </a:p>
          <a:p>
            <a:r>
              <a:rPr lang="cs-CZ" dirty="0" smtClean="0"/>
              <a:t>Žáci si připomenou ustálená jazyková pojmenování s mýtickými hrdiny. Jedno si vyberou, vysvětlí a ilustrují.</a:t>
            </a:r>
          </a:p>
          <a:p>
            <a:r>
              <a:rPr lang="cs-CZ" dirty="0" smtClean="0"/>
              <a:t>Pomůcky: kniha Homérova </a:t>
            </a:r>
            <a:r>
              <a:rPr lang="cs-CZ" dirty="0" err="1" smtClean="0"/>
              <a:t>Ílias</a:t>
            </a:r>
            <a:r>
              <a:rPr lang="cs-CZ" dirty="0" smtClean="0"/>
              <a:t> (Jan Pilař)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6FC04"/>
                </a:solidFill>
              </a:rPr>
              <a:t>Zkušenosti z pilotáže:</a:t>
            </a:r>
          </a:p>
          <a:p>
            <a:r>
              <a:rPr lang="cs-CZ" dirty="0" smtClean="0"/>
              <a:t>Prezentace většinu žáků zaujala</a:t>
            </a:r>
          </a:p>
          <a:p>
            <a:r>
              <a:rPr lang="cs-CZ" dirty="0" smtClean="0"/>
              <a:t>Úryvek z knihy, který si žáci v úvodu </a:t>
            </a:r>
            <a:r>
              <a:rPr lang="cs-CZ" smtClean="0"/>
              <a:t>přečtou, </a:t>
            </a:r>
            <a:r>
              <a:rPr lang="cs-CZ" dirty="0" smtClean="0"/>
              <a:t>doporučuji předem nakopírovat do dvojic</a:t>
            </a:r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6FC04"/>
                </a:solidFill>
              </a:rPr>
              <a:t>Klíčová slova</a:t>
            </a:r>
            <a:endParaRPr lang="cs-CZ" dirty="0">
              <a:solidFill>
                <a:srgbClr val="F6FC0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Homérova </a:t>
            </a:r>
            <a:r>
              <a:rPr lang="cs-CZ" dirty="0" err="1" smtClean="0"/>
              <a:t>Ílias</a:t>
            </a:r>
            <a:r>
              <a:rPr lang="cs-CZ" dirty="0" smtClean="0"/>
              <a:t> (převyprávěl </a:t>
            </a:r>
            <a:r>
              <a:rPr lang="cs-CZ" dirty="0"/>
              <a:t>Jan </a:t>
            </a:r>
            <a:r>
              <a:rPr lang="cs-CZ" dirty="0" smtClean="0"/>
              <a:t>Pilař)</a:t>
            </a:r>
          </a:p>
          <a:p>
            <a:r>
              <a:rPr lang="cs-CZ" dirty="0" smtClean="0"/>
              <a:t>Báje – mýty</a:t>
            </a:r>
          </a:p>
          <a:p>
            <a:r>
              <a:rPr lang="cs-CZ" dirty="0" smtClean="0"/>
              <a:t>Bájesloví – mytologie</a:t>
            </a:r>
          </a:p>
          <a:p>
            <a:r>
              <a:rPr lang="cs-CZ" dirty="0" smtClean="0"/>
              <a:t>Ustálená jazyková pojmenování s mýtickými hrdiny</a:t>
            </a:r>
          </a:p>
          <a:p>
            <a:r>
              <a:rPr lang="cs-CZ" dirty="0"/>
              <a:t>I</a:t>
            </a:r>
            <a:r>
              <a:rPr lang="cs-CZ" dirty="0" smtClean="0"/>
              <a:t>lustrace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F6FC04"/>
                </a:solidFill>
              </a:rPr>
              <a:t>BÁJE (MÝTY)</a:t>
            </a:r>
            <a:endParaRPr lang="cs-CZ" sz="8000" dirty="0">
              <a:solidFill>
                <a:srgbClr val="F6FC04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7681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6FC04"/>
                </a:solidFill>
              </a:rPr>
              <a:t>???</a:t>
            </a:r>
            <a:endParaRPr lang="cs-CZ" dirty="0">
              <a:solidFill>
                <a:srgbClr val="F6FC0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Přečti si úryvek z knihy </a:t>
            </a:r>
            <a:r>
              <a:rPr lang="cs-CZ" b="1" dirty="0" smtClean="0"/>
              <a:t>Homérova </a:t>
            </a:r>
            <a:r>
              <a:rPr lang="cs-CZ" b="1" dirty="0" err="1" smtClean="0"/>
              <a:t>Ílias</a:t>
            </a:r>
            <a:r>
              <a:rPr lang="cs-CZ" dirty="0" smtClean="0"/>
              <a:t>, kterou převyprávěl Jan Pilař.</a:t>
            </a:r>
          </a:p>
          <a:p>
            <a:endParaRPr lang="cs-CZ" dirty="0"/>
          </a:p>
          <a:p>
            <a:r>
              <a:rPr lang="cs-CZ" dirty="0" smtClean="0"/>
              <a:t>Jaké </a:t>
            </a:r>
            <a:r>
              <a:rPr lang="cs-CZ" u="sng" dirty="0" smtClean="0"/>
              <a:t>období</a:t>
            </a:r>
            <a:r>
              <a:rPr lang="cs-CZ" dirty="0" smtClean="0"/>
              <a:t> Homérova </a:t>
            </a:r>
            <a:r>
              <a:rPr lang="cs-CZ" dirty="0" err="1" smtClean="0"/>
              <a:t>Ílias</a:t>
            </a:r>
            <a:r>
              <a:rPr lang="cs-CZ" dirty="0" smtClean="0"/>
              <a:t> zachycuje?</a:t>
            </a:r>
          </a:p>
          <a:p>
            <a:r>
              <a:rPr lang="cs-CZ" dirty="0" smtClean="0"/>
              <a:t>S jakými </a:t>
            </a:r>
            <a:r>
              <a:rPr lang="cs-CZ" u="sng" dirty="0" smtClean="0"/>
              <a:t>postavami</a:t>
            </a:r>
            <a:r>
              <a:rPr lang="cs-CZ" dirty="0" smtClean="0"/>
              <a:t> se v tomto díle můžeme setkat?</a:t>
            </a:r>
          </a:p>
          <a:p>
            <a:r>
              <a:rPr lang="cs-CZ" dirty="0" smtClean="0"/>
              <a:t>Z jakého </a:t>
            </a:r>
            <a:r>
              <a:rPr lang="cs-CZ" u="sng" dirty="0" smtClean="0"/>
              <a:t>literárního útvaru </a:t>
            </a:r>
            <a:r>
              <a:rPr lang="cs-CZ" dirty="0" smtClean="0"/>
              <a:t>toto dílo vychází?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8667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6FC04"/>
                </a:solidFill>
              </a:rPr>
              <a:t>Homérova </a:t>
            </a:r>
            <a:r>
              <a:rPr lang="cs-CZ" dirty="0" err="1">
                <a:solidFill>
                  <a:srgbClr val="F6FC04"/>
                </a:solidFill>
              </a:rPr>
              <a:t>Ílias</a:t>
            </a:r>
            <a:r>
              <a:rPr lang="cs-CZ" dirty="0">
                <a:solidFill>
                  <a:srgbClr val="F6FC04"/>
                </a:solidFill>
              </a:rPr>
              <a:t> </a:t>
            </a:r>
            <a:r>
              <a:rPr lang="cs-CZ" dirty="0" smtClean="0">
                <a:solidFill>
                  <a:srgbClr val="F6FC04"/>
                </a:solidFill>
              </a:rPr>
              <a:t/>
            </a:r>
            <a:br>
              <a:rPr lang="cs-CZ" dirty="0" smtClean="0">
                <a:solidFill>
                  <a:srgbClr val="F6FC04"/>
                </a:solidFill>
              </a:rPr>
            </a:br>
            <a:r>
              <a:rPr lang="cs-CZ" sz="3100" dirty="0" smtClean="0"/>
              <a:t>( </a:t>
            </a:r>
            <a:r>
              <a:rPr lang="cs-CZ" sz="3100" dirty="0"/>
              <a:t>převyprávěl Jan Pilař </a:t>
            </a:r>
            <a:r>
              <a:rPr lang="cs-CZ" sz="3100" dirty="0" smtClean="0"/>
              <a:t>)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Líčí jeden z úseků </a:t>
            </a:r>
            <a:r>
              <a:rPr lang="cs-CZ" b="1" dirty="0" smtClean="0"/>
              <a:t>trójské války.</a:t>
            </a:r>
          </a:p>
          <a:p>
            <a:endParaRPr lang="cs-CZ" dirty="0" smtClean="0"/>
          </a:p>
          <a:p>
            <a:r>
              <a:rPr lang="cs-CZ" dirty="0" smtClean="0"/>
              <a:t>V knize jsou např. zastoupeny příběhy </a:t>
            </a:r>
            <a:r>
              <a:rPr lang="cs-CZ" b="1" dirty="0" smtClean="0"/>
              <a:t>Parida, Hektora, Achillea,…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Toto dílo vychází z </a:t>
            </a:r>
            <a:r>
              <a:rPr lang="cs-CZ" b="1" dirty="0" smtClean="0"/>
              <a:t>bájí.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56641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6FC04"/>
                </a:solidFill>
              </a:rPr>
              <a:t>Báje (</a:t>
            </a:r>
            <a:r>
              <a:rPr lang="cs-CZ" smtClean="0">
                <a:solidFill>
                  <a:srgbClr val="F6FC04"/>
                </a:solidFill>
              </a:rPr>
              <a:t>mýty):</a:t>
            </a:r>
            <a:endParaRPr lang="cs-CZ" dirty="0">
              <a:solidFill>
                <a:srgbClr val="F6FC0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Řec</a:t>
            </a:r>
            <a:r>
              <a:rPr lang="cs-CZ" dirty="0" smtClean="0"/>
              <a:t>. </a:t>
            </a:r>
            <a:r>
              <a:rPr lang="cs-CZ" b="1" dirty="0" err="1"/>
              <a:t>m</a:t>
            </a:r>
            <a:r>
              <a:rPr lang="cs-CZ" b="1" dirty="0" err="1" smtClean="0"/>
              <a:t>ythos</a:t>
            </a:r>
            <a:r>
              <a:rPr lang="cs-CZ" dirty="0" smtClean="0"/>
              <a:t> – řeč, vyprávění, zejména o dávné minulosti.</a:t>
            </a:r>
          </a:p>
          <a:p>
            <a:r>
              <a:rPr lang="cs-CZ" b="1" dirty="0" smtClean="0"/>
              <a:t>Epický útvar</a:t>
            </a:r>
            <a:r>
              <a:rPr lang="cs-CZ" dirty="0" smtClean="0"/>
              <a:t>, původně tradovaný ústně.</a:t>
            </a:r>
          </a:p>
          <a:p>
            <a:r>
              <a:rPr lang="cs-CZ" dirty="0" smtClean="0"/>
              <a:t>Podávají </a:t>
            </a:r>
            <a:r>
              <a:rPr lang="cs-CZ" b="1" dirty="0" smtClean="0"/>
              <a:t>prvotní názory člověka na svět</a:t>
            </a:r>
            <a:r>
              <a:rPr lang="cs-CZ" dirty="0" smtClean="0"/>
              <a:t>, na jeho vznik, uspořádání a vývoj, na postavení člověka v něm, vypovídají o </a:t>
            </a:r>
            <a:r>
              <a:rPr lang="cs-CZ" b="1" dirty="0" smtClean="0"/>
              <a:t>přírodních a společenských skutečnostech světa</a:t>
            </a:r>
            <a:r>
              <a:rPr lang="cs-CZ" dirty="0" smtClean="0"/>
              <a:t>, vysvětlují </a:t>
            </a:r>
            <a:r>
              <a:rPr lang="cs-CZ" b="1" dirty="0" smtClean="0"/>
              <a:t>přírodní jevy.</a:t>
            </a:r>
          </a:p>
          <a:p>
            <a:r>
              <a:rPr lang="cs-CZ" dirty="0" smtClean="0"/>
              <a:t>Byly spjaty s </a:t>
            </a:r>
            <a:r>
              <a:rPr lang="cs-CZ" b="1" dirty="0" smtClean="0"/>
              <a:t>náboženskými představami lidí</a:t>
            </a:r>
            <a:r>
              <a:rPr lang="cs-CZ" dirty="0" smtClean="0"/>
              <a:t>, s obřady a rituály, vypovídají o </a:t>
            </a:r>
            <a:r>
              <a:rPr lang="cs-CZ" b="1" dirty="0" smtClean="0"/>
              <a:t>historii bohů.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3692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6FC04"/>
                </a:solidFill>
              </a:rPr>
              <a:t>Bájesloví = mytologie</a:t>
            </a:r>
            <a:endParaRPr lang="cs-CZ" dirty="0">
              <a:solidFill>
                <a:srgbClr val="F6FC0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Jde o </a:t>
            </a:r>
            <a:r>
              <a:rPr lang="cs-CZ" b="1" dirty="0" smtClean="0"/>
              <a:t>soubor bájí</a:t>
            </a:r>
            <a:r>
              <a:rPr lang="cs-CZ" dirty="0" smtClean="0"/>
              <a:t>, mýtických vyprávění, určitého národa.</a:t>
            </a:r>
          </a:p>
          <a:p>
            <a:r>
              <a:rPr lang="cs-CZ" dirty="0" smtClean="0"/>
              <a:t>Základní význam </a:t>
            </a:r>
            <a:r>
              <a:rPr lang="cs-CZ" b="1" dirty="0" smtClean="0"/>
              <a:t>pro evropskou kulturu má bájesloví řecké a hebrejské.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5200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6FC04"/>
                </a:solidFill>
              </a:rPr>
              <a:t>Báje v umění:</a:t>
            </a:r>
            <a:endParaRPr lang="cs-CZ" dirty="0">
              <a:solidFill>
                <a:srgbClr val="F6FC0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Př. starořecké báje se často zpracovávaly v antice – </a:t>
            </a:r>
            <a:r>
              <a:rPr lang="cs-CZ" b="1" dirty="0" smtClean="0"/>
              <a:t>Homérovy eposy – </a:t>
            </a:r>
            <a:r>
              <a:rPr lang="cs-CZ" b="1" dirty="0" err="1" smtClean="0"/>
              <a:t>Illias</a:t>
            </a:r>
            <a:r>
              <a:rPr lang="cs-CZ" b="1" dirty="0" smtClean="0"/>
              <a:t> a Odyssea.</a:t>
            </a:r>
          </a:p>
          <a:p>
            <a:endParaRPr lang="cs-CZ" dirty="0" smtClean="0"/>
          </a:p>
          <a:p>
            <a:r>
              <a:rPr lang="cs-CZ" dirty="0" smtClean="0"/>
              <a:t>Prvky bájí se objevují i v </a:t>
            </a:r>
            <a:r>
              <a:rPr lang="cs-CZ" b="1" dirty="0" smtClean="0"/>
              <a:t>pohádkách, legendách, pověstech</a:t>
            </a:r>
            <a:r>
              <a:rPr lang="cs-CZ" dirty="0" smtClean="0"/>
              <a:t>,…</a:t>
            </a:r>
          </a:p>
          <a:p>
            <a:endParaRPr lang="cs-CZ" dirty="0" smtClean="0"/>
          </a:p>
          <a:p>
            <a:r>
              <a:rPr lang="cs-CZ" dirty="0" smtClean="0"/>
              <a:t>Z bájí čerpá také </a:t>
            </a:r>
            <a:r>
              <a:rPr lang="cs-CZ" b="1" dirty="0" smtClean="0"/>
              <a:t>výtvarné umění.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3346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6FC04"/>
                </a:solidFill>
              </a:rPr>
              <a:t>Mýtičtí hrdinové v ustálených jazykových pojmenováních:</a:t>
            </a:r>
            <a:endParaRPr lang="cs-CZ" dirty="0">
              <a:solidFill>
                <a:srgbClr val="F6FC0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Paridovo jablko</a:t>
            </a:r>
          </a:p>
          <a:p>
            <a:pPr algn="ctr"/>
            <a:r>
              <a:rPr lang="cs-CZ" dirty="0" smtClean="0"/>
              <a:t>Achillova pata</a:t>
            </a:r>
          </a:p>
          <a:p>
            <a:pPr algn="ctr"/>
            <a:r>
              <a:rPr lang="cs-CZ" dirty="0" smtClean="0"/>
              <a:t>Silný jako Herkules</a:t>
            </a:r>
          </a:p>
          <a:p>
            <a:pPr algn="ctr"/>
            <a:r>
              <a:rPr lang="cs-CZ" dirty="0" smtClean="0"/>
              <a:t>Lstivý jako </a:t>
            </a:r>
            <a:r>
              <a:rPr lang="cs-CZ" dirty="0"/>
              <a:t>O</a:t>
            </a:r>
            <a:r>
              <a:rPr lang="cs-CZ" dirty="0" smtClean="0"/>
              <a:t>dysseus</a:t>
            </a:r>
          </a:p>
          <a:p>
            <a:pPr algn="ctr"/>
            <a:r>
              <a:rPr lang="cs-CZ" dirty="0" smtClean="0"/>
              <a:t>Narcis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0331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6FC04"/>
                </a:solidFill>
              </a:rPr>
              <a:t>???</a:t>
            </a:r>
            <a:endParaRPr lang="cs-CZ" dirty="0">
              <a:solidFill>
                <a:srgbClr val="F6FC0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Vyber si některé </a:t>
            </a:r>
            <a:r>
              <a:rPr lang="cs-CZ" u="sng" dirty="0" smtClean="0"/>
              <a:t>ustálené spojení s mýtickým hrdinou</a:t>
            </a:r>
            <a:r>
              <a:rPr lang="cs-CZ" dirty="0" smtClean="0"/>
              <a:t>, vysvětli ho a ilustruj ho.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80313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6FC04"/>
                </a:solidFill>
              </a:rPr>
              <a:t>Zdroje:</a:t>
            </a:r>
            <a:endParaRPr lang="cs-CZ" dirty="0">
              <a:solidFill>
                <a:srgbClr val="F6FC0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Křivánek </a:t>
            </a:r>
            <a:r>
              <a:rPr lang="cs-CZ" dirty="0"/>
              <a:t>,</a:t>
            </a:r>
            <a:r>
              <a:rPr lang="cs-CZ" dirty="0" smtClean="0"/>
              <a:t>Vladimír; </a:t>
            </a:r>
            <a:r>
              <a:rPr lang="cs-CZ" dirty="0"/>
              <a:t>Helena, </a:t>
            </a:r>
            <a:r>
              <a:rPr lang="cs-CZ" dirty="0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10 – 11</a:t>
            </a:r>
          </a:p>
          <a:p>
            <a:r>
              <a:rPr lang="cs-CZ" dirty="0"/>
              <a:t>Pilař</a:t>
            </a:r>
            <a:r>
              <a:rPr lang="cs-CZ"/>
              <a:t>, </a:t>
            </a:r>
            <a:r>
              <a:rPr lang="cs-CZ" smtClean="0"/>
              <a:t>Jan: </a:t>
            </a:r>
            <a:r>
              <a:rPr lang="cs-CZ" dirty="0"/>
              <a:t>Homérova </a:t>
            </a:r>
            <a:r>
              <a:rPr lang="cs-CZ" dirty="0" err="1"/>
              <a:t>Ílias</a:t>
            </a:r>
            <a:r>
              <a:rPr lang="cs-CZ" dirty="0"/>
              <a:t>, Vyd. Praha: Albatros, 1979, ISBN </a:t>
            </a:r>
            <a:r>
              <a:rPr lang="cs-CZ" dirty="0" smtClean="0"/>
              <a:t>13-897-79, s. 9-13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61796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464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Klíčová slova</vt:lpstr>
      <vt:lpstr>BÁJE (MÝTY)</vt:lpstr>
      <vt:lpstr>???</vt:lpstr>
      <vt:lpstr>Homérova Ílias  ( převyprávěl Jan Pilař )</vt:lpstr>
      <vt:lpstr>Báje (mýty):</vt:lpstr>
      <vt:lpstr>Bájesloví = mytologie</vt:lpstr>
      <vt:lpstr>Báje v umění:</vt:lpstr>
      <vt:lpstr>Mýtičtí hrdinové v ustálených jazykových pojmenováních:</vt:lpstr>
      <vt:lpstr>???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32</cp:revision>
  <dcterms:created xsi:type="dcterms:W3CDTF">2012-01-10T08:43:05Z</dcterms:created>
  <dcterms:modified xsi:type="dcterms:W3CDTF">2012-05-31T11:55:36Z</dcterms:modified>
</cp:coreProperties>
</file>