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9" r:id="rId9"/>
    <p:sldId id="270" r:id="rId10"/>
    <p:sldId id="271" r:id="rId11"/>
    <p:sldId id="268" r:id="rId12"/>
    <p:sldId id="272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49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6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9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00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6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1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9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2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PŘEDMĚT: ČESKÝ JAZYK A LITERATURA</a:t>
            </a:r>
          </a:p>
          <a:p>
            <a:r>
              <a:rPr lang="cs-CZ" dirty="0"/>
              <a:t>ROČNÍK: </a:t>
            </a:r>
            <a:r>
              <a:rPr lang="cs-CZ" dirty="0" smtClean="0"/>
              <a:t>VIII</a:t>
            </a:r>
            <a:r>
              <a:rPr lang="cs-CZ" dirty="0"/>
              <a:t>.</a:t>
            </a:r>
          </a:p>
          <a:p>
            <a:r>
              <a:rPr lang="cs-CZ" dirty="0"/>
              <a:t>TÉMA: LITERÁRNÍ POJMY - </a:t>
            </a:r>
            <a:r>
              <a:rPr lang="cs-CZ" dirty="0" smtClean="0"/>
              <a:t>BALADY</a:t>
            </a:r>
            <a:endParaRPr lang="cs-CZ" dirty="0"/>
          </a:p>
          <a:p>
            <a:r>
              <a:rPr lang="cs-CZ" dirty="0"/>
              <a:t>AUTOR: MGR. MARTINA ZAVADILOVÁ</a:t>
            </a:r>
          </a:p>
          <a:p>
            <a:r>
              <a:rPr lang="cs-CZ" dirty="0"/>
              <a:t>DATUM VYTVOŘENÍ</a:t>
            </a:r>
            <a:r>
              <a:rPr lang="cs-CZ" dirty="0" smtClean="0"/>
              <a:t>: 9.2.2012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VY_32_INOVACE_03_MZ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18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Anotace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Žák se </a:t>
            </a:r>
            <a:r>
              <a:rPr lang="cs-CZ" dirty="0" smtClean="0"/>
              <a:t>seznámí </a:t>
            </a:r>
            <a:r>
              <a:rPr lang="cs-CZ" dirty="0"/>
              <a:t>s pojmem </a:t>
            </a:r>
            <a:r>
              <a:rPr lang="cs-CZ" dirty="0" smtClean="0"/>
              <a:t>„balada“ a charakterizuje ho.</a:t>
            </a:r>
          </a:p>
          <a:p>
            <a:r>
              <a:rPr lang="cs-CZ" dirty="0" smtClean="0"/>
              <a:t>Rozliší základní druhy balad.</a:t>
            </a:r>
            <a:endParaRPr lang="cs-CZ" dirty="0"/>
          </a:p>
          <a:p>
            <a:r>
              <a:rPr lang="cs-CZ" dirty="0" smtClean="0"/>
              <a:t>Žáci si přečtou baladu Polednice od K. J. Erbena a rozeberou ji.</a:t>
            </a:r>
          </a:p>
          <a:p>
            <a:r>
              <a:rPr lang="cs-CZ" dirty="0" smtClean="0"/>
              <a:t>Porovnají Erbenovu Kytici s její filmovou podobou.</a:t>
            </a:r>
          </a:p>
          <a:p>
            <a:r>
              <a:rPr lang="cs-CZ" dirty="0" smtClean="0"/>
              <a:t>Vybranou baladu ilustrují či z ní vytvoří komiks.</a:t>
            </a:r>
          </a:p>
          <a:p>
            <a:r>
              <a:rPr lang="cs-CZ" dirty="0" smtClean="0"/>
              <a:t>Pomůcky – internet, encyklopedie, kniha: K. J. Erben – Kytice, DVD – Kytice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Zkušenosti z pilotáže: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Žáci přijali tuto prezentaci většinou kladně, protože byla spojena se sledováním filmové podoby díla a také s jeho ilustrací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036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Klíčová slova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Balada</a:t>
            </a:r>
          </a:p>
          <a:p>
            <a:r>
              <a:rPr lang="cs-CZ" dirty="0" smtClean="0"/>
              <a:t>Lyricko-epická báseň</a:t>
            </a:r>
          </a:p>
          <a:p>
            <a:r>
              <a:rPr lang="cs-CZ" dirty="0" smtClean="0"/>
              <a:t>Tragický děj, nadpřirozené postavy, dialog</a:t>
            </a:r>
          </a:p>
          <a:p>
            <a:r>
              <a:rPr lang="cs-CZ" dirty="0" smtClean="0"/>
              <a:t>Dělení balad (fantastická b., lidová b., sociální b.)</a:t>
            </a:r>
          </a:p>
          <a:p>
            <a:r>
              <a:rPr lang="cs-CZ" dirty="0" smtClean="0"/>
              <a:t>Karel Jaromír Erben</a:t>
            </a:r>
          </a:p>
          <a:p>
            <a:r>
              <a:rPr lang="cs-CZ" dirty="0" smtClean="0"/>
              <a:t>Kytice</a:t>
            </a:r>
          </a:p>
          <a:p>
            <a:r>
              <a:rPr lang="cs-CZ" dirty="0" smtClean="0"/>
              <a:t>Polednice</a:t>
            </a:r>
          </a:p>
          <a:p>
            <a:r>
              <a:rPr lang="cs-CZ" dirty="0" smtClean="0"/>
              <a:t>Ilustrace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673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7030A0"/>
                </a:solidFill>
              </a:rPr>
              <a:t>BALADY</a:t>
            </a:r>
            <a:endParaRPr lang="cs-CZ" sz="8000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8467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???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Co jsou to balady</a:t>
            </a:r>
            <a:r>
              <a:rPr lang="cs-CZ" dirty="0" smtClean="0"/>
              <a:t>? Vysvětli tento literární pojem vlastními slovy, pomocí slovníku, internetu, …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691023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Balada: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Jde o </a:t>
            </a:r>
            <a:r>
              <a:rPr lang="cs-CZ" b="1" dirty="0" smtClean="0"/>
              <a:t>lyricko-epickou báseň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Děj básně bývá tragický, má spád, končí většinou tragicky, obsaženy jsou lyrické prvky </a:t>
            </a:r>
            <a:r>
              <a:rPr lang="cs-CZ" dirty="0" smtClean="0"/>
              <a:t>(city, nálady).</a:t>
            </a:r>
          </a:p>
          <a:p>
            <a:r>
              <a:rPr lang="cs-CZ" dirty="0" smtClean="0"/>
              <a:t>Časté </a:t>
            </a:r>
            <a:r>
              <a:rPr lang="cs-CZ" b="1" dirty="0" smtClean="0"/>
              <a:t>motivy viny a trestu</a:t>
            </a:r>
            <a:r>
              <a:rPr lang="cs-CZ" dirty="0" smtClean="0"/>
              <a:t>, později se prosazuje </a:t>
            </a:r>
            <a:r>
              <a:rPr lang="cs-CZ" b="1" dirty="0" smtClean="0"/>
              <a:t>sociální tematika. </a:t>
            </a:r>
          </a:p>
          <a:p>
            <a:r>
              <a:rPr lang="cs-CZ" dirty="0" smtClean="0"/>
              <a:t>Někdy se objevují </a:t>
            </a:r>
            <a:r>
              <a:rPr lang="cs-CZ" b="1" dirty="0" smtClean="0"/>
              <a:t>nadpřirozené bytosti</a:t>
            </a:r>
            <a:r>
              <a:rPr lang="cs-CZ" dirty="0" smtClean="0"/>
              <a:t>.</a:t>
            </a:r>
            <a:endParaRPr lang="cs-CZ" b="1" dirty="0" smtClean="0"/>
          </a:p>
          <a:p>
            <a:r>
              <a:rPr lang="cs-CZ" dirty="0" smtClean="0"/>
              <a:t>Často se užívá </a:t>
            </a:r>
            <a:r>
              <a:rPr lang="cs-CZ" b="1" dirty="0" smtClean="0"/>
              <a:t>dialog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1289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Základní dělení: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Balada fantastická </a:t>
            </a:r>
          </a:p>
          <a:p>
            <a:pPr marL="514350" indent="-514350">
              <a:buAutoNum type="arabicParenR"/>
            </a:pPr>
            <a:r>
              <a:rPr lang="cs-CZ" dirty="0" smtClean="0"/>
              <a:t>Balada lidová</a:t>
            </a:r>
            <a:endParaRPr lang="cs-CZ" b="1" dirty="0" smtClean="0"/>
          </a:p>
          <a:p>
            <a:pPr marL="514350" indent="-514350">
              <a:buAutoNum type="arabicParenR"/>
            </a:pPr>
            <a:r>
              <a:rPr lang="cs-CZ" dirty="0" smtClean="0"/>
              <a:t>Balada sociální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1144613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7030A0"/>
                </a:solidFill>
              </a:rPr>
              <a:t>Balada fantastická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zápletka </a:t>
            </a:r>
            <a:r>
              <a:rPr lang="cs-CZ" dirty="0" smtClean="0"/>
              <a:t>balady je </a:t>
            </a:r>
            <a:r>
              <a:rPr lang="cs-CZ" dirty="0"/>
              <a:t>daná tragickým střetnutím postavy s démonickou </a:t>
            </a:r>
            <a:r>
              <a:rPr lang="cs-CZ" dirty="0" smtClean="0"/>
              <a:t>silou</a:t>
            </a:r>
          </a:p>
          <a:p>
            <a:r>
              <a:rPr lang="cs-CZ" dirty="0" smtClean="0"/>
              <a:t>př</a:t>
            </a:r>
            <a:r>
              <a:rPr lang="cs-CZ" dirty="0"/>
              <a:t>. </a:t>
            </a:r>
            <a:r>
              <a:rPr lang="cs-CZ" b="1" dirty="0"/>
              <a:t>K. J. Erben</a:t>
            </a:r>
            <a:r>
              <a:rPr lang="cs-CZ" dirty="0"/>
              <a:t> – </a:t>
            </a:r>
            <a:r>
              <a:rPr lang="cs-CZ" b="1" dirty="0"/>
              <a:t>Polednice, Vodník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7354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7030A0"/>
                </a:solidFill>
              </a:rPr>
              <a:t>Balada lidová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počátky v Anglii a ve Skotsku, zpívali ji potulní lidoví pěvci za doprovodu </a:t>
            </a:r>
            <a:r>
              <a:rPr lang="cs-CZ" dirty="0" smtClean="0"/>
              <a:t>harfy</a:t>
            </a:r>
          </a:p>
          <a:p>
            <a:r>
              <a:rPr lang="cs-CZ" dirty="0" smtClean="0"/>
              <a:t>př</a:t>
            </a:r>
            <a:r>
              <a:rPr lang="cs-CZ" dirty="0"/>
              <a:t>. české lidové balady – </a:t>
            </a:r>
            <a:r>
              <a:rPr lang="cs-CZ" b="1" dirty="0"/>
              <a:t>Osiřelo dítě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24742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7030A0"/>
                </a:solidFill>
              </a:rPr>
              <a:t>Balada sociální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tragické střetnutí postavy se současnými společenskými </a:t>
            </a:r>
            <a:r>
              <a:rPr lang="cs-CZ" dirty="0" smtClean="0"/>
              <a:t>problémy</a:t>
            </a:r>
          </a:p>
          <a:p>
            <a:r>
              <a:rPr lang="cs-CZ" dirty="0" smtClean="0"/>
              <a:t>př</a:t>
            </a:r>
            <a:r>
              <a:rPr lang="cs-CZ" dirty="0"/>
              <a:t>. </a:t>
            </a:r>
            <a:r>
              <a:rPr lang="cs-CZ" b="1" dirty="0"/>
              <a:t>J. Neruda – Dědova mísa, J. Vrchlický – Selské balady, P. Bezruč – Slezské písně, J. Wolker – Těžká hodina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8257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???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Přečti si baladu </a:t>
            </a:r>
            <a:r>
              <a:rPr lang="cs-CZ" b="1" dirty="0" smtClean="0"/>
              <a:t>Polednice</a:t>
            </a:r>
            <a:r>
              <a:rPr lang="cs-CZ" dirty="0" smtClean="0"/>
              <a:t>. Kdo ji napsal a z jaké sbírky pochází?</a:t>
            </a:r>
          </a:p>
          <a:p>
            <a:r>
              <a:rPr lang="cs-CZ" b="1" dirty="0" smtClean="0"/>
              <a:t>Dokaž</a:t>
            </a:r>
            <a:r>
              <a:rPr lang="cs-CZ" dirty="0" smtClean="0"/>
              <a:t>, že se jedná o baladu.</a:t>
            </a:r>
          </a:p>
          <a:p>
            <a:r>
              <a:rPr lang="cs-CZ" dirty="0" smtClean="0"/>
              <a:t>Jaké </a:t>
            </a:r>
            <a:r>
              <a:rPr lang="cs-CZ" b="1" dirty="0" smtClean="0"/>
              <a:t>další Erbenovy balady </a:t>
            </a:r>
            <a:r>
              <a:rPr lang="cs-CZ" dirty="0" smtClean="0"/>
              <a:t>znáš?</a:t>
            </a:r>
          </a:p>
          <a:p>
            <a:r>
              <a:rPr lang="cs-CZ" dirty="0" smtClean="0"/>
              <a:t>Erbenova Kytice byla i </a:t>
            </a:r>
            <a:r>
              <a:rPr lang="cs-CZ" b="1" dirty="0" smtClean="0"/>
              <a:t>zfilmována</a:t>
            </a:r>
            <a:r>
              <a:rPr lang="cs-CZ" dirty="0" smtClean="0"/>
              <a:t>. Viděl jsi ji?</a:t>
            </a:r>
          </a:p>
          <a:p>
            <a:r>
              <a:rPr lang="cs-CZ" dirty="0"/>
              <a:t>Vyber si jednu Erbenovu baladu a </a:t>
            </a:r>
            <a:r>
              <a:rPr lang="cs-CZ" b="1" dirty="0"/>
              <a:t>srovnej</a:t>
            </a:r>
            <a:r>
              <a:rPr lang="cs-CZ" dirty="0"/>
              <a:t> původní text s filmovou podobou.</a:t>
            </a:r>
          </a:p>
          <a:p>
            <a:r>
              <a:rPr lang="cs-CZ" dirty="0" smtClean="0"/>
              <a:t>Vyber si některou Erbenovu baladu a </a:t>
            </a:r>
            <a:r>
              <a:rPr lang="cs-CZ" b="1" dirty="0" smtClean="0"/>
              <a:t>ilustruj</a:t>
            </a:r>
            <a:r>
              <a:rPr lang="cs-CZ" dirty="0" smtClean="0"/>
              <a:t> ji. / Některou Erbenovu baladu zpracuj jako komiks.</a:t>
            </a:r>
          </a:p>
        </p:txBody>
      </p:sp>
    </p:spTree>
    <p:extLst>
      <p:ext uri="{BB962C8B-B14F-4D97-AF65-F5344CB8AC3E}">
        <p14:creationId xmlns:p14="http://schemas.microsoft.com/office/powerpoint/2010/main" val="6156242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4"/>
                </a:solidFill>
              </a:rPr>
              <a:t>Karel Jaromír Erben</a:t>
            </a:r>
            <a:br>
              <a:rPr lang="cs-CZ" dirty="0" smtClean="0">
                <a:solidFill>
                  <a:schemeClr val="accent4"/>
                </a:solidFill>
              </a:rPr>
            </a:br>
            <a:r>
              <a:rPr lang="cs-CZ" dirty="0" smtClean="0">
                <a:solidFill>
                  <a:schemeClr val="accent4"/>
                </a:solidFill>
              </a:rPr>
              <a:t>(1811-1870)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>
            <a:normAutofit/>
          </a:bodyPr>
          <a:lstStyle/>
          <a:p>
            <a:r>
              <a:rPr lang="cs-CZ" b="1" dirty="0" smtClean="0"/>
              <a:t>Kytice z pověstí národních </a:t>
            </a:r>
            <a:r>
              <a:rPr lang="cs-CZ" dirty="0" smtClean="0"/>
              <a:t>(1853) – zkráceně se uvádí jen </a:t>
            </a:r>
            <a:r>
              <a:rPr lang="cs-CZ" b="1" dirty="0" smtClean="0"/>
              <a:t>Kytice</a:t>
            </a:r>
            <a:r>
              <a:rPr lang="cs-CZ" dirty="0" smtClean="0"/>
              <a:t>:</a:t>
            </a:r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Kytice, Poklad, Svatební košile, Polednice, Zlatý kolovrat, Štědrý den, Holoubek, Záhořovo lože, Vrba, Vodník, Lilie, Dceřina kletba, Věštkyně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8802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Zdroje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Kobr</a:t>
            </a:r>
            <a:r>
              <a:rPr lang="cs-CZ" dirty="0"/>
              <a:t>, </a:t>
            </a:r>
            <a:r>
              <a:rPr lang="cs-CZ" dirty="0" smtClean="0"/>
              <a:t>Jaroslav: </a:t>
            </a:r>
            <a:r>
              <a:rPr lang="cs-CZ" dirty="0"/>
              <a:t>Malý slovník literárních pojmů, Nakladatelství </a:t>
            </a:r>
            <a:r>
              <a:rPr lang="cs-CZ" dirty="0" err="1"/>
              <a:t>Linx</a:t>
            </a:r>
            <a:r>
              <a:rPr lang="cs-CZ" dirty="0"/>
              <a:t> a </a:t>
            </a:r>
            <a:r>
              <a:rPr lang="cs-CZ" dirty="0" err="1"/>
              <a:t>spol</a:t>
            </a:r>
            <a:r>
              <a:rPr lang="cs-CZ" dirty="0"/>
              <a:t>, Praha, ISBN 80-86194-08-6, </a:t>
            </a:r>
            <a:r>
              <a:rPr lang="cs-CZ" dirty="0" smtClean="0"/>
              <a:t>s.9</a:t>
            </a:r>
            <a:endParaRPr lang="cs-CZ" dirty="0"/>
          </a:p>
          <a:p>
            <a:r>
              <a:rPr lang="cs-CZ" dirty="0"/>
              <a:t>Křivánek ,</a:t>
            </a:r>
            <a:r>
              <a:rPr lang="cs-CZ" dirty="0" err="1" smtClean="0"/>
              <a:t>Vladimír;Helena</a:t>
            </a:r>
            <a:r>
              <a:rPr lang="cs-CZ" dirty="0"/>
              <a:t>, </a:t>
            </a:r>
            <a:r>
              <a:rPr lang="cs-CZ" dirty="0" smtClean="0"/>
              <a:t>Kupcová: Malý </a:t>
            </a:r>
            <a:r>
              <a:rPr lang="cs-CZ" dirty="0"/>
              <a:t>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11</a:t>
            </a:r>
          </a:p>
          <a:p>
            <a:r>
              <a:rPr lang="cs-CZ" dirty="0" smtClean="0"/>
              <a:t>Erben, Karel, Jaromír: Mateří doušky, Vyd. </a:t>
            </a:r>
            <a:r>
              <a:rPr lang="cs-CZ" smtClean="0"/>
              <a:t>Praha, </a:t>
            </a:r>
            <a:r>
              <a:rPr lang="cs-CZ" dirty="0" smtClean="0"/>
              <a:t>Československý spisovatel, 1969, ISBN 22-103-69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66752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535</Words>
  <Application>Microsoft Office PowerPoint</Application>
  <PresentationFormat>Předvádění na obrazovce (4:3)</PresentationFormat>
  <Paragraphs>75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Klíčová slova</vt:lpstr>
      <vt:lpstr>BALADY</vt:lpstr>
      <vt:lpstr>???</vt:lpstr>
      <vt:lpstr>Balada:</vt:lpstr>
      <vt:lpstr>Základní dělení:</vt:lpstr>
      <vt:lpstr>Balada fantastická</vt:lpstr>
      <vt:lpstr>Balada lidová</vt:lpstr>
      <vt:lpstr>Balada sociální</vt:lpstr>
      <vt:lpstr>???</vt:lpstr>
      <vt:lpstr>Karel Jaromír Erben (1811-1870)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30</cp:revision>
  <dcterms:created xsi:type="dcterms:W3CDTF">2012-01-10T08:43:05Z</dcterms:created>
  <dcterms:modified xsi:type="dcterms:W3CDTF">2012-05-31T11:58:19Z</dcterms:modified>
</cp:coreProperties>
</file>