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72" r:id="rId3"/>
    <p:sldId id="256" r:id="rId4"/>
    <p:sldId id="285" r:id="rId5"/>
    <p:sldId id="274" r:id="rId6"/>
    <p:sldId id="284" r:id="rId7"/>
    <p:sldId id="286" r:id="rId8"/>
    <p:sldId id="273" r:id="rId9"/>
    <p:sldId id="275" r:id="rId10"/>
    <p:sldId id="279" r:id="rId11"/>
    <p:sldId id="278" r:id="rId12"/>
    <p:sldId id="268" r:id="rId13"/>
    <p:sldId id="257" r:id="rId14"/>
    <p:sldId id="261" r:id="rId15"/>
    <p:sldId id="277" r:id="rId16"/>
    <p:sldId id="263" r:id="rId17"/>
    <p:sldId id="264" r:id="rId18"/>
    <p:sldId id="280" r:id="rId19"/>
    <p:sldId id="281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8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1"/>
          <p:cNvSpPr/>
          <p:nvPr/>
        </p:nvSpPr>
        <p:spPr>
          <a:xfrm>
            <a:off x="0" y="0"/>
            <a:ext cx="365125" cy="6854825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38"/>
          <p:cNvSpPr/>
          <p:nvPr/>
        </p:nvSpPr>
        <p:spPr>
          <a:xfrm>
            <a:off x="309563" y="681038"/>
            <a:ext cx="46037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Obdélník 39"/>
          <p:cNvSpPr/>
          <p:nvPr/>
        </p:nvSpPr>
        <p:spPr>
          <a:xfrm>
            <a:off x="268288" y="681038"/>
            <a:ext cx="2857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Obdélník 40"/>
          <p:cNvSpPr/>
          <p:nvPr/>
        </p:nvSpPr>
        <p:spPr>
          <a:xfrm>
            <a:off x="249238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41"/>
          <p:cNvSpPr/>
          <p:nvPr/>
        </p:nvSpPr>
        <p:spPr>
          <a:xfrm>
            <a:off x="222250" y="681038"/>
            <a:ext cx="7938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1" name="Obdélník 55"/>
          <p:cNvSpPr/>
          <p:nvPr/>
        </p:nvSpPr>
        <p:spPr>
          <a:xfrm>
            <a:off x="255588" y="5046663"/>
            <a:ext cx="73025" cy="16922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64"/>
          <p:cNvSpPr/>
          <p:nvPr/>
        </p:nvSpPr>
        <p:spPr>
          <a:xfrm>
            <a:off x="255588" y="4797425"/>
            <a:ext cx="73025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65"/>
          <p:cNvSpPr/>
          <p:nvPr/>
        </p:nvSpPr>
        <p:spPr>
          <a:xfrm>
            <a:off x="255588" y="4637088"/>
            <a:ext cx="73025" cy="138112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bdélník 66"/>
          <p:cNvSpPr/>
          <p:nvPr/>
        </p:nvSpPr>
        <p:spPr>
          <a:xfrm>
            <a:off x="255588" y="4541838"/>
            <a:ext cx="73025" cy="7461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869AE95-A93B-4039-9121-E21F410D9446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1EE8CFF-AF10-44BD-8AF1-ACF880279E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0939A1-0AE0-43F5-9AD4-FAC39555381B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8ADA23-8E76-44AA-B84A-3B369BA66F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13"/>
          <p:cNvSpPr>
            <a:spLocks/>
          </p:cNvSpPr>
          <p:nvPr/>
        </p:nvSpPr>
        <p:spPr bwMode="auto">
          <a:xfrm>
            <a:off x="4829175" y="1073150"/>
            <a:ext cx="4321175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Volný tvar 14"/>
          <p:cNvSpPr>
            <a:spLocks/>
          </p:cNvSpPr>
          <p:nvPr/>
        </p:nvSpPr>
        <p:spPr bwMode="auto">
          <a:xfrm>
            <a:off x="374650" y="0"/>
            <a:ext cx="5513388" cy="6615113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Volný tvar 12"/>
          <p:cNvSpPr>
            <a:spLocks/>
          </p:cNvSpPr>
          <p:nvPr/>
        </p:nvSpPr>
        <p:spPr bwMode="auto">
          <a:xfrm rot="5236414">
            <a:off x="4461669" y="1483519"/>
            <a:ext cx="4114800" cy="1189038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Volný tvar 24"/>
          <p:cNvSpPr>
            <a:spLocks/>
          </p:cNvSpPr>
          <p:nvPr/>
        </p:nvSpPr>
        <p:spPr bwMode="auto">
          <a:xfrm>
            <a:off x="366713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7" name="Volný tvar 25"/>
          <p:cNvSpPr>
            <a:spLocks/>
          </p:cNvSpPr>
          <p:nvPr/>
        </p:nvSpPr>
        <p:spPr bwMode="auto">
          <a:xfrm>
            <a:off x="366713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8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9" name="Obdélník 6"/>
          <p:cNvSpPr/>
          <p:nvPr/>
        </p:nvSpPr>
        <p:spPr>
          <a:xfrm>
            <a:off x="363538" y="401638"/>
            <a:ext cx="8504237" cy="887412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0" name="Obdélník 7"/>
          <p:cNvSpPr/>
          <p:nvPr/>
        </p:nvSpPr>
        <p:spPr>
          <a:xfrm flipH="1">
            <a:off x="371475" y="681038"/>
            <a:ext cx="26988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bdélník 8"/>
          <p:cNvSpPr/>
          <p:nvPr/>
        </p:nvSpPr>
        <p:spPr>
          <a:xfrm flipH="1">
            <a:off x="411163" y="681038"/>
            <a:ext cx="26987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2" name="Obdélník 9"/>
          <p:cNvSpPr/>
          <p:nvPr/>
        </p:nvSpPr>
        <p:spPr>
          <a:xfrm flipH="1">
            <a:off x="447675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Obdélník 10"/>
          <p:cNvSpPr/>
          <p:nvPr/>
        </p:nvSpPr>
        <p:spPr>
          <a:xfrm flipH="1">
            <a:off x="476250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4" name="Obdélník 11"/>
          <p:cNvSpPr/>
          <p:nvPr/>
        </p:nvSpPr>
        <p:spPr>
          <a:xfrm>
            <a:off x="500063" y="681038"/>
            <a:ext cx="36512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bIns="0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85967DB-67D5-42CC-9EA7-44964C7D462D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2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83B7697-1BA8-4497-8A98-3171C73BD7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4CDA863-034D-43B3-BE59-173DC6AC854D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E47C165-0CF7-4E65-8B9A-B9B5CF0EAC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24"/>
          <p:cNvSpPr/>
          <p:nvPr/>
        </p:nvSpPr>
        <p:spPr>
          <a:xfrm>
            <a:off x="0" y="401638"/>
            <a:ext cx="8867775" cy="887412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15"/>
          <p:cNvSpPr/>
          <p:nvPr/>
        </p:nvSpPr>
        <p:spPr>
          <a:xfrm>
            <a:off x="87313" y="681038"/>
            <a:ext cx="46037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Obdélník 16"/>
          <p:cNvSpPr/>
          <p:nvPr/>
        </p:nvSpPr>
        <p:spPr>
          <a:xfrm>
            <a:off x="47625" y="681038"/>
            <a:ext cx="26988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Obdélník 17"/>
          <p:cNvSpPr/>
          <p:nvPr/>
        </p:nvSpPr>
        <p:spPr>
          <a:xfrm>
            <a:off x="28575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18"/>
          <p:cNvSpPr/>
          <p:nvPr/>
        </p:nvSpPr>
        <p:spPr>
          <a:xfrm>
            <a:off x="0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2" name="Obdélník 19"/>
          <p:cNvSpPr/>
          <p:nvPr/>
        </p:nvSpPr>
        <p:spPr>
          <a:xfrm flipH="1">
            <a:off x="149225" y="681038"/>
            <a:ext cx="2857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3" name="Obdélník 20"/>
          <p:cNvSpPr/>
          <p:nvPr/>
        </p:nvSpPr>
        <p:spPr>
          <a:xfrm flipH="1">
            <a:off x="188913" y="681038"/>
            <a:ext cx="2857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bdélník 21"/>
          <p:cNvSpPr/>
          <p:nvPr/>
        </p:nvSpPr>
        <p:spPr>
          <a:xfrm flipH="1">
            <a:off x="227013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8"/>
          <p:cNvSpPr/>
          <p:nvPr/>
        </p:nvSpPr>
        <p:spPr>
          <a:xfrm flipH="1">
            <a:off x="255588" y="681038"/>
            <a:ext cx="7937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bdélník 29"/>
          <p:cNvSpPr/>
          <p:nvPr/>
        </p:nvSpPr>
        <p:spPr>
          <a:xfrm>
            <a:off x="279400" y="681038"/>
            <a:ext cx="36513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/>
          <a:lstStyle>
            <a:lvl1pPr>
              <a:defRPr sz="400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DD03CB8-C50E-4B65-8B70-ED043363BC23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1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660D5DC-CBCD-40BC-BFF3-174CE15F68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6CD0AB-8E6E-4F7E-9394-B97A1E623DA2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2342A0-65EA-4151-9B4D-74233BC5F8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015C0A3-78B2-43E4-9543-F2BD0A451D5F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538B8BA-B6D1-428A-836D-FEB644217C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2B1108-5D55-475A-849B-CB3ADBBABE05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333389-E643-43B9-B4D4-B1D6F6F6A8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368300" y="0"/>
            <a:ext cx="8777288" cy="1878013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6" name="Přímá spojovací čára 8"/>
          <p:cNvCxnSpPr/>
          <p:nvPr/>
        </p:nvCxnSpPr>
        <p:spPr>
          <a:xfrm flipV="1">
            <a:off x="363538" y="1884363"/>
            <a:ext cx="8782050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7" name="Skupina 9"/>
          <p:cNvGrpSpPr>
            <a:grpSpLocks/>
          </p:cNvGrpSpPr>
          <p:nvPr/>
        </p:nvGrpSpPr>
        <p:grpSpPr bwMode="auto">
          <a:xfrm rot="5400000">
            <a:off x="8515351" y="1219200"/>
            <a:ext cx="131762" cy="128587"/>
            <a:chOff x="6668087" y="1297746"/>
            <a:chExt cx="161840" cy="156602"/>
          </a:xfrm>
        </p:grpSpPr>
        <p:cxnSp>
          <p:nvCxnSpPr>
            <p:cNvPr id="8" name="Přímá spojovací čára 14"/>
            <p:cNvCxnSpPr/>
            <p:nvPr/>
          </p:nvCxnSpPr>
          <p:spPr>
            <a:xfrm rot="16200000">
              <a:off x="6663593" y="1300308"/>
              <a:ext cx="88935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15"/>
            <p:cNvCxnSpPr/>
            <p:nvPr/>
          </p:nvCxnSpPr>
          <p:spPr>
            <a:xfrm rot="16200000" flipV="1">
              <a:off x="6685198" y="1391515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16"/>
            <p:cNvCxnSpPr/>
            <p:nvPr/>
          </p:nvCxnSpPr>
          <p:spPr>
            <a:xfrm rot="5400000" flipH="1">
              <a:off x="6744513" y="1299332"/>
              <a:ext cx="88935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Skupina 13"/>
          <p:cNvGrpSpPr>
            <a:grpSpLocks/>
          </p:cNvGrpSpPr>
          <p:nvPr/>
        </p:nvGrpSpPr>
        <p:grpSpPr bwMode="auto">
          <a:xfrm rot="5400000">
            <a:off x="8667751" y="1371600"/>
            <a:ext cx="131762" cy="128587"/>
            <a:chOff x="6668087" y="1297746"/>
            <a:chExt cx="161840" cy="156602"/>
          </a:xfrm>
        </p:grpSpPr>
        <p:cxnSp>
          <p:nvCxnSpPr>
            <p:cNvPr id="12" name="Přímá spojovací čára 10"/>
            <p:cNvCxnSpPr/>
            <p:nvPr/>
          </p:nvCxnSpPr>
          <p:spPr>
            <a:xfrm rot="16200000">
              <a:off x="6663593" y="1300308"/>
              <a:ext cx="88935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1"/>
            <p:cNvCxnSpPr/>
            <p:nvPr/>
          </p:nvCxnSpPr>
          <p:spPr>
            <a:xfrm rot="16200000" flipV="1">
              <a:off x="6685198" y="1391515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2"/>
            <p:cNvCxnSpPr/>
            <p:nvPr/>
          </p:nvCxnSpPr>
          <p:spPr>
            <a:xfrm rot="5400000" flipH="1">
              <a:off x="6744513" y="1299332"/>
              <a:ext cx="88935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Skupina 17"/>
          <p:cNvGrpSpPr>
            <a:grpSpLocks/>
          </p:cNvGrpSpPr>
          <p:nvPr/>
        </p:nvGrpSpPr>
        <p:grpSpPr bwMode="auto">
          <a:xfrm rot="5400000">
            <a:off x="8320087" y="1474788"/>
            <a:ext cx="131763" cy="128588"/>
            <a:chOff x="6668087" y="1297746"/>
            <a:chExt cx="161840" cy="156602"/>
          </a:xfrm>
        </p:grpSpPr>
        <p:cxnSp>
          <p:nvCxnSpPr>
            <p:cNvPr id="16" name="Přímá spojovací čára 18"/>
            <p:cNvCxnSpPr/>
            <p:nvPr/>
          </p:nvCxnSpPr>
          <p:spPr>
            <a:xfrm rot="16200000">
              <a:off x="6663592" y="1300307"/>
              <a:ext cx="88934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9"/>
            <p:cNvCxnSpPr/>
            <p:nvPr/>
          </p:nvCxnSpPr>
          <p:spPr>
            <a:xfrm rot="16200000" flipV="1">
              <a:off x="6685198" y="1391513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20"/>
            <p:cNvCxnSpPr/>
            <p:nvPr/>
          </p:nvCxnSpPr>
          <p:spPr>
            <a:xfrm rot="5400000" flipH="1">
              <a:off x="6744512" y="1299332"/>
              <a:ext cx="88934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563"/>
            <a:ext cx="21336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AEC2A7B-FE50-455B-BB10-101D759362C0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20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563"/>
            <a:ext cx="55626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563"/>
            <a:ext cx="4572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79A12B2-8D15-438D-B96C-F143456E77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ED28A9-ADEA-4B56-93F9-570770279C5C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01A1AA-ED3D-48CB-847F-B091B7F54B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9F6234-E333-4031-A212-76A82077C72D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8519A-841B-42F2-A8CD-BE141161D8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0"/>
            <a:ext cx="365125" cy="6854825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255588" y="5046663"/>
            <a:ext cx="73025" cy="16922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255588" y="4797425"/>
            <a:ext cx="73025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255588" y="4637088"/>
            <a:ext cx="73025" cy="138112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255588" y="4541838"/>
            <a:ext cx="73025" cy="7461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63" y="681038"/>
            <a:ext cx="46037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8288" y="681038"/>
            <a:ext cx="28575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49238" y="681038"/>
            <a:ext cx="9525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Obdélník 16"/>
          <p:cNvSpPr/>
          <p:nvPr/>
        </p:nvSpPr>
        <p:spPr>
          <a:xfrm>
            <a:off x="222250" y="681038"/>
            <a:ext cx="7938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763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6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78435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236915F9-B051-41CB-A757-1FB92B38FC0D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01C79C6E-133F-4421-9214-067A0A0E4B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4" r:id="rId4"/>
    <p:sldLayoutId id="2147483675" r:id="rId5"/>
    <p:sldLayoutId id="2147483670" r:id="rId6"/>
    <p:sldLayoutId id="2147483676" r:id="rId7"/>
    <p:sldLayoutId id="2147483669" r:id="rId8"/>
    <p:sldLayoutId id="2147483677" r:id="rId9"/>
    <p:sldLayoutId id="2147483668" r:id="rId10"/>
    <p:sldLayoutId id="2147483667" r:id="rId11"/>
  </p:sldLayoutIdLst>
  <p:transition>
    <p:dissolve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000" kern="1200" spc="-100">
          <a:solidFill>
            <a:srgbClr val="C1EEFF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9pPr>
      <a:extLst/>
    </p:titleStyle>
    <p:bodyStyle>
      <a:lvl1pPr marL="411163" indent="-342900" algn="l" rtl="0" fontAlgn="base">
        <a:spcBef>
          <a:spcPts val="700"/>
        </a:spcBef>
        <a:spcAft>
          <a:spcPct val="0"/>
        </a:spcAft>
        <a:buClr>
          <a:schemeClr val="tx2"/>
        </a:buClr>
        <a:buSzPct val="95000"/>
        <a:buFont typeface="Wingdings" pitchFamily="2" charset="2"/>
        <a:buChar char="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39775" indent="-2857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5363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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0475" indent="-228600" algn="l" rtl="0" fontAlgn="base">
        <a:spcBef>
          <a:spcPct val="20000"/>
        </a:spcBef>
        <a:spcAft>
          <a:spcPct val="0"/>
        </a:spcAft>
        <a:buClr>
          <a:srgbClr val="FEB80A"/>
        </a:buClr>
        <a:buFont typeface="Wingdings 3" pitchFamily="18" charset="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138" indent="-209550" algn="l" rtl="0" fontAlgn="base">
        <a:spcBef>
          <a:spcPct val="20000"/>
        </a:spcBef>
        <a:spcAft>
          <a:spcPct val="0"/>
        </a:spcAft>
        <a:buClr>
          <a:srgbClr val="FEB80A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875" y="692150"/>
            <a:ext cx="3816350" cy="64928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484313"/>
            <a:ext cx="8351837" cy="5302250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endParaRPr lang="cs-CZ" dirty="0"/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b="1" dirty="0"/>
              <a:t> </a:t>
            </a:r>
            <a:endParaRPr lang="cs-CZ" dirty="0"/>
          </a:p>
          <a:p>
            <a:pPr marL="411480" algn="ctr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6400" b="1" dirty="0"/>
              <a:t>ZÁKLADNÍ ŠKOLA SLOVAN, KROMĚŘÍŽ, PŘÍSPĚVKOVÁ ORGANIZACE</a:t>
            </a:r>
          </a:p>
          <a:p>
            <a:pPr marL="411480" algn="ctr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6400" b="1" dirty="0"/>
              <a:t>ZEYEROVA 3354, 767 01 KROMĚŘÍŽ</a:t>
            </a:r>
          </a:p>
          <a:p>
            <a:pPr marL="411480" algn="ctr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6400" b="1" dirty="0"/>
              <a:t> </a:t>
            </a:r>
          </a:p>
          <a:p>
            <a:pPr marL="411480" algn="ctr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6400" b="1" dirty="0"/>
              <a:t>projekt v rámci vzdělávacího programu</a:t>
            </a:r>
          </a:p>
          <a:p>
            <a:pPr marL="411480" algn="ctr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6400" b="1" dirty="0"/>
              <a:t>VZDĚLÁNÍ PRO KONKURENCESCHOPNOST</a:t>
            </a:r>
          </a:p>
          <a:p>
            <a:pPr marL="411480" algn="ctr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6400" b="1" dirty="0"/>
              <a:t> </a:t>
            </a:r>
          </a:p>
          <a:p>
            <a:pPr marL="411480" algn="ctr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6400" b="1" dirty="0"/>
              <a:t>ŠABLONA ČÍSLO: III/2</a:t>
            </a:r>
          </a:p>
          <a:p>
            <a:pPr marL="411480" algn="ctr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6400" b="1" dirty="0"/>
              <a:t>NÁZEV:  INOVACE A ZKVALITNĚNÍ VÝUKY PROSTŘEDNICTVÍM ICT</a:t>
            </a:r>
          </a:p>
          <a:p>
            <a:pPr marL="411480" algn="ctr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6400" b="1" dirty="0"/>
              <a:t> 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6400" b="1" dirty="0"/>
              <a:t>PŘEDMĚT:  </a:t>
            </a:r>
            <a:r>
              <a:rPr lang="cs-CZ" sz="6400" b="1" dirty="0" smtClean="0"/>
              <a:t>Ekologický seminář, přírodopis</a:t>
            </a:r>
            <a:endParaRPr lang="cs-CZ" sz="6400" b="1" dirty="0"/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6400" b="1" dirty="0"/>
              <a:t>ROČNÍK:  </a:t>
            </a:r>
            <a:r>
              <a:rPr lang="cs-CZ" sz="6400" b="1" dirty="0" smtClean="0"/>
              <a:t>VII., VI.</a:t>
            </a:r>
            <a:endParaRPr lang="cs-CZ" sz="6400" b="1" dirty="0"/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6400" b="1" dirty="0"/>
              <a:t>TÉMA: </a:t>
            </a:r>
            <a:r>
              <a:rPr lang="cs-CZ" sz="6400" b="1" dirty="0" err="1" smtClean="0"/>
              <a:t>Pulčínské</a:t>
            </a:r>
            <a:r>
              <a:rPr lang="cs-CZ" sz="6400" b="1" dirty="0" smtClean="0"/>
              <a:t> ledopády</a:t>
            </a:r>
            <a:endParaRPr lang="cs-CZ" sz="6400" b="1" dirty="0"/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6400" b="1" dirty="0"/>
              <a:t>AUTOR: MGR. RADKA PETŘÍKOVÁ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6400" b="1" dirty="0"/>
              <a:t>DATUM VYTVOŘENÍ: </a:t>
            </a:r>
            <a:r>
              <a:rPr lang="cs-CZ" sz="6400" b="1" dirty="0" smtClean="0"/>
              <a:t>25.2. 2012</a:t>
            </a:r>
            <a:endParaRPr lang="cs-CZ" sz="6400" b="1" dirty="0"/>
          </a:p>
          <a:p>
            <a:pPr marL="411480" algn="ctr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6400" dirty="0"/>
              <a:t> </a:t>
            </a:r>
          </a:p>
          <a:p>
            <a:pPr marL="411480" algn="ctr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3400" dirty="0"/>
              <a:t> </a:t>
            </a:r>
          </a:p>
          <a:p>
            <a:pPr marL="411480" algn="ctr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8000" b="1" dirty="0">
                <a:solidFill>
                  <a:srgbClr val="FF0000"/>
                </a:solidFill>
              </a:rPr>
              <a:t>VY_32_INOVACE_ </a:t>
            </a:r>
            <a:r>
              <a:rPr lang="cs-CZ" sz="8000" b="1" dirty="0" smtClean="0">
                <a:solidFill>
                  <a:srgbClr val="FF0000"/>
                </a:solidFill>
              </a:rPr>
              <a:t>02_RP </a:t>
            </a:r>
            <a:endParaRPr lang="cs-CZ" sz="8000" dirty="0">
              <a:solidFill>
                <a:srgbClr val="FF0000"/>
              </a:solidFill>
            </a:endParaRP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8000" dirty="0">
                <a:solidFill>
                  <a:srgbClr val="FF0000"/>
                </a:solidFill>
              </a:rPr>
              <a:t> </a:t>
            </a:r>
          </a:p>
          <a:p>
            <a:pPr marL="68580" indent="0" fontAlgn="auto">
              <a:spcAft>
                <a:spcPts val="0"/>
              </a:spcAft>
              <a:buFont typeface="Wingdings"/>
              <a:buNone/>
              <a:defRPr/>
            </a:pPr>
            <a:endParaRPr lang="cs-CZ" dirty="0"/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endParaRPr lang="cs-CZ" dirty="0"/>
          </a:p>
        </p:txBody>
      </p:sp>
      <p:pic>
        <p:nvPicPr>
          <p:cNvPr id="13315" name="Obrázek 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84438" y="188913"/>
            <a:ext cx="4535487" cy="12954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/>
              <a:t>Anotace </a:t>
            </a:r>
            <a:endParaRPr lang="cs-CZ" sz="36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875"/>
            <a:ext cx="8507413" cy="5184775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4114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b="1" u="sng" dirty="0" smtClean="0"/>
              <a:t>Prezentace je vytvořena </a:t>
            </a:r>
            <a:r>
              <a:rPr lang="cs-CZ" sz="1200" b="1" dirty="0" smtClean="0"/>
              <a:t>jako doplněk k učivu ŘASY  (Přírodopis  6. ročník) a pro 7. ročník Ekologický seminář  k učivu OCHRANA PŘÍRODY</a:t>
            </a:r>
          </a:p>
          <a:p>
            <a:pPr marL="4114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b="1" dirty="0" smtClean="0"/>
              <a:t> </a:t>
            </a:r>
          </a:p>
          <a:p>
            <a:pPr marL="4114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b="1" u="sng" dirty="0" smtClean="0"/>
              <a:t>Prezentace je určena </a:t>
            </a:r>
            <a:r>
              <a:rPr lang="cs-CZ" sz="1200" b="1" dirty="0" smtClean="0"/>
              <a:t>pro práci na interaktivní tabuli s připojením na internet</a:t>
            </a:r>
          </a:p>
          <a:p>
            <a:pPr marL="4114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b="1" dirty="0" smtClean="0"/>
              <a:t> </a:t>
            </a:r>
          </a:p>
          <a:p>
            <a:pPr marL="4114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b="1" u="sng" dirty="0" smtClean="0"/>
              <a:t>Cílem prezentace je </a:t>
            </a:r>
            <a:r>
              <a:rPr lang="cs-CZ" sz="1200" b="1" dirty="0" smtClean="0"/>
              <a:t>obohatit  učivo a seznámit žáky se zajímavými lokalitami přírodního charakteru na území ČR</a:t>
            </a:r>
          </a:p>
          <a:p>
            <a:pPr marL="4114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b="1" dirty="0" smtClean="0"/>
              <a:t> </a:t>
            </a:r>
          </a:p>
          <a:p>
            <a:pPr marL="4114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b="1" u="sng" dirty="0" smtClean="0"/>
              <a:t>Prezentace obsahuje </a:t>
            </a:r>
            <a:r>
              <a:rPr lang="cs-CZ" sz="1200" b="1" dirty="0" smtClean="0"/>
              <a:t> vlastní fotografie pořízené v dané lokalitě a krátkou charakteristiku  této zajímavosti</a:t>
            </a:r>
            <a:endParaRPr lang="cs-CZ" sz="1200" b="1" u="sng" dirty="0" smtClean="0"/>
          </a:p>
          <a:p>
            <a:pPr marL="4114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b="1" dirty="0" smtClean="0"/>
              <a:t> </a:t>
            </a:r>
          </a:p>
          <a:p>
            <a:pPr marL="4114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b="1" u="sng" dirty="0" smtClean="0"/>
              <a:t>Speciální vzdělávací potřeby</a:t>
            </a:r>
            <a:r>
              <a:rPr lang="cs-CZ" sz="1200" b="1" dirty="0" smtClean="0"/>
              <a:t>  - turistická mapa, informační letáčky</a:t>
            </a:r>
          </a:p>
          <a:p>
            <a:pPr marL="4114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200" b="1" dirty="0" smtClean="0"/>
          </a:p>
          <a:p>
            <a:pPr marL="4114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b="1" u="sng" dirty="0" smtClean="0"/>
              <a:t>Zkušenosti z pilotáže</a:t>
            </a:r>
          </a:p>
          <a:p>
            <a:pPr marL="4114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b="1" dirty="0" smtClean="0"/>
              <a:t>možno využít i jako  návrh pro přírodopisnou exkurzi (propojení teorie s praxí)</a:t>
            </a:r>
            <a:endParaRPr lang="cs-CZ" sz="1200" b="1" u="sng" dirty="0" smtClean="0"/>
          </a:p>
          <a:p>
            <a:pPr marL="4114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b="1" dirty="0" smtClean="0"/>
              <a:t>žáci  si zopakují a prohloubí své znalosti k tématu řasy a jejich význam a postavení v přírodě</a:t>
            </a:r>
          </a:p>
          <a:p>
            <a:pPr marL="4114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b="1" dirty="0" smtClean="0"/>
              <a:t>dostali jsme se i k tématu chráněných území a vysvětlili si zkratky  PP, NPR, CHKO, NP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endParaRPr lang="cs-CZ" sz="1200" b="1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PULČÍNSKÉ LEDOPÁDY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15362" name="Podnadpis 2"/>
          <p:cNvSpPr>
            <a:spLocks noGrp="1"/>
          </p:cNvSpPr>
          <p:nvPr>
            <p:ph type="subTitle" idx="1"/>
          </p:nvPr>
        </p:nvSpPr>
        <p:spPr>
          <a:xfrm>
            <a:off x="4284663" y="2835275"/>
            <a:ext cx="4175125" cy="881063"/>
          </a:xfrm>
        </p:spPr>
        <p:txBody>
          <a:bodyPr/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pic>
        <p:nvPicPr>
          <p:cNvPr id="15363" name="Picture 2" descr="E:\Pulčinské ledopády 2012\P225267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1275" y="333375"/>
            <a:ext cx="4832350" cy="362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Turistická mapa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2700338" y="3500438"/>
            <a:ext cx="3743325" cy="2855912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16387" name="Picture 2" descr="http://www.mapy.cz/screenshoter?width=901&amp;height=682&amp;url=http%3A%2F%2Fwww.mapy.cz%2F%23x%3D18.119687%26y%3D49.214479%26z%3D12%26q%3Dturistick%25C3%25A9%2520mapy%26qp%3D18.112425_49.203399_18.115609_49.204847_17%26t%3Ds%26d%3Dfirm_400622_0_1%26l%3D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1268413"/>
            <a:ext cx="7164387" cy="542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188" y="512763"/>
            <a:ext cx="2447925" cy="914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>
                <a:solidFill>
                  <a:schemeClr val="tx2">
                    <a:satMod val="200000"/>
                  </a:schemeClr>
                </a:solidFill>
              </a:rPr>
              <a:t>Pulčín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3924300" y="3644900"/>
            <a:ext cx="3024188" cy="271145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17411" name="Picture 2" descr="E:\Pulčinské ledopády 2012\P2252587.JPG"/>
          <p:cNvPicPr>
            <a:picLocks noChangeAspect="1" noChangeArrowheads="1"/>
          </p:cNvPicPr>
          <p:nvPr/>
        </p:nvPicPr>
        <p:blipFill>
          <a:blip r:embed="rId2"/>
          <a:srcRect l="28127"/>
          <a:stretch>
            <a:fillRect/>
          </a:stretch>
        </p:blipFill>
        <p:spPr bwMode="auto">
          <a:xfrm>
            <a:off x="2987675" y="476250"/>
            <a:ext cx="5888038" cy="6145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2" descr="E:\Pulčinské ledopády 2012\P2252593.JPG"/>
          <p:cNvPicPr>
            <a:picLocks noChangeAspect="1" noChangeArrowheads="1"/>
          </p:cNvPicPr>
          <p:nvPr/>
        </p:nvPicPr>
        <p:blipFill>
          <a:blip r:embed="rId3"/>
          <a:srcRect l="13815" r="25398"/>
          <a:stretch>
            <a:fillRect/>
          </a:stretch>
        </p:blipFill>
        <p:spPr bwMode="auto">
          <a:xfrm>
            <a:off x="755650" y="2205038"/>
            <a:ext cx="1800225" cy="394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>
                <a:solidFill>
                  <a:schemeClr val="tx2">
                    <a:satMod val="200000"/>
                  </a:schemeClr>
                </a:solidFill>
              </a:rPr>
              <a:t>Pulčínské</a:t>
            </a: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 skály – „ </a:t>
            </a:r>
            <a:r>
              <a:rPr lang="cs-CZ" dirty="0" err="1" smtClean="0">
                <a:solidFill>
                  <a:schemeClr val="tx2">
                    <a:satMod val="200000"/>
                  </a:schemeClr>
                </a:solidFill>
              </a:rPr>
              <a:t>Pulčiny</a:t>
            </a: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“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90000"/>
              </a:lnSpc>
              <a:buClr>
                <a:srgbClr val="002060"/>
              </a:buClr>
              <a:buFont typeface="Wingdings" pitchFamily="2" charset="2"/>
              <a:buChar char="q"/>
            </a:pPr>
            <a:r>
              <a:rPr lang="cs-CZ" sz="2800" smtClean="0">
                <a:solidFill>
                  <a:srgbClr val="000000"/>
                </a:solidFill>
              </a:rPr>
              <a:t>oblíbené turistické místo</a:t>
            </a:r>
          </a:p>
          <a:p>
            <a:pPr>
              <a:lnSpc>
                <a:spcPct val="90000"/>
              </a:lnSpc>
              <a:buClr>
                <a:srgbClr val="002060"/>
              </a:buClr>
              <a:buFont typeface="Wingdings" pitchFamily="2" charset="2"/>
              <a:buChar char="q"/>
            </a:pPr>
            <a:r>
              <a:rPr lang="cs-CZ" sz="2800" smtClean="0">
                <a:solidFill>
                  <a:srgbClr val="000000"/>
                </a:solidFill>
              </a:rPr>
              <a:t>kolébka trampingu</a:t>
            </a:r>
          </a:p>
          <a:p>
            <a:pPr>
              <a:lnSpc>
                <a:spcPct val="90000"/>
              </a:lnSpc>
              <a:buClr>
                <a:srgbClr val="002060"/>
              </a:buClr>
              <a:buFont typeface="Wingdings" pitchFamily="2" charset="2"/>
              <a:buChar char="q"/>
            </a:pPr>
            <a:r>
              <a:rPr lang="cs-CZ" sz="2800" smtClean="0">
                <a:solidFill>
                  <a:srgbClr val="000000"/>
                </a:solidFill>
              </a:rPr>
              <a:t>největší pískovcové skalní město v moravských Karpatech</a:t>
            </a:r>
          </a:p>
          <a:p>
            <a:pPr>
              <a:lnSpc>
                <a:spcPct val="90000"/>
              </a:lnSpc>
              <a:buClr>
                <a:srgbClr val="002060"/>
              </a:buClr>
              <a:buFont typeface="Wingdings" pitchFamily="2" charset="2"/>
              <a:buChar char="q"/>
            </a:pPr>
            <a:r>
              <a:rPr lang="cs-CZ" sz="2800" smtClean="0">
                <a:solidFill>
                  <a:srgbClr val="000000"/>
                </a:solidFill>
              </a:rPr>
              <a:t>nachází se na úbočí vrcholu </a:t>
            </a:r>
            <a:r>
              <a:rPr lang="cs-CZ" sz="2800" b="1" smtClean="0">
                <a:solidFill>
                  <a:srgbClr val="000000"/>
                </a:solidFill>
              </a:rPr>
              <a:t>Hradisko (773 m)</a:t>
            </a:r>
            <a:r>
              <a:rPr lang="cs-CZ" sz="2800" b="1" smtClean="0">
                <a:solidFill>
                  <a:srgbClr val="000000"/>
                </a:solidFill>
                <a:latin typeface="Arial" charset="0"/>
              </a:rPr>
              <a:t>                                </a:t>
            </a:r>
            <a:r>
              <a:rPr lang="cs-CZ" sz="2800" smtClean="0">
                <a:solidFill>
                  <a:srgbClr val="000000"/>
                </a:solidFill>
              </a:rPr>
              <a:t> v jihozápadním cípu Javorníků nedaleko obce Pulčín v Pulčínské hornatině</a:t>
            </a:r>
          </a:p>
          <a:p>
            <a:pPr>
              <a:lnSpc>
                <a:spcPct val="90000"/>
              </a:lnSpc>
              <a:buClr>
                <a:srgbClr val="002060"/>
              </a:buClr>
              <a:buFont typeface="Wingdings" pitchFamily="2" charset="2"/>
              <a:buChar char="q"/>
            </a:pPr>
            <a:r>
              <a:rPr lang="cs-CZ" sz="2800" smtClean="0">
                <a:solidFill>
                  <a:srgbClr val="000000"/>
                </a:solidFill>
              </a:rPr>
              <a:t>jsou přístupné po modré turistické značce z obce Lidečko a nebo po červené turistické značce </a:t>
            </a:r>
            <a:r>
              <a:rPr lang="cs-CZ" sz="2800" smtClean="0">
                <a:solidFill>
                  <a:srgbClr val="000000"/>
                </a:solidFill>
                <a:latin typeface="Arial" charset="0"/>
              </a:rPr>
              <a:t>                    </a:t>
            </a:r>
            <a:r>
              <a:rPr lang="cs-CZ" sz="2800" smtClean="0">
                <a:solidFill>
                  <a:srgbClr val="000000"/>
                </a:solidFill>
              </a:rPr>
              <a:t>z obce Pulčín</a:t>
            </a:r>
          </a:p>
          <a:p>
            <a:pPr>
              <a:lnSpc>
                <a:spcPct val="90000"/>
              </a:lnSpc>
            </a:pPr>
            <a:endParaRPr lang="cs-CZ" sz="2800" smtClean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</a:pPr>
            <a:endParaRPr lang="cs-CZ" sz="2800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Národní přírodní rezervace (NPR) </a:t>
            </a:r>
            <a:r>
              <a:rPr lang="cs-CZ" dirty="0" err="1" smtClean="0">
                <a:solidFill>
                  <a:schemeClr val="tx2">
                    <a:satMod val="200000"/>
                  </a:schemeClr>
                </a:solidFill>
              </a:rPr>
              <a:t>Pulčínské</a:t>
            </a: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 skály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060575"/>
            <a:ext cx="7772400" cy="4295775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411480" fontAlgn="auto">
              <a:spcAft>
                <a:spcPts val="0"/>
              </a:spcAft>
              <a:buClr>
                <a:srgbClr val="002060"/>
              </a:buClr>
              <a:buFont typeface="Wingdings" pitchFamily="2" charset="2"/>
              <a:buChar char="q"/>
              <a:defRPr/>
            </a:pPr>
            <a:r>
              <a:rPr lang="cs-CZ" dirty="0" err="1" smtClean="0"/>
              <a:t>Pulčínské</a:t>
            </a:r>
            <a:r>
              <a:rPr lang="cs-CZ" dirty="0" smtClean="0"/>
              <a:t> skály byly v roce 1989 vyhlášeny národní přírodní rezervací</a:t>
            </a:r>
          </a:p>
          <a:p>
            <a:pPr marL="411480" fontAlgn="auto">
              <a:spcAft>
                <a:spcPts val="0"/>
              </a:spcAft>
              <a:buClr>
                <a:srgbClr val="002060"/>
              </a:buClr>
              <a:buFont typeface="Wingdings" pitchFamily="2" charset="2"/>
              <a:buChar char="q"/>
              <a:defRPr/>
            </a:pPr>
            <a:r>
              <a:rPr lang="cs-CZ" dirty="0" smtClean="0"/>
              <a:t>výměra NPR </a:t>
            </a:r>
            <a:r>
              <a:rPr lang="cs-CZ" dirty="0" err="1" smtClean="0"/>
              <a:t>Pulčínské</a:t>
            </a:r>
            <a:r>
              <a:rPr lang="cs-CZ" dirty="0" smtClean="0"/>
              <a:t> skály - Hradisko je 72,73 ha a její výškové rozpětí činí 263 m (510 m až 773 m)</a:t>
            </a:r>
          </a:p>
          <a:p>
            <a:pPr marL="411480" fontAlgn="auto">
              <a:spcAft>
                <a:spcPts val="0"/>
              </a:spcAft>
              <a:buClr>
                <a:srgbClr val="002060"/>
              </a:buClr>
              <a:buFont typeface="Wingdings" pitchFamily="2" charset="2"/>
              <a:buChar char="q"/>
              <a:defRPr/>
            </a:pPr>
            <a:r>
              <a:rPr lang="cs-CZ" dirty="0" smtClean="0"/>
              <a:t>jejím posláním je ochrana významných skalních útvarů a na ně vázaných rostlinných a živočišných společenstev</a:t>
            </a:r>
          </a:p>
          <a:p>
            <a:pPr marL="411480" fontAlgn="auto">
              <a:spcAft>
                <a:spcPts val="0"/>
              </a:spcAft>
              <a:buClr>
                <a:srgbClr val="002060"/>
              </a:buClr>
              <a:buFont typeface="Wingdings" pitchFamily="2" charset="2"/>
              <a:buChar char="q"/>
              <a:defRPr/>
            </a:pPr>
            <a:r>
              <a:rPr lang="cs-CZ" dirty="0" smtClean="0"/>
              <a:t>skalní město je porostlé lesem s přirozenou druhovou skladbou</a:t>
            </a:r>
          </a:p>
          <a:p>
            <a:pPr marL="411480" fontAlgn="auto">
              <a:spcAft>
                <a:spcPts val="0"/>
              </a:spcAft>
              <a:buClr>
                <a:srgbClr val="002060"/>
              </a:buClr>
              <a:buFont typeface="Wingdings" pitchFamily="2" charset="2"/>
              <a:buChar char="q"/>
              <a:defRPr/>
            </a:pPr>
            <a:r>
              <a:rPr lang="cs-CZ" dirty="0" smtClean="0"/>
              <a:t>botanická rarita – v zimě zde vytékající voda vytváří oranžově až světlehnědě zbarvené ledopády a rampouchy ve skalních puklinách a na skalních převisech - toto zbarvení vytváří mikroskopické řasy žijící ve sněhu a ledu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Sněžné řasy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268413"/>
            <a:ext cx="7772400" cy="5087937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 smtClean="0">
                <a:solidFill>
                  <a:srgbClr val="000000"/>
                </a:solidFill>
              </a:rPr>
              <a:t>Význam sněžných řas:</a:t>
            </a:r>
          </a:p>
          <a:p>
            <a:pPr>
              <a:lnSpc>
                <a:spcPct val="90000"/>
              </a:lnSpc>
              <a:buClr>
                <a:srgbClr val="002060"/>
              </a:buClr>
              <a:buFont typeface="Wingdings" pitchFamily="2" charset="2"/>
              <a:buChar char="q"/>
            </a:pPr>
            <a:r>
              <a:rPr lang="cs-CZ" sz="2800" smtClean="0">
                <a:solidFill>
                  <a:srgbClr val="000000"/>
                </a:solidFill>
              </a:rPr>
              <a:t>primární producenti ekosystému v období, kdy jsou ostatní rostliny jsou ještě pod sněhovou pokrývkou </a:t>
            </a:r>
          </a:p>
          <a:p>
            <a:pPr>
              <a:lnSpc>
                <a:spcPct val="90000"/>
              </a:lnSpc>
              <a:buClr>
                <a:srgbClr val="002060"/>
              </a:buClr>
              <a:buFont typeface="Wingdings" pitchFamily="2" charset="2"/>
              <a:buChar char="q"/>
            </a:pPr>
            <a:r>
              <a:rPr lang="cs-CZ" sz="2800" smtClean="0">
                <a:solidFill>
                  <a:srgbClr val="000000"/>
                </a:solidFill>
              </a:rPr>
              <a:t>přizpůsobily se  životu v extrémních podmínkách, kde jiné organismy nejsou schopny existovat</a:t>
            </a:r>
          </a:p>
          <a:p>
            <a:pPr>
              <a:lnSpc>
                <a:spcPct val="90000"/>
              </a:lnSpc>
              <a:buClr>
                <a:srgbClr val="002060"/>
              </a:buClr>
              <a:buFont typeface="Wingdings" pitchFamily="2" charset="2"/>
              <a:buChar char="q"/>
            </a:pPr>
            <a:r>
              <a:rPr lang="cs-CZ" sz="2800" smtClean="0">
                <a:solidFill>
                  <a:srgbClr val="000000"/>
                </a:solidFill>
              </a:rPr>
              <a:t>sněžné řasy byly pozorovány na Slovensku ve Vysokých Tatrách a v České republice </a:t>
            </a:r>
            <a:r>
              <a:rPr lang="cs-CZ" sz="2800" smtClean="0">
                <a:solidFill>
                  <a:srgbClr val="000000"/>
                </a:solidFill>
                <a:latin typeface="Arial" charset="0"/>
              </a:rPr>
              <a:t>                         </a:t>
            </a:r>
            <a:r>
              <a:rPr lang="cs-CZ" sz="2800" smtClean="0">
                <a:solidFill>
                  <a:srgbClr val="000000"/>
                </a:solidFill>
              </a:rPr>
              <a:t>v Krkonoších  a na Šumavě </a:t>
            </a:r>
          </a:p>
          <a:p>
            <a:pPr>
              <a:lnSpc>
                <a:spcPct val="90000"/>
              </a:lnSpc>
              <a:buClr>
                <a:srgbClr val="002060"/>
              </a:buClr>
              <a:buFont typeface="Wingdings" pitchFamily="2" charset="2"/>
              <a:buChar char="q"/>
            </a:pPr>
            <a:r>
              <a:rPr lang="cs-CZ" sz="2800" smtClean="0">
                <a:solidFill>
                  <a:srgbClr val="000000"/>
                </a:solidFill>
              </a:rPr>
              <a:t>na sněhu vytváří krvavě i cihlově červená, zelená, nebo žlutá místa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3203575" y="3357563"/>
            <a:ext cx="5483225" cy="2998787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1507" name="Picture 2" descr="E:\Pulčinské ledopády 2012\P225261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8000" y="242888"/>
            <a:ext cx="8312150" cy="6234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2531" name="Picture 2" descr="E:\Pulčinské ledopády 2012\P225266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8000" y="242888"/>
            <a:ext cx="8312150" cy="6234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>
          <a:xfrm>
            <a:off x="4427538" y="3573463"/>
            <a:ext cx="4259262" cy="2782887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3555" name="Picture 2" descr="E:\Pulčinské ledopády 2012\P225266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8000" y="242888"/>
            <a:ext cx="8312150" cy="6234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512763"/>
            <a:ext cx="7345362" cy="118745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Pohled na zasněžené skály s rampouchy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>
          <a:xfrm>
            <a:off x="2411413" y="4365625"/>
            <a:ext cx="3744912" cy="8636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4579" name="Obrázek 3" descr="E:\Pulčinské ledopády 2012\P225266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2420938"/>
            <a:ext cx="5761037" cy="417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Ledopád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>
          <a:xfrm>
            <a:off x="2555875" y="3141663"/>
            <a:ext cx="3816350" cy="1800225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5603" name="Obrázek 3" descr="E:\Pulčinské ledopády 2012\P225264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1844675"/>
            <a:ext cx="4176713" cy="467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549275"/>
            <a:ext cx="7772400" cy="9144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Ledopád – pohled z boční strany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>
          <a:xfrm>
            <a:off x="3492500" y="3644900"/>
            <a:ext cx="1871663" cy="2481263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6627" name="Obrázek 3" descr="E:\Pulčinské ledopády 2012\P225262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00338" y="2133600"/>
            <a:ext cx="3743325" cy="457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Ledopád - detail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>
          <a:xfrm>
            <a:off x="827088" y="4005263"/>
            <a:ext cx="3744912" cy="2087562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7651" name="Picture 2" descr="E:\Pulčinské ledopády 2012\P225264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1196975"/>
            <a:ext cx="3887787" cy="5389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2" name="Picture 2" descr="E:\Pulčinské ledopády 2012\P2252647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94263" y="1196975"/>
            <a:ext cx="4049712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763"/>
            <a:ext cx="4594225" cy="9144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Rampouchy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>
          <a:xfrm>
            <a:off x="1619250" y="4652963"/>
            <a:ext cx="3168650" cy="14732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8675" name="Picture 2" descr="E:\Pulčinské ledopády 2012\P2252623.JPG"/>
          <p:cNvPicPr>
            <a:picLocks noChangeAspect="1" noChangeArrowheads="1"/>
          </p:cNvPicPr>
          <p:nvPr/>
        </p:nvPicPr>
        <p:blipFill>
          <a:blip r:embed="rId2">
            <a:lum contrast="10000"/>
          </a:blip>
          <a:srcRect r="19659"/>
          <a:stretch>
            <a:fillRect/>
          </a:stretch>
        </p:blipFill>
        <p:spPr bwMode="auto">
          <a:xfrm>
            <a:off x="755650" y="2420938"/>
            <a:ext cx="4248150" cy="3965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6" name="Picture 2" descr="E:\Pulčinské ledopády 2012\P2252618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92725" y="692150"/>
            <a:ext cx="3402013" cy="453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Detail skály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>
          <a:xfrm>
            <a:off x="3419475" y="4292600"/>
            <a:ext cx="3168650" cy="1833563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9699" name="Picture 2" descr="E:\Pulčinské ledopády 2012\P225263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2060575"/>
            <a:ext cx="5908675" cy="4437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30723" name="Picture 2" descr="E:\Pulčinské ledopády 2012\P225270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333375"/>
            <a:ext cx="8128000" cy="609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Zdroje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174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Informační tabule</a:t>
            </a:r>
          </a:p>
          <a:p>
            <a:r>
              <a:rPr lang="cs-CZ" smtClean="0"/>
              <a:t>Informační letáky</a:t>
            </a:r>
          </a:p>
          <a:p>
            <a:r>
              <a:rPr lang="cs-CZ" smtClean="0"/>
              <a:t>Turistická mapa </a:t>
            </a:r>
          </a:p>
          <a:p>
            <a:r>
              <a:rPr lang="cs-CZ" smtClean="0"/>
              <a:t>Obrázky – vlastní tvorba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245</TotalTime>
  <Words>400</Words>
  <Application>Microsoft Office PowerPoint</Application>
  <PresentationFormat>On-screen Show (4:3)</PresentationFormat>
  <Paragraphs>66</Paragraphs>
  <Slides>19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19</vt:i4>
      </vt:variant>
    </vt:vector>
  </HeadingPairs>
  <TitlesOfParts>
    <vt:vector size="34" baseType="lpstr">
      <vt:lpstr>Corbel</vt:lpstr>
      <vt:lpstr>Arial</vt:lpstr>
      <vt:lpstr>Consolas</vt:lpstr>
      <vt:lpstr>Wingdings</vt:lpstr>
      <vt:lpstr>Wingdings 2</vt:lpstr>
      <vt:lpstr>Wingdings 3</vt:lpstr>
      <vt:lpstr>Calibri</vt:lpstr>
      <vt:lpstr>Verdana</vt:lpstr>
      <vt:lpstr>Metro</vt:lpstr>
      <vt:lpstr>Metro</vt:lpstr>
      <vt:lpstr>Metro</vt:lpstr>
      <vt:lpstr>Metro</vt:lpstr>
      <vt:lpstr>Metro</vt:lpstr>
      <vt:lpstr>Metro</vt:lpstr>
      <vt:lpstr>Metro</vt:lpstr>
      <vt:lpstr>Snímek 1</vt:lpstr>
      <vt:lpstr>Anotace </vt:lpstr>
      <vt:lpstr>Snímek 3</vt:lpstr>
      <vt:lpstr>Turistická mapa</vt:lpstr>
      <vt:lpstr>Pulčín</vt:lpstr>
      <vt:lpstr>Pulčínské skály – „ Pulčiny“</vt:lpstr>
      <vt:lpstr>Národní přírodní rezervace (NPR) Pulčínské skály</vt:lpstr>
      <vt:lpstr>Sněžné řasy</vt:lpstr>
      <vt:lpstr>Snímek 9</vt:lpstr>
      <vt:lpstr>Snímek 10</vt:lpstr>
      <vt:lpstr>Snímek 11</vt:lpstr>
      <vt:lpstr>Pohled na zasněžené skály s rampouchy</vt:lpstr>
      <vt:lpstr>Ledopád</vt:lpstr>
      <vt:lpstr>Ledopád – pohled z boční strany</vt:lpstr>
      <vt:lpstr>Ledopád - detail</vt:lpstr>
      <vt:lpstr>Rampouchy</vt:lpstr>
      <vt:lpstr>Detail skály</vt:lpstr>
      <vt:lpstr>Snímek 18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PULČINSKÉ LEDOPÁDY</dc:title>
  <dc:creator>uzivatel</dc:creator>
  <cp:lastModifiedBy>DUM</cp:lastModifiedBy>
  <cp:revision>34</cp:revision>
  <dcterms:created xsi:type="dcterms:W3CDTF">2012-02-27T22:15:23Z</dcterms:created>
  <dcterms:modified xsi:type="dcterms:W3CDTF">2013-09-20T18:47:53Z</dcterms:modified>
</cp:coreProperties>
</file>