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5" r:id="rId6"/>
    <p:sldId id="261" r:id="rId7"/>
    <p:sldId id="262" r:id="rId8"/>
    <p:sldId id="263" r:id="rId9"/>
    <p:sldId id="264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</a:t>
            </a:r>
            <a:r>
              <a:rPr lang="cs-CZ" dirty="0"/>
              <a:t>.</a:t>
            </a:r>
          </a:p>
          <a:p>
            <a:r>
              <a:rPr lang="cs-CZ" dirty="0"/>
              <a:t>TÉMA: LITERÁRNÍ POJMY - </a:t>
            </a:r>
            <a:r>
              <a:rPr lang="cs-CZ" dirty="0" smtClean="0"/>
              <a:t>DENÍK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17.2.2012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VY_32_INOVACE_05_MZ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Anotace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Žák si přečte ukázky z </a:t>
            </a:r>
            <a:r>
              <a:rPr lang="cs-CZ" dirty="0" smtClean="0"/>
              <a:t>knih </a:t>
            </a:r>
            <a:r>
              <a:rPr lang="cs-CZ" dirty="0"/>
              <a:t>Deník Anny Frankové a Tajný deník Adriana </a:t>
            </a:r>
            <a:r>
              <a:rPr lang="cs-CZ" dirty="0" err="1" smtClean="0"/>
              <a:t>Molea</a:t>
            </a:r>
            <a:r>
              <a:rPr lang="cs-CZ" dirty="0" smtClean="0"/>
              <a:t> (</a:t>
            </a:r>
            <a:r>
              <a:rPr lang="cs-CZ" dirty="0" err="1"/>
              <a:t>Sue</a:t>
            </a:r>
            <a:r>
              <a:rPr lang="cs-CZ" dirty="0"/>
              <a:t> </a:t>
            </a:r>
            <a:r>
              <a:rPr lang="cs-CZ" dirty="0" err="1" smtClean="0"/>
              <a:t>Townsendová</a:t>
            </a:r>
            <a:r>
              <a:rPr lang="cs-CZ" dirty="0" smtClean="0"/>
              <a:t>) a porovná je.</a:t>
            </a:r>
            <a:endParaRPr lang="cs-CZ" dirty="0"/>
          </a:p>
          <a:p>
            <a:r>
              <a:rPr lang="cs-CZ" dirty="0"/>
              <a:t>Žák si osvojí pojem </a:t>
            </a:r>
            <a:r>
              <a:rPr lang="cs-CZ" dirty="0" smtClean="0"/>
              <a:t>„deník“ (autentický deník, fiktivní deník, deníkové záznamy v poezii)</a:t>
            </a:r>
          </a:p>
          <a:p>
            <a:r>
              <a:rPr lang="cs-CZ" dirty="0" smtClean="0"/>
              <a:t>Literární deník žáci </a:t>
            </a:r>
            <a:r>
              <a:rPr lang="cs-CZ" dirty="0"/>
              <a:t>s</a:t>
            </a:r>
            <a:r>
              <a:rPr lang="cs-CZ" dirty="0" smtClean="0"/>
              <a:t>rovnají s tzv. weblogem.</a:t>
            </a:r>
          </a:p>
          <a:p>
            <a:r>
              <a:rPr lang="cs-CZ" dirty="0" smtClean="0"/>
              <a:t>Žáci si vytvoří své „</a:t>
            </a:r>
            <a:r>
              <a:rPr lang="cs-CZ" dirty="0" err="1" smtClean="0"/>
              <a:t>minideníky</a:t>
            </a:r>
            <a:r>
              <a:rPr lang="cs-CZ" dirty="0" smtClean="0"/>
              <a:t>“ (deníkové záznamy jednoho týdne)</a:t>
            </a:r>
          </a:p>
          <a:p>
            <a:endParaRPr lang="cs-CZ" dirty="0"/>
          </a:p>
          <a:p>
            <a:r>
              <a:rPr lang="cs-CZ" dirty="0"/>
              <a:t>Pomůcky - knihy:</a:t>
            </a:r>
          </a:p>
          <a:p>
            <a:pPr lvl="1"/>
            <a:r>
              <a:rPr lang="cs-CZ" dirty="0"/>
              <a:t>Deník Anny Frankové </a:t>
            </a:r>
          </a:p>
          <a:p>
            <a:pPr lvl="1"/>
            <a:r>
              <a:rPr lang="cs-CZ" dirty="0"/>
              <a:t>Tajný deník Adriana </a:t>
            </a:r>
            <a:r>
              <a:rPr lang="cs-CZ" dirty="0" err="1" smtClean="0"/>
              <a:t>Molea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  <a:p>
            <a:pPr marL="457200" lvl="1" indent="0" algn="ctr">
              <a:buNone/>
            </a:pPr>
            <a:r>
              <a:rPr lang="cs-CZ" dirty="0" smtClean="0">
                <a:solidFill>
                  <a:srgbClr val="FF9900"/>
                </a:solidFill>
              </a:rPr>
              <a:t>Zkušenosti z pilotáže: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Toto téma bylo pro žáky atraktivní kvůli v současnosti oblíbeným weblogům, úspěch měla i tvorba „</a:t>
            </a:r>
            <a:r>
              <a:rPr lang="cs-CZ" dirty="0" err="1" smtClean="0"/>
              <a:t>minideníků</a:t>
            </a:r>
            <a:r>
              <a:rPr lang="cs-CZ" dirty="0" smtClean="0"/>
              <a:t>“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Zmínku o deníkových záznamech v poezii je možno vynechat</a:t>
            </a:r>
          </a:p>
          <a:p>
            <a:pPr lvl="1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Klíčová slova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Deník Anny Frankové</a:t>
            </a:r>
          </a:p>
          <a:p>
            <a:r>
              <a:rPr lang="cs-CZ" dirty="0" smtClean="0"/>
              <a:t>Tajný deník Adriana </a:t>
            </a:r>
            <a:r>
              <a:rPr lang="cs-CZ" dirty="0" err="1" smtClean="0"/>
              <a:t>Molea</a:t>
            </a:r>
            <a:r>
              <a:rPr lang="cs-CZ" dirty="0" smtClean="0"/>
              <a:t> (</a:t>
            </a:r>
            <a:r>
              <a:rPr lang="cs-CZ" dirty="0" err="1"/>
              <a:t>Sue</a:t>
            </a:r>
            <a:r>
              <a:rPr lang="cs-CZ" dirty="0"/>
              <a:t> </a:t>
            </a:r>
            <a:r>
              <a:rPr lang="cs-CZ" dirty="0" err="1" smtClean="0"/>
              <a:t>Townsendová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Deník</a:t>
            </a:r>
          </a:p>
          <a:p>
            <a:r>
              <a:rPr lang="cs-CZ" dirty="0" smtClean="0"/>
              <a:t>Autentický deník</a:t>
            </a:r>
          </a:p>
          <a:p>
            <a:r>
              <a:rPr lang="cs-CZ" dirty="0" smtClean="0"/>
              <a:t>Fiktivní deník</a:t>
            </a:r>
          </a:p>
          <a:p>
            <a:r>
              <a:rPr lang="cs-CZ" dirty="0" smtClean="0"/>
              <a:t>Deníkové záznamy v poezii</a:t>
            </a:r>
          </a:p>
          <a:p>
            <a:r>
              <a:rPr lang="cs-CZ" dirty="0" smtClean="0"/>
              <a:t>Weblog</a:t>
            </a:r>
          </a:p>
          <a:p>
            <a:r>
              <a:rPr lang="cs-CZ" dirty="0" smtClean="0"/>
              <a:t>Vlastní tvorba - „</a:t>
            </a:r>
            <a:r>
              <a:rPr lang="cs-CZ" dirty="0" err="1" smtClean="0"/>
              <a:t>Minideník</a:t>
            </a:r>
            <a:r>
              <a:rPr lang="cs-CZ" dirty="0" smtClean="0"/>
              <a:t>“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9900"/>
                </a:solidFill>
              </a:rPr>
              <a:t>DENÍK</a:t>
            </a:r>
            <a:endParaRPr lang="cs-CZ" sz="8000" dirty="0">
              <a:solidFill>
                <a:srgbClr val="FF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681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9900"/>
                </a:solidFill>
              </a:rPr>
              <a:t>?</a:t>
            </a:r>
            <a:r>
              <a:rPr lang="cs-CZ" dirty="0" smtClean="0">
                <a:solidFill>
                  <a:srgbClr val="FF9900"/>
                </a:solidFill>
              </a:rPr>
              <a:t>??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Přečti si ukázky z knih </a:t>
            </a:r>
            <a:r>
              <a:rPr lang="cs-CZ" b="1" dirty="0" smtClean="0"/>
              <a:t>Deník Anny Frankové </a:t>
            </a:r>
            <a:r>
              <a:rPr lang="cs-CZ" dirty="0" smtClean="0"/>
              <a:t>a </a:t>
            </a:r>
            <a:r>
              <a:rPr lang="cs-CZ" b="1" dirty="0" smtClean="0"/>
              <a:t>Tajný deník Adriana </a:t>
            </a:r>
            <a:r>
              <a:rPr lang="cs-CZ" b="1" dirty="0" err="1" smtClean="0"/>
              <a:t>Molea</a:t>
            </a:r>
            <a:r>
              <a:rPr lang="cs-CZ" b="1" dirty="0" smtClean="0"/>
              <a:t> </a:t>
            </a:r>
            <a:r>
              <a:rPr lang="cs-CZ" dirty="0" smtClean="0"/>
              <a:t>a porovnej je. Co mají obě ukázky společného? V čem se liší?</a:t>
            </a:r>
          </a:p>
          <a:p>
            <a:endParaRPr lang="cs-CZ" dirty="0"/>
          </a:p>
          <a:p>
            <a:r>
              <a:rPr lang="cs-CZ" dirty="0" smtClean="0"/>
              <a:t>Co je to tzv. </a:t>
            </a:r>
            <a:r>
              <a:rPr lang="cs-CZ" b="1" dirty="0" smtClean="0"/>
              <a:t>weblog</a:t>
            </a:r>
            <a:r>
              <a:rPr lang="cs-CZ" dirty="0" smtClean="0"/>
              <a:t>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9900"/>
                </a:solidFill>
              </a:rPr>
              <a:t>internetový deník</a:t>
            </a:r>
            <a:endParaRPr lang="cs-CZ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430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Deník: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Literární žánr, který obsahuje </a:t>
            </a:r>
            <a:r>
              <a:rPr lang="cs-CZ" b="1" dirty="0" smtClean="0"/>
              <a:t>osobní záznamy </a:t>
            </a:r>
            <a:r>
              <a:rPr lang="cs-CZ" dirty="0" smtClean="0"/>
              <a:t>zapisované v </a:t>
            </a:r>
            <a:r>
              <a:rPr lang="cs-CZ" b="1" dirty="0" smtClean="0"/>
              <a:t>krátkých časových intervalech </a:t>
            </a:r>
            <a:r>
              <a:rPr lang="cs-CZ" dirty="0" smtClean="0"/>
              <a:t>(jeden den, odtud název)</a:t>
            </a:r>
          </a:p>
          <a:p>
            <a:r>
              <a:rPr lang="cs-CZ" dirty="0" smtClean="0"/>
              <a:t>Obsahuje </a:t>
            </a:r>
            <a:r>
              <a:rPr lang="cs-CZ" b="1" dirty="0" smtClean="0"/>
              <a:t>soukromá, </a:t>
            </a:r>
            <a:r>
              <a:rPr lang="cs-CZ" dirty="0" smtClean="0"/>
              <a:t>ale i </a:t>
            </a:r>
            <a:r>
              <a:rPr lang="cs-CZ" b="1" dirty="0" smtClean="0"/>
              <a:t>společenská</a:t>
            </a:r>
            <a:r>
              <a:rPr lang="cs-CZ" dirty="0" smtClean="0"/>
              <a:t>, </a:t>
            </a:r>
            <a:r>
              <a:rPr lang="cs-CZ" b="1" dirty="0" smtClean="0"/>
              <a:t>politická</a:t>
            </a:r>
            <a:r>
              <a:rPr lang="cs-CZ" dirty="0" smtClean="0"/>
              <a:t> či </a:t>
            </a:r>
            <a:r>
              <a:rPr lang="cs-CZ" b="1" dirty="0" smtClean="0"/>
              <a:t>filozofická </a:t>
            </a:r>
            <a:r>
              <a:rPr lang="cs-CZ" dirty="0" smtClean="0"/>
              <a:t>témata, autor si většinou zaznamenává </a:t>
            </a:r>
            <a:r>
              <a:rPr lang="cs-CZ" b="1" dirty="0" smtClean="0"/>
              <a:t>důležité informace, myšlenky, pocity, zážitky, postřehy,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Deníky bývají často z </a:t>
            </a:r>
            <a:r>
              <a:rPr lang="cs-CZ" b="1" dirty="0" smtClean="0"/>
              <a:t>osobních nebo cenzurních důvodů vydávány až po smrti</a:t>
            </a:r>
          </a:p>
          <a:p>
            <a:r>
              <a:rPr lang="cs-CZ" dirty="0" smtClean="0"/>
              <a:t>Některé deníky nejsou ke zveřejnění určeny a jsou psány </a:t>
            </a:r>
            <a:r>
              <a:rPr lang="cs-CZ" b="1" dirty="0" smtClean="0"/>
              <a:t>tajným písmem</a:t>
            </a:r>
            <a:r>
              <a:rPr lang="cs-CZ" dirty="0" smtClean="0"/>
              <a:t>, jsou </a:t>
            </a:r>
            <a:r>
              <a:rPr lang="cs-CZ" b="1" dirty="0" smtClean="0"/>
              <a:t>zašifrovány</a:t>
            </a:r>
          </a:p>
          <a:p>
            <a:r>
              <a:rPr lang="cs-CZ" dirty="0" smtClean="0"/>
              <a:t>Vedle </a:t>
            </a:r>
            <a:r>
              <a:rPr lang="cs-CZ" b="1" dirty="0" smtClean="0"/>
              <a:t>autentických deníků </a:t>
            </a:r>
            <a:r>
              <a:rPr lang="cs-CZ" dirty="0" smtClean="0"/>
              <a:t>existují také </a:t>
            </a:r>
            <a:r>
              <a:rPr lang="cs-CZ" b="1" dirty="0" smtClean="0"/>
              <a:t>fiktivní deníky</a:t>
            </a:r>
          </a:p>
          <a:p>
            <a:r>
              <a:rPr lang="cs-CZ" b="1" dirty="0" smtClean="0"/>
              <a:t>Deníkové záznamy </a:t>
            </a:r>
            <a:r>
              <a:rPr lang="cs-CZ" dirty="0" smtClean="0"/>
              <a:t>se využívají i v </a:t>
            </a:r>
            <a:r>
              <a:rPr lang="cs-CZ" b="1" dirty="0" smtClean="0"/>
              <a:t>poezii</a:t>
            </a:r>
          </a:p>
          <a:p>
            <a:r>
              <a:rPr lang="cs-CZ" dirty="0" smtClean="0"/>
              <a:t>V současnosti jsou běžné </a:t>
            </a:r>
            <a:r>
              <a:rPr lang="cs-CZ" b="1" dirty="0" smtClean="0"/>
              <a:t>internetové deníky , tzv. weblogy </a:t>
            </a:r>
            <a:r>
              <a:rPr lang="cs-CZ" dirty="0" smtClean="0"/>
              <a:t>(webové zápisníky)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64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Autentické deníky – příklady: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Zábrana: Celý život</a:t>
            </a:r>
          </a:p>
          <a:p>
            <a:r>
              <a:rPr lang="cs-CZ" dirty="0" smtClean="0"/>
              <a:t>Deníky Máchovi</a:t>
            </a:r>
          </a:p>
          <a:p>
            <a:r>
              <a:rPr lang="cs-CZ" dirty="0" smtClean="0"/>
              <a:t>Deníky Ortenovi</a:t>
            </a:r>
          </a:p>
          <a:p>
            <a:r>
              <a:rPr lang="cs-CZ" dirty="0" smtClean="0"/>
              <a:t>Deník Anny Frankové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74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Fiktivní deníky (romány) – příklady: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Ludvík </a:t>
            </a:r>
            <a:r>
              <a:rPr lang="cs-CZ" dirty="0" smtClean="0"/>
              <a:t>Vaculík: Český snář</a:t>
            </a:r>
          </a:p>
          <a:p>
            <a:r>
              <a:rPr lang="cs-CZ" dirty="0" smtClean="0"/>
              <a:t>Helen Fieldingová </a:t>
            </a:r>
            <a:r>
              <a:rPr lang="cs-CZ" dirty="0"/>
              <a:t>- Deník </a:t>
            </a:r>
            <a:r>
              <a:rPr lang="cs-CZ" dirty="0" err="1"/>
              <a:t>Bridget</a:t>
            </a:r>
            <a:r>
              <a:rPr lang="cs-CZ" dirty="0"/>
              <a:t> </a:t>
            </a:r>
            <a:r>
              <a:rPr lang="cs-CZ" dirty="0" smtClean="0"/>
              <a:t>Jonesové</a:t>
            </a:r>
          </a:p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Townsendová</a:t>
            </a:r>
            <a:r>
              <a:rPr lang="cs-CZ" dirty="0" smtClean="0"/>
              <a:t>: Tajný deník Adriana </a:t>
            </a:r>
            <a:r>
              <a:rPr lang="cs-CZ" dirty="0" err="1" smtClean="0"/>
              <a:t>Molea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5963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9900"/>
                </a:solidFill>
              </a:rPr>
              <a:t>Deníkové </a:t>
            </a:r>
            <a:r>
              <a:rPr lang="cs-CZ" dirty="0" smtClean="0">
                <a:solidFill>
                  <a:srgbClr val="FF9900"/>
                </a:solidFill>
              </a:rPr>
              <a:t>záznamy </a:t>
            </a:r>
            <a:r>
              <a:rPr lang="cs-CZ" dirty="0">
                <a:solidFill>
                  <a:srgbClr val="FF9900"/>
                </a:solidFill>
              </a:rPr>
              <a:t>v </a:t>
            </a:r>
            <a:r>
              <a:rPr lang="cs-CZ" dirty="0" smtClean="0">
                <a:solidFill>
                  <a:srgbClr val="FF9900"/>
                </a:solidFill>
              </a:rPr>
              <a:t>poezii – příklady: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Jakub Deml</a:t>
            </a:r>
          </a:p>
          <a:p>
            <a:r>
              <a:rPr lang="cs-CZ" dirty="0" smtClean="0"/>
              <a:t>Jiří Kolář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852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???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Zapisuj si celý týden, den po dni, co jsi dělal/a, své myšlenky, pocity, zážitky,…a vytvoř si tak svůj „</a:t>
            </a:r>
            <a:r>
              <a:rPr lang="cs-CZ" b="1" dirty="0" err="1" smtClean="0"/>
              <a:t>minideník</a:t>
            </a:r>
            <a:r>
              <a:rPr lang="cs-CZ" dirty="0" smtClean="0"/>
              <a:t>“. Zápisky můžeš doplnit ilustracemi, výstřižky z časopisů, fotkami,… Po týdnu si můžeme některé úryvky z vašich deníků přečíst. A pokud tě tento způsob zaznamenávání zaujal, můžeš v něm samozřejmě pokračovat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8408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9900"/>
                </a:solidFill>
              </a:rPr>
              <a:t>Zdroje: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Křivánek </a:t>
            </a:r>
            <a:r>
              <a:rPr lang="cs-CZ" dirty="0"/>
              <a:t>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15</a:t>
            </a:r>
          </a:p>
          <a:p>
            <a:pPr marL="514350" indent="-457200"/>
            <a:r>
              <a:rPr lang="cs-CZ" dirty="0"/>
              <a:t>Deník Anny </a:t>
            </a:r>
            <a:r>
              <a:rPr lang="cs-CZ" dirty="0" smtClean="0"/>
              <a:t>Frankové, Vyd. Praha: Lidové noviny</a:t>
            </a:r>
            <a:r>
              <a:rPr lang="cs-CZ" dirty="0"/>
              <a:t>, 1992, ISBN 80-7106-048-8 </a:t>
            </a:r>
            <a:endParaRPr lang="cs-CZ" dirty="0" smtClean="0"/>
          </a:p>
          <a:p>
            <a:pPr marL="514350" indent="-457200"/>
            <a:r>
              <a:rPr lang="cs-CZ" dirty="0" err="1" smtClean="0"/>
              <a:t>Townsendová</a:t>
            </a:r>
            <a:r>
              <a:rPr lang="cs-CZ" dirty="0" smtClean="0"/>
              <a:t>, </a:t>
            </a:r>
            <a:r>
              <a:rPr lang="cs-CZ" dirty="0" err="1" smtClean="0"/>
              <a:t>Sue</a:t>
            </a:r>
            <a:r>
              <a:rPr lang="cs-CZ" dirty="0"/>
              <a:t>:</a:t>
            </a:r>
            <a:r>
              <a:rPr lang="cs-CZ" dirty="0" smtClean="0"/>
              <a:t> </a:t>
            </a:r>
            <a:r>
              <a:rPr lang="cs-CZ" dirty="0" smtClean="0"/>
              <a:t>Tajný </a:t>
            </a:r>
            <a:r>
              <a:rPr lang="cs-CZ" dirty="0"/>
              <a:t>deník Adriana </a:t>
            </a:r>
            <a:r>
              <a:rPr lang="cs-CZ" dirty="0" err="1" smtClean="0"/>
              <a:t>Molea</a:t>
            </a:r>
            <a:r>
              <a:rPr lang="cs-CZ" dirty="0" smtClean="0"/>
              <a:t>, Vyd. Praha: Mladá fronta</a:t>
            </a:r>
            <a:r>
              <a:rPr lang="cs-CZ" dirty="0"/>
              <a:t>, </a:t>
            </a:r>
            <a:r>
              <a:rPr lang="cs-CZ" dirty="0" smtClean="0"/>
              <a:t>2008, </a:t>
            </a:r>
            <a:r>
              <a:rPr lang="cs-CZ" dirty="0"/>
              <a:t>ISBN 978-80-204-1895-1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368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524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Klíčová slova</vt:lpstr>
      <vt:lpstr>DENÍK</vt:lpstr>
      <vt:lpstr>???</vt:lpstr>
      <vt:lpstr>Deník:</vt:lpstr>
      <vt:lpstr>Autentické deníky – příklady:</vt:lpstr>
      <vt:lpstr>Fiktivní deníky (romány) – příklady:</vt:lpstr>
      <vt:lpstr>Deníkové záznamy v poezii – příklady: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32</cp:revision>
  <dcterms:created xsi:type="dcterms:W3CDTF">2012-01-10T08:43:05Z</dcterms:created>
  <dcterms:modified xsi:type="dcterms:W3CDTF">2012-05-31T12:00:15Z</dcterms:modified>
</cp:coreProperties>
</file>