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46" r:id="rId2"/>
  </p:sldMasterIdLst>
  <p:notesMasterIdLst>
    <p:notesMasterId r:id="rId19"/>
  </p:notesMasterIdLst>
  <p:sldIdLst>
    <p:sldId id="281" r:id="rId3"/>
    <p:sldId id="280" r:id="rId4"/>
    <p:sldId id="256" r:id="rId5"/>
    <p:sldId id="257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9" r:id="rId16"/>
    <p:sldId id="282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00"/>
    <a:srgbClr val="54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D9E10-4FB3-42F7-9610-B9CC83F2B31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FDB88-3841-430A-AD5D-7EF4B2173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295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168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8812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34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0171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8466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756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5287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301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331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0306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169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6958E-9653-4CBE-A874-F282385C5E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8A5A1-42D9-4F09-A341-FC0B57C9EA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681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9.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Soli </a:t>
            </a:r>
            <a:r>
              <a:rPr lang="cs-CZ" b="1" dirty="0" smtClean="0"/>
              <a:t>II. – </a:t>
            </a:r>
            <a:r>
              <a:rPr lang="cs-CZ" b="1" dirty="0" smtClean="0"/>
              <a:t>vzorce solí dvojsytných kyslíkatých kyselin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6. 10 . 2012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VY_32_INOVACE_33_PZ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8196"/>
            <a:ext cx="4818854" cy="1080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140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14300"/>
            <a:ext cx="88924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Výukový materiál je určen pro žáky 9. ročníku. Seznamuje žáky s principy tvorby solí dvojsytných kyslíkatých kyselin. Tak jako i v předešlých případech výuky tvorby solí je využívaná analogie s již známými  sloučeninami – oxidy. Za základ  odvození je opět použito křížové pravidlo. Znovu jsou pro větší názornost použity postupné animace.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ve všech paralelních třídách devátého ročníku. U slabších žáků se vyskytli problémy se psaním závorek ve vzorcích a pletli si sírany a siřičitany.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83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0000">
            <a:alpha val="4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1800199"/>
          </a:xfrm>
        </p:spPr>
        <p:txBody>
          <a:bodyPr>
            <a:noAutofit/>
          </a:bodyPr>
          <a:lstStyle/>
          <a:p>
            <a:pPr algn="l"/>
            <a:r>
              <a:rPr lang="cs-CZ" sz="9600" dirty="0" smtClean="0">
                <a:solidFill>
                  <a:schemeClr val="bg1"/>
                </a:solidFill>
              </a:rPr>
              <a:t>Soli  </a:t>
            </a:r>
            <a:r>
              <a:rPr lang="cs-CZ" sz="9600" dirty="0" smtClean="0">
                <a:solidFill>
                  <a:schemeClr val="accent1">
                    <a:lumMod val="75000"/>
                  </a:schemeClr>
                </a:solidFill>
              </a:rPr>
              <a:t>II</a:t>
            </a:r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5539680" cy="213878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VZORCE  SOLÍ  DVOJSYTNÝCH KYSLÍKATÝCH KYSELIN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08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0617846"/>
              </p:ext>
            </p:extLst>
          </p:nvPr>
        </p:nvGraphicFramePr>
        <p:xfrm>
          <a:off x="971600" y="980728"/>
          <a:ext cx="7128792" cy="31683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79208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kyselina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vzorec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anion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sůl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sírová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H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2-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síran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siřičitá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H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="1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2-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siřičitan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uhličitá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>
                          <a:latin typeface="Arial Black" pitchFamily="34" charset="0"/>
                        </a:rPr>
                        <a:t>H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0" dirty="0" smtClean="0">
                          <a:latin typeface="Arial Black" pitchFamily="34" charset="0"/>
                        </a:rPr>
                        <a:t>CO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(CO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="1" baseline="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2-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uhličitan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971601" y="5157192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Arial Black" pitchFamily="34" charset="0"/>
              </a:rPr>
              <a:t>- vzorce solí </a:t>
            </a:r>
            <a:r>
              <a:rPr lang="cs-CZ" sz="2000" u="sng" dirty="0" smtClean="0">
                <a:latin typeface="Arial Black" pitchFamily="34" charset="0"/>
              </a:rPr>
              <a:t>dvojsytných</a:t>
            </a:r>
            <a:r>
              <a:rPr lang="cs-CZ" sz="2000" dirty="0" smtClean="0">
                <a:latin typeface="Arial Black" pitchFamily="34" charset="0"/>
              </a:rPr>
              <a:t> kyselin odvozujeme  podobně jako vzorce oxidů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936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08027" y="551384"/>
            <a:ext cx="14881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Sírany</a:t>
            </a:r>
            <a:endParaRPr lang="cs-CZ" sz="40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7539331"/>
              </p:ext>
            </p:extLst>
          </p:nvPr>
        </p:nvGraphicFramePr>
        <p:xfrm>
          <a:off x="956854" y="1916832"/>
          <a:ext cx="7190510" cy="3696394"/>
        </p:xfrm>
        <a:graphic>
          <a:graphicData uri="http://schemas.openxmlformats.org/drawingml/2006/table">
            <a:tbl>
              <a:tblPr firstRow="1">
                <a:tableStyleId>{21E4AEA4-8DFA-4A89-87EB-49C32662AFE0}</a:tableStyleId>
              </a:tblPr>
              <a:tblGrid>
                <a:gridCol w="692728"/>
                <a:gridCol w="2860964"/>
                <a:gridCol w="1406237"/>
                <a:gridCol w="1246909"/>
                <a:gridCol w="983672"/>
              </a:tblGrid>
              <a:tr h="748146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 Black" pitchFamily="34" charset="0"/>
                        </a:rPr>
                        <a:t>ox.č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.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název soli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odvození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vzorce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vzorec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sluč.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poměr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07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07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46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42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IV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30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50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2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VIII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92587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46711" y="527037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84597" y="527037"/>
            <a:ext cx="1451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sod</a:t>
            </a:r>
            <a:r>
              <a:rPr lang="cs-CZ" sz="4000" b="1" dirty="0" smtClean="0">
                <a:solidFill>
                  <a:srgbClr val="FF0000"/>
                </a:solidFill>
              </a:rPr>
              <a:t>ný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28878" y="1994937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Na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80954" y="1994937"/>
            <a:ext cx="15744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30000" dirty="0" smtClean="0"/>
              <a:t>-II</a:t>
            </a:r>
            <a:endParaRPr lang="cs-CZ" sz="4000" b="1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53908" y="252972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4999" y="256436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77187" y="2162064"/>
            <a:ext cx="1157539" cy="6292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053967" y="2162064"/>
            <a:ext cx="1013410" cy="6290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539534" y="3435097"/>
            <a:ext cx="1710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SO</a:t>
            </a:r>
            <a:r>
              <a:rPr lang="cs-CZ" sz="4000" b="1" baseline="-25000" dirty="0" smtClean="0"/>
              <a:t>4</a:t>
            </a:r>
            <a:endParaRPr lang="cs-CZ" sz="4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45246" y="4861164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: 1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1398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17697" y="1988840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47711" y="554777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4777"/>
            <a:ext cx="21521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vápe</a:t>
            </a:r>
            <a:r>
              <a:rPr lang="cs-CZ" sz="4000" b="1" dirty="0" smtClean="0">
                <a:solidFill>
                  <a:srgbClr val="FF0000"/>
                </a:solidFill>
              </a:rPr>
              <a:t>natý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40534" y="1988840"/>
            <a:ext cx="8915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Ca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II</a:t>
            </a:r>
            <a:endParaRPr lang="cs-CZ" sz="40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912761" y="2239526"/>
            <a:ext cx="1163295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917698" y="2239526"/>
            <a:ext cx="115835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612096" y="256490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36368" y="256490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22286" y="3131676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43207" y="3131676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2:2=1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70212" y="4149080"/>
            <a:ext cx="14702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CaSO</a:t>
            </a:r>
            <a:r>
              <a:rPr lang="cs-CZ" sz="4000" b="1" baseline="-25000" dirty="0" smtClean="0"/>
              <a:t>4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87138" y="5589240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: 1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074680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3" grpId="0"/>
      <p:bldP spid="14" grpId="0"/>
      <p:bldP spid="15" grpId="0"/>
      <p:bldP spid="16" grpId="0"/>
      <p:bldP spid="18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95310" y="1962944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31840" y="603711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1998" y="603711"/>
            <a:ext cx="1537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hlin</a:t>
            </a:r>
            <a:r>
              <a:rPr lang="cs-CZ" sz="4000" b="1" dirty="0" smtClean="0">
                <a:solidFill>
                  <a:srgbClr val="FF0000"/>
                </a:solidFill>
              </a:rPr>
              <a:t>itý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17028" y="1962944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Al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III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13730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49472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>
            <a:endCxn id="8" idx="1"/>
          </p:cNvCxnSpPr>
          <p:nvPr/>
        </p:nvCxnSpPr>
        <p:spPr>
          <a:xfrm>
            <a:off x="4695310" y="2101716"/>
            <a:ext cx="1154162" cy="6527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695310" y="2106434"/>
            <a:ext cx="111266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903570" y="3435097"/>
            <a:ext cx="20505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Al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3</a:t>
            </a:r>
            <a:endParaRPr lang="cs-CZ" sz="4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5120" y="4869160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: 3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8737311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11105" y="1957565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43808" y="482769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07844" y="495788"/>
            <a:ext cx="19929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olov</a:t>
            </a:r>
            <a:r>
              <a:rPr lang="cs-CZ" sz="4000" b="1" dirty="0" err="1" smtClean="0">
                <a:solidFill>
                  <a:srgbClr val="FF0000"/>
                </a:solidFill>
              </a:rPr>
              <a:t>ičitý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4927" y="1957565"/>
            <a:ext cx="10262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Pb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IV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13381" y="240384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4653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62355" y="2079805"/>
            <a:ext cx="1219191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351031" y="2079805"/>
            <a:ext cx="1157073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37694" y="3061593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79" y="3061593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4:2=2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90250" y="4070975"/>
            <a:ext cx="19880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Pb</a:t>
            </a:r>
            <a:r>
              <a:rPr lang="cs-CZ" sz="4000" b="1" dirty="0" smtClean="0"/>
              <a:t>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2</a:t>
            </a:r>
            <a:endParaRPr lang="cs-CZ" sz="4000" b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65597" y="5523329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: 2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97466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79103" y="1927121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4" y="548680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8298" y="548680"/>
            <a:ext cx="22048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arsen</a:t>
            </a:r>
            <a:r>
              <a:rPr lang="cs-CZ" sz="4000" b="1" dirty="0" smtClean="0">
                <a:solidFill>
                  <a:srgbClr val="FF0000"/>
                </a:solidFill>
              </a:rPr>
              <a:t>ičný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2512" y="1922929"/>
            <a:ext cx="9028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As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V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15952" y="237339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7194" y="237339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>
            <a:endCxn id="7" idx="1"/>
          </p:cNvCxnSpPr>
          <p:nvPr/>
        </p:nvCxnSpPr>
        <p:spPr>
          <a:xfrm>
            <a:off x="4128298" y="2064668"/>
            <a:ext cx="1168896" cy="5703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6" idx="3"/>
          </p:cNvCxnSpPr>
          <p:nvPr/>
        </p:nvCxnSpPr>
        <p:spPr>
          <a:xfrm flipH="1">
            <a:off x="4183360" y="2064668"/>
            <a:ext cx="1020393" cy="5703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393467" y="3429000"/>
            <a:ext cx="21291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As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5</a:t>
            </a:r>
            <a:endParaRPr lang="cs-CZ" sz="4000" b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86737" y="4875257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: 5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547443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3098" y="1922929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17272" y="554777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02918" y="554777"/>
            <a:ext cx="2731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wolfram</a:t>
            </a:r>
            <a:r>
              <a:rPr lang="cs-CZ" sz="4000" b="1" dirty="0" smtClean="0">
                <a:solidFill>
                  <a:srgbClr val="FF0000"/>
                </a:solidFill>
              </a:rPr>
              <a:t>ový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1051" y="1922929"/>
            <a:ext cx="942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W</a:t>
            </a:r>
            <a:r>
              <a:rPr lang="cs-CZ" sz="4000" b="1" baseline="30000" dirty="0" smtClean="0">
                <a:solidFill>
                  <a:srgbClr val="FF0000"/>
                </a:solidFill>
              </a:rPr>
              <a:t>VI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23723" y="234597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44539" y="236920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563098" y="2066916"/>
            <a:ext cx="1152128" cy="4979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6" idx="3"/>
          </p:cNvCxnSpPr>
          <p:nvPr/>
        </p:nvCxnSpPr>
        <p:spPr>
          <a:xfrm flipH="1">
            <a:off x="4491131" y="2100197"/>
            <a:ext cx="1207491" cy="507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849441" y="2869195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41793" y="2869195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6:2=3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02918" y="3866722"/>
            <a:ext cx="19046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W(SO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3</a:t>
            </a:r>
            <a:endParaRPr lang="cs-CZ" sz="4000" b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04041" y="5221025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: 3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266326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56193" y="1927656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3" y="548680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13429" y="548680"/>
            <a:ext cx="2641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mangan</a:t>
            </a:r>
            <a:r>
              <a:rPr lang="cs-CZ" sz="4000" b="1" dirty="0" smtClean="0">
                <a:solidFill>
                  <a:srgbClr val="FF0000"/>
                </a:solidFill>
              </a:rPr>
              <a:t>istý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1922929"/>
            <a:ext cx="12939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Mn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VII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9868" y="237393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35077" y="234523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1052" y="3341503"/>
            <a:ext cx="2385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Mn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7</a:t>
            </a:r>
            <a:endParaRPr lang="cs-CZ" sz="4000" b="1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1780" y="4869160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 : 7</a:t>
            </a:r>
            <a:endParaRPr lang="cs-CZ" sz="4000" b="1" dirty="0"/>
          </a:p>
        </p:txBody>
      </p:sp>
      <p:cxnSp>
        <p:nvCxnSpPr>
          <p:cNvPr id="11" name="Přímá spojnice se šipkou 10"/>
          <p:cNvCxnSpPr>
            <a:endCxn id="7" idx="1"/>
          </p:cNvCxnSpPr>
          <p:nvPr/>
        </p:nvCxnSpPr>
        <p:spPr>
          <a:xfrm>
            <a:off x="4608145" y="2132856"/>
            <a:ext cx="1026932" cy="4739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6" idx="3"/>
          </p:cNvCxnSpPr>
          <p:nvPr/>
        </p:nvCxnSpPr>
        <p:spPr>
          <a:xfrm flipH="1">
            <a:off x="4487276" y="2132856"/>
            <a:ext cx="1147801" cy="5026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3342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76164" y="1922929"/>
            <a:ext cx="15536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(SO</a:t>
            </a:r>
            <a:r>
              <a:rPr lang="cs-CZ" sz="4000" b="1" baseline="-25000" dirty="0"/>
              <a:t>4</a:t>
            </a:r>
            <a:r>
              <a:rPr lang="cs-CZ" sz="4000" b="1" dirty="0"/>
              <a:t>)</a:t>
            </a:r>
            <a:r>
              <a:rPr lang="cs-CZ" sz="4000" b="1" baseline="30000" dirty="0"/>
              <a:t>-II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11760" y="612095"/>
            <a:ext cx="1216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síran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1562" y="612095"/>
            <a:ext cx="205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osm</a:t>
            </a:r>
            <a:r>
              <a:rPr lang="cs-CZ" sz="4000" b="1" dirty="0" smtClean="0">
                <a:solidFill>
                  <a:srgbClr val="FF0000"/>
                </a:solidFill>
              </a:rPr>
              <a:t>ičelý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9314" y="1922929"/>
            <a:ext cx="12121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Os</a:t>
            </a:r>
            <a:r>
              <a:rPr lang="cs-CZ" sz="4000" b="1" baseline="30000" dirty="0" err="1" smtClean="0">
                <a:solidFill>
                  <a:srgbClr val="FF0000"/>
                </a:solidFill>
              </a:rPr>
              <a:t>VIII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8754" y="236920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09719" y="236920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286306" y="2140605"/>
            <a:ext cx="117852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7" idx="3"/>
          </p:cNvCxnSpPr>
          <p:nvPr/>
        </p:nvCxnSpPr>
        <p:spPr>
          <a:xfrm flipH="1">
            <a:off x="4256162" y="2140605"/>
            <a:ext cx="1153558" cy="4902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597406" y="2892425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08005" y="2884294"/>
            <a:ext cx="889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8:2=4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12675" y="3723129"/>
            <a:ext cx="19912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Os(SO</a:t>
            </a:r>
            <a:r>
              <a:rPr lang="cs-CZ" sz="4000" b="1" baseline="-25000" dirty="0" smtClean="0"/>
              <a:t>4</a:t>
            </a:r>
            <a:r>
              <a:rPr lang="cs-CZ" sz="4000" b="1" dirty="0" smtClean="0"/>
              <a:t>)</a:t>
            </a:r>
            <a:r>
              <a:rPr lang="cs-CZ" sz="4000" b="1" baseline="-25000" dirty="0" smtClean="0"/>
              <a:t>4</a:t>
            </a:r>
            <a:endParaRPr lang="cs-CZ" sz="4000" b="1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02840" y="4797152"/>
            <a:ext cx="107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: 4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85995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17" grpId="0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374837"/>
              </p:ext>
            </p:extLst>
          </p:nvPr>
        </p:nvGraphicFramePr>
        <p:xfrm>
          <a:off x="467544" y="332656"/>
          <a:ext cx="7992888" cy="5760720"/>
        </p:xfrm>
        <a:graphic>
          <a:graphicData uri="http://schemas.openxmlformats.org/drawingml/2006/table">
            <a:tbl>
              <a:tblPr firstRow="1">
                <a:tableStyleId>{21E4AEA4-8DFA-4A89-87EB-49C32662AFE0}</a:tableStyleId>
              </a:tblPr>
              <a:tblGrid>
                <a:gridCol w="792088"/>
                <a:gridCol w="2448272"/>
                <a:gridCol w="2273040"/>
                <a:gridCol w="1471376"/>
                <a:gridCol w="1008112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 Black" pitchFamily="34" charset="0"/>
                        </a:rPr>
                        <a:t>ox.č</a:t>
                      </a:r>
                      <a:r>
                        <a:rPr lang="cs-CZ" dirty="0" smtClean="0">
                          <a:latin typeface="Arial Black" pitchFamily="34" charset="0"/>
                        </a:rPr>
                        <a:t>.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název soli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odvození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vzorce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vzorec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sluč.</a:t>
                      </a:r>
                    </a:p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poměr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sodný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I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2:1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vápenatý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II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 Black" pitchFamily="34" charset="0"/>
                        </a:rPr>
                        <a:t>CaSO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sz="18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1:1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hlinitý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AI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IIl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3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3</a:t>
                      </a: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2:3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IV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</a:t>
                      </a:r>
                      <a:r>
                        <a:rPr lang="cs-CZ" dirty="0" err="1" smtClean="0">
                          <a:latin typeface="Arial Black" pitchFamily="34" charset="0"/>
                        </a:rPr>
                        <a:t>olovičitý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Pb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IV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>
                          <a:latin typeface="Arial Black" pitchFamily="34" charset="0"/>
                        </a:rPr>
                        <a:t>Pb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2</a:t>
                      </a: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1:2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arseničný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As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V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5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 Black" pitchFamily="34" charset="0"/>
                        </a:rPr>
                        <a:t>As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5</a:t>
                      </a: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2:5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wolframový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W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VI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6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 Black" pitchFamily="34" charset="0"/>
                        </a:rPr>
                        <a:t>W(SO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3</a:t>
                      </a: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1:3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manganistý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VII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7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7</a:t>
                      </a:r>
                    </a:p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2:7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VIII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Black" pitchFamily="34" charset="0"/>
                        </a:rPr>
                        <a:t>síran osmičelý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 Black" pitchFamily="34" charset="0"/>
                        </a:rPr>
                        <a:t>Os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VIII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(SO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b="1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b="1" baseline="-25000" dirty="0" smtClean="0">
                          <a:latin typeface="Arial Black" pitchFamily="34" charset="0"/>
                        </a:rPr>
                        <a:t>8</a:t>
                      </a:r>
                      <a:r>
                        <a:rPr lang="cs-CZ" b="1" baseline="30000" dirty="0" smtClean="0">
                          <a:latin typeface="Arial Black" pitchFamily="34" charset="0"/>
                        </a:rPr>
                        <a:t>-II</a:t>
                      </a:r>
                      <a:endParaRPr lang="cs-CZ" b="1" baseline="30000" dirty="0"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 Black" pitchFamily="34" charset="0"/>
                        </a:rPr>
                        <a:t>Os(SO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r>
                        <a:rPr lang="cs-CZ" sz="1800" dirty="0" smtClean="0">
                          <a:latin typeface="Arial Black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 Black" pitchFamily="34" charset="0"/>
                        </a:rPr>
                        <a:t>1:4</a:t>
                      </a:r>
                      <a:endParaRPr lang="cs-CZ" dirty="0">
                        <a:latin typeface="Arial Black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9315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821" y="652046"/>
            <a:ext cx="54761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Napiš vzorce následujících sloučenin: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4853" y="1540328"/>
            <a:ext cx="21876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síran olovnatý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792" y="4437112"/>
            <a:ext cx="25490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siřičitan cíničitý 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4853" y="5183281"/>
            <a:ext cx="2905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uhličitan hořečnatý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5044" y="5861303"/>
            <a:ext cx="22958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síran železnatý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6272" y="3717032"/>
            <a:ext cx="22133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síran chromitý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4853" y="2276872"/>
            <a:ext cx="26560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siřičitan draselný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792" y="2996952"/>
            <a:ext cx="2965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uhličitan vanadičný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07024" y="1540328"/>
            <a:ext cx="10550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PbSO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4627" y="2276872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86708" y="2996952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V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(CO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8479" y="3717032"/>
            <a:ext cx="1436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Cr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(SO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07022" y="4437112"/>
            <a:ext cx="1367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Sn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(SO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7023" y="5170228"/>
            <a:ext cx="11240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MgCO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29269" y="5834396"/>
            <a:ext cx="1031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FeSO</a:t>
            </a:r>
            <a:r>
              <a:rPr lang="cs-CZ" sz="2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291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847" y="796062"/>
            <a:ext cx="14848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1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556</TotalTime>
  <Words>409</Words>
  <Application>Microsoft Office PowerPoint</Application>
  <PresentationFormat>Předvádění na obrazovce (4:3)</PresentationFormat>
  <Paragraphs>197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1</vt:lpstr>
      <vt:lpstr>Motiv systému Office</vt:lpstr>
      <vt:lpstr>Prezentace aplikace PowerPoint</vt:lpstr>
      <vt:lpstr>Prezentace aplikace PowerPoint</vt:lpstr>
      <vt:lpstr>Soli  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SOLI</dc:title>
  <dc:creator>EU13</dc:creator>
  <cp:lastModifiedBy>EU12</cp:lastModifiedBy>
  <cp:revision>50</cp:revision>
  <dcterms:created xsi:type="dcterms:W3CDTF">2011-10-15T09:20:24Z</dcterms:created>
  <dcterms:modified xsi:type="dcterms:W3CDTF">2013-02-09T22:05:30Z</dcterms:modified>
</cp:coreProperties>
</file>