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4"/>
  </p:notesMasterIdLst>
  <p:sldIdLst>
    <p:sldId id="287" r:id="rId3"/>
    <p:sldId id="286" r:id="rId4"/>
    <p:sldId id="284" r:id="rId5"/>
    <p:sldId id="285" r:id="rId6"/>
    <p:sldId id="280" r:id="rId7"/>
    <p:sldId id="281" r:id="rId8"/>
    <p:sldId id="282" r:id="rId9"/>
    <p:sldId id="283" r:id="rId10"/>
    <p:sldId id="288" r:id="rId11"/>
    <p:sldId id="289" r:id="rId12"/>
    <p:sldId id="29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65" autoAdjust="0"/>
    <p:restoredTop sz="94660"/>
  </p:normalViewPr>
  <p:slideViewPr>
    <p:cSldViewPr snapToGrid="0">
      <p:cViewPr varScale="1">
        <p:scale>
          <a:sx n="69" d="100"/>
          <a:sy n="69" d="100"/>
        </p:scale>
        <p:origin x="-14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D9E10-4FB3-42F7-9610-B9CC83F2B3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EFDB88-3841-430A-AD5D-7EF4B2173A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295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783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624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776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678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585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230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02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695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447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543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703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707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514" y="249382"/>
            <a:ext cx="5194248" cy="1164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9.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Soli </a:t>
            </a:r>
            <a:r>
              <a:rPr lang="cs-CZ" b="1" dirty="0" smtClean="0"/>
              <a:t>III. – </a:t>
            </a:r>
            <a:r>
              <a:rPr lang="cs-CZ" b="1" dirty="0" smtClean="0"/>
              <a:t>vzorce solí trojsytných kyslíkatých kyselin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8. 10 . 2012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VY_32_INOVACE_34_PZ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256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8764" y="964276"/>
            <a:ext cx="849560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9. ročník. Seznamuje žáky s tvorbou vzorců trojsytných kyslíkatých kyselin. Pomocí křížového pravidla žáci odvozují slučovací poměry, s jakými se dosud u žádných sloučenin nesetkali. U této skupiny solí neodvozujeme všechny teoreticky možné varianty, ale pouze první tři – pro získání základního přehledu o této skupině solí je to postačující. Pro větší názornost jsou opět použity postupné animace.</a:t>
            </a:r>
          </a:p>
          <a:p>
            <a:endParaRPr lang="cs-CZ" dirty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Materiál byl ověřován ve všech paralelních třídách devátého ročníku. Žáci  většinou dokázali odvodit pomocí již známého principu vzorce. Při procvičování učiva však potřebovali na odvození více času </a:t>
            </a:r>
            <a:r>
              <a:rPr lang="cs-CZ" smtClean="0"/>
              <a:t>než obvykle.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265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Soli  III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/>
              <a:t>Soli trojsytných kyslíkatých kyselin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425876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1673" y="612016"/>
            <a:ext cx="822959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Názvy solí odvozené od </a:t>
            </a:r>
            <a:r>
              <a:rPr lang="cs-CZ" sz="2800" b="1" dirty="0" smtClean="0"/>
              <a:t>trojsytných </a:t>
            </a:r>
            <a:r>
              <a:rPr lang="cs-CZ" sz="2800" b="1" dirty="0"/>
              <a:t>kyslíkatých kyselin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347061"/>
              </p:ext>
            </p:extLst>
          </p:nvPr>
        </p:nvGraphicFramePr>
        <p:xfrm>
          <a:off x="221673" y="1988128"/>
          <a:ext cx="8033320" cy="15544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499429"/>
                <a:gridCol w="1368090"/>
                <a:gridCol w="1228481"/>
                <a:gridCol w="19373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kyselina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vzorec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anion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sůl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boritá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H</a:t>
                      </a:r>
                      <a:r>
                        <a:rPr lang="cs-CZ" sz="2800" b="1" baseline="-25000" dirty="0" smtClean="0"/>
                        <a:t>3</a:t>
                      </a:r>
                      <a:r>
                        <a:rPr lang="cs-CZ" sz="2800" b="1" dirty="0" smtClean="0"/>
                        <a:t>BO</a:t>
                      </a:r>
                      <a:r>
                        <a:rPr lang="cs-CZ" sz="2800" b="1" baseline="-25000" dirty="0" smtClean="0"/>
                        <a:t>3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(</a:t>
                      </a:r>
                      <a:r>
                        <a:rPr lang="cs-CZ" sz="2800" b="1" baseline="0" dirty="0" smtClean="0"/>
                        <a:t>BO</a:t>
                      </a:r>
                      <a:r>
                        <a:rPr lang="cs-CZ" sz="2800" b="1" baseline="-25000" dirty="0" smtClean="0"/>
                        <a:t>3</a:t>
                      </a:r>
                      <a:r>
                        <a:rPr lang="cs-CZ" sz="2800" b="1" baseline="0" dirty="0" smtClean="0"/>
                        <a:t>)</a:t>
                      </a:r>
                      <a:r>
                        <a:rPr lang="cs-CZ" sz="2800" b="1" baseline="30000" dirty="0" smtClean="0"/>
                        <a:t>3-</a:t>
                      </a:r>
                      <a:endParaRPr lang="cs-CZ" sz="2800" b="1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boritan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trihydrogenfosforečná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baseline="0" dirty="0" smtClean="0"/>
                        <a:t>HPO</a:t>
                      </a:r>
                      <a:r>
                        <a:rPr lang="cs-CZ" sz="2800" b="1" baseline="-25000" dirty="0" smtClean="0"/>
                        <a:t>3</a:t>
                      </a:r>
                      <a:endParaRPr lang="cs-CZ" sz="2800" b="1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baseline="0" dirty="0" smtClean="0"/>
                        <a:t>(PO</a:t>
                      </a:r>
                      <a:r>
                        <a:rPr lang="cs-CZ" sz="2800" b="1" baseline="-25000" dirty="0" smtClean="0"/>
                        <a:t>3</a:t>
                      </a:r>
                      <a:r>
                        <a:rPr lang="cs-CZ" sz="2800" b="1" baseline="0" dirty="0" smtClean="0"/>
                        <a:t>)</a:t>
                      </a:r>
                      <a:r>
                        <a:rPr lang="cs-CZ" sz="2800" b="1" baseline="30000" dirty="0" smtClean="0"/>
                        <a:t>-</a:t>
                      </a:r>
                      <a:endParaRPr lang="cs-CZ" sz="2800" b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fosforečnan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08427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0218" y="568037"/>
            <a:ext cx="8229600" cy="1108364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Fosforečnany</a:t>
            </a:r>
            <a:endParaRPr lang="cs-CZ" dirty="0">
              <a:latin typeface="Arial Black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1648429"/>
              </p:ext>
            </p:extLst>
          </p:nvPr>
        </p:nvGraphicFramePr>
        <p:xfrm>
          <a:off x="955964" y="1835728"/>
          <a:ext cx="7190510" cy="1862052"/>
        </p:xfrm>
        <a:graphic>
          <a:graphicData uri="http://schemas.openxmlformats.org/drawingml/2006/table">
            <a:tbl>
              <a:tblPr firstRow="1">
                <a:tableStyleId>{69C7853C-536D-4A76-A0AE-DD22124D55A5}</a:tableStyleId>
              </a:tblPr>
              <a:tblGrid>
                <a:gridCol w="692728"/>
                <a:gridCol w="2860964"/>
                <a:gridCol w="1406237"/>
                <a:gridCol w="1246909"/>
                <a:gridCol w="983672"/>
              </a:tblGrid>
              <a:tr h="74814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ox.č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 soli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odvození</a:t>
                      </a:r>
                    </a:p>
                    <a:p>
                      <a:pPr algn="ctr"/>
                      <a:r>
                        <a:rPr lang="cs-CZ" dirty="0" smtClean="0"/>
                        <a:t>vzorce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vzorec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sluč.</a:t>
                      </a:r>
                    </a:p>
                    <a:p>
                      <a:pPr algn="ctr"/>
                      <a:r>
                        <a:rPr lang="cs-CZ" dirty="0" smtClean="0"/>
                        <a:t>poměr</a:t>
                      </a:r>
                      <a:endParaRPr lang="cs-CZ" dirty="0"/>
                    </a:p>
                  </a:txBody>
                  <a:tcPr/>
                </a:tc>
              </a:tr>
              <a:tr h="37407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407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89326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19746" y="554182"/>
            <a:ext cx="40820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fosforečnan sod</a:t>
            </a:r>
            <a:r>
              <a:rPr lang="cs-CZ" sz="4000" b="1" dirty="0" smtClean="0">
                <a:solidFill>
                  <a:srgbClr val="FF0000"/>
                </a:solidFill>
              </a:rPr>
              <a:t>ný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58836" y="1995055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Na</a:t>
            </a:r>
            <a:r>
              <a:rPr lang="cs-CZ" sz="4000" b="1" baseline="30000" dirty="0" err="1" smtClean="0">
                <a:solidFill>
                  <a:srgbClr val="FF0000"/>
                </a:solidFill>
              </a:rPr>
              <a:t>I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15229" y="1995055"/>
            <a:ext cx="22024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(PO</a:t>
            </a:r>
            <a:r>
              <a:rPr lang="cs-CZ" sz="4000" b="1" baseline="-25000" dirty="0" smtClean="0"/>
              <a:t>4</a:t>
            </a:r>
            <a:r>
              <a:rPr lang="cs-CZ" sz="4000" b="1" dirty="0" smtClean="0"/>
              <a:t>)</a:t>
            </a:r>
            <a:r>
              <a:rPr lang="cs-CZ" sz="4000" b="1" baseline="30000" dirty="0" smtClean="0"/>
              <a:t>-III</a:t>
            </a:r>
            <a:endParaRPr lang="cs-CZ" sz="40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066523" y="2245741"/>
            <a:ext cx="1191491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115229" y="2176468"/>
            <a:ext cx="1075103" cy="5264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747820" y="25070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16451" y="250703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82990" y="3400639"/>
            <a:ext cx="1741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</a:t>
            </a:r>
            <a:r>
              <a:rPr lang="cs-CZ" sz="4000" b="1" baseline="-25000" dirty="0" smtClean="0"/>
              <a:t>3</a:t>
            </a:r>
            <a:r>
              <a:rPr lang="cs-CZ" sz="4000" b="1" dirty="0" smtClean="0"/>
              <a:t>PO</a:t>
            </a:r>
            <a:r>
              <a:rPr lang="cs-CZ" sz="4000" b="1" baseline="-25000" dirty="0" smtClean="0"/>
              <a:t>4</a:t>
            </a:r>
            <a:endParaRPr lang="cs-CZ" sz="4000" b="1" baseline="-25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87863" y="4835237"/>
            <a:ext cx="107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 : 1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67840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33600" y="568037"/>
            <a:ext cx="50441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fosforečnan vápe</a:t>
            </a:r>
            <a:r>
              <a:rPr lang="cs-CZ" sz="4000" b="1" dirty="0" smtClean="0">
                <a:solidFill>
                  <a:srgbClr val="FF0000"/>
                </a:solidFill>
              </a:rPr>
              <a:t>natý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72690" y="1918202"/>
            <a:ext cx="8915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Ca</a:t>
            </a:r>
            <a:r>
              <a:rPr lang="cs-CZ" sz="4000" b="1" baseline="30000" dirty="0" err="1" smtClean="0">
                <a:solidFill>
                  <a:srgbClr val="FF0000"/>
                </a:solidFill>
              </a:rPr>
              <a:t>II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49853" y="1967345"/>
            <a:ext cx="18589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(PO</a:t>
            </a:r>
            <a:r>
              <a:rPr lang="cs-CZ" sz="4000" b="1" baseline="-25000" dirty="0" smtClean="0"/>
              <a:t>4</a:t>
            </a:r>
            <a:r>
              <a:rPr lang="cs-CZ" sz="4000" b="1" dirty="0" smtClean="0"/>
              <a:t>)</a:t>
            </a:r>
            <a:r>
              <a:rPr lang="cs-CZ" sz="4000" b="1" baseline="30000" dirty="0" smtClean="0"/>
              <a:t>-III</a:t>
            </a:r>
            <a:endParaRPr lang="cs-CZ" sz="40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049853" y="2161310"/>
            <a:ext cx="1118449" cy="5139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049853" y="2189670"/>
            <a:ext cx="1219200" cy="4855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682445" y="243245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99780" y="243245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28461" y="3490043"/>
            <a:ext cx="21675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Ca</a:t>
            </a:r>
            <a:r>
              <a:rPr lang="cs-CZ" sz="4000" b="1" baseline="-25000" dirty="0" smtClean="0"/>
              <a:t>3</a:t>
            </a:r>
            <a:r>
              <a:rPr lang="cs-CZ" sz="4000" b="1" dirty="0" smtClean="0"/>
              <a:t>(PO</a:t>
            </a:r>
            <a:r>
              <a:rPr lang="cs-CZ" sz="4000" b="1" baseline="-25000" dirty="0" smtClean="0"/>
              <a:t>4</a:t>
            </a:r>
            <a:r>
              <a:rPr lang="cs-CZ" sz="4000" b="1" dirty="0" smtClean="0"/>
              <a:t>)</a:t>
            </a:r>
            <a:r>
              <a:rPr lang="cs-CZ" sz="4000" b="1" baseline="-25000" dirty="0" smtClean="0"/>
              <a:t>2</a:t>
            </a:r>
            <a:endParaRPr lang="cs-CZ" sz="4000" b="1" baseline="-25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08289" y="4827657"/>
            <a:ext cx="107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 : 2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0347257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89017" y="532748"/>
            <a:ext cx="41682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fosforečnan hlin</a:t>
            </a:r>
            <a:r>
              <a:rPr lang="cs-CZ" sz="4000" b="1" dirty="0" smtClean="0">
                <a:solidFill>
                  <a:srgbClr val="FF0000"/>
                </a:solidFill>
              </a:rPr>
              <a:t>itý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77307" y="1967346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Al</a:t>
            </a:r>
            <a:r>
              <a:rPr lang="cs-CZ" sz="4000" b="1" baseline="30000" dirty="0" err="1" smtClean="0">
                <a:solidFill>
                  <a:srgbClr val="FF0000"/>
                </a:solidFill>
              </a:rPr>
              <a:t>III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22526" y="1967346"/>
            <a:ext cx="16754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(PO</a:t>
            </a:r>
            <a:r>
              <a:rPr lang="cs-CZ" sz="4000" b="1" baseline="-25000" dirty="0" smtClean="0"/>
              <a:t>4</a:t>
            </a:r>
            <a:r>
              <a:rPr lang="cs-CZ" sz="4000" b="1" dirty="0" smtClean="0"/>
              <a:t>)</a:t>
            </a:r>
            <a:r>
              <a:rPr lang="cs-CZ" sz="4000" b="1" baseline="30000" dirty="0" smtClean="0"/>
              <a:t>-III</a:t>
            </a:r>
            <a:endParaRPr lang="cs-CZ" sz="40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035234" y="2133599"/>
            <a:ext cx="1271057" cy="5416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035234" y="2133599"/>
            <a:ext cx="1140239" cy="5416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685844" y="247206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11486" y="247206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35927" y="3228109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3:3=1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21560" y="3228109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3:3=1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17504" y="4128655"/>
            <a:ext cx="1414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AlPO</a:t>
            </a:r>
            <a:r>
              <a:rPr lang="cs-CZ" sz="4000" b="1" baseline="-25000" dirty="0" smtClean="0"/>
              <a:t>4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24490" y="5458691"/>
            <a:ext cx="107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: 1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72078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3692164"/>
              </p:ext>
            </p:extLst>
          </p:nvPr>
        </p:nvGraphicFramePr>
        <p:xfrm>
          <a:off x="324196" y="971205"/>
          <a:ext cx="8553796" cy="4389120"/>
        </p:xfrm>
        <a:graphic>
          <a:graphicData uri="http://schemas.openxmlformats.org/drawingml/2006/table">
            <a:tbl>
              <a:tblPr firstRow="1">
                <a:tableStyleId>{69C7853C-536D-4A76-A0AE-DD22124D55A5}</a:tableStyleId>
              </a:tblPr>
              <a:tblGrid>
                <a:gridCol w="824066"/>
                <a:gridCol w="3041352"/>
                <a:gridCol w="1911928"/>
                <a:gridCol w="1606279"/>
                <a:gridCol w="1170171"/>
              </a:tblGrid>
              <a:tr h="109728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ox.č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 soli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odvození</a:t>
                      </a:r>
                    </a:p>
                    <a:p>
                      <a:pPr algn="ctr"/>
                      <a:r>
                        <a:rPr lang="cs-CZ" dirty="0" smtClean="0"/>
                        <a:t>vzorce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vzorec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sluč.</a:t>
                      </a:r>
                    </a:p>
                    <a:p>
                      <a:pPr algn="ctr"/>
                      <a:r>
                        <a:rPr lang="cs-CZ" dirty="0" smtClean="0"/>
                        <a:t>poměr</a:t>
                      </a:r>
                      <a:endParaRPr lang="cs-CZ" dirty="0"/>
                    </a:p>
                  </a:txBody>
                  <a:tcPr/>
                </a:tc>
              </a:tr>
              <a:tr h="10972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Fosforečnan sodný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Na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3</a:t>
                      </a:r>
                      <a:r>
                        <a:rPr lang="cs-CZ" baseline="30000" dirty="0" smtClean="0">
                          <a:latin typeface="Arial Black" pitchFamily="34" charset="0"/>
                        </a:rPr>
                        <a:t>I</a:t>
                      </a:r>
                      <a:r>
                        <a:rPr lang="cs-CZ" dirty="0" smtClean="0">
                          <a:latin typeface="Arial Black" pitchFamily="34" charset="0"/>
                        </a:rPr>
                        <a:t> (PO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4 </a:t>
                      </a:r>
                      <a:r>
                        <a:rPr lang="cs-CZ" baseline="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aseline="30000" dirty="0" smtClean="0">
                          <a:latin typeface="Arial Black" pitchFamily="34" charset="0"/>
                        </a:rPr>
                        <a:t>-III</a:t>
                      </a:r>
                    </a:p>
                    <a:p>
                      <a:endParaRPr lang="cs-CZ" baseline="-25000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 smtClean="0">
                        <a:latin typeface="Arial Black" pitchFamily="34" charset="0"/>
                      </a:endParaRPr>
                    </a:p>
                    <a:p>
                      <a:r>
                        <a:rPr lang="cs-CZ" dirty="0" smtClean="0">
                          <a:latin typeface="Arial Black" pitchFamily="34" charset="0"/>
                        </a:rPr>
                        <a:t>Na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3</a:t>
                      </a:r>
                      <a:r>
                        <a:rPr lang="cs-CZ" dirty="0" smtClean="0">
                          <a:latin typeface="Arial Black" pitchFamily="34" charset="0"/>
                        </a:rPr>
                        <a:t> PO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4</a:t>
                      </a:r>
                      <a:endParaRPr lang="cs-CZ" baseline="30000" dirty="0" smtClean="0">
                        <a:latin typeface="Arial Black" pitchFamily="34" charset="0"/>
                      </a:endParaRPr>
                    </a:p>
                    <a:p>
                      <a:endParaRPr lang="cs-CZ" baseline="-25000" dirty="0" smtClean="0">
                        <a:latin typeface="Arial Black" pitchFamily="34" charset="0"/>
                      </a:endParaRPr>
                    </a:p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3:1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</a:tr>
              <a:tr h="10972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II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Fosforečnan vápenatý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Arial Black" pitchFamily="34" charset="0"/>
                        </a:rPr>
                        <a:t>Ca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3</a:t>
                      </a:r>
                      <a:r>
                        <a:rPr lang="cs-CZ" baseline="30000" dirty="0" smtClean="0">
                          <a:latin typeface="Arial Black" pitchFamily="34" charset="0"/>
                        </a:rPr>
                        <a:t>II</a:t>
                      </a:r>
                      <a:r>
                        <a:rPr lang="cs-CZ" dirty="0" smtClean="0">
                          <a:latin typeface="Arial Black" pitchFamily="34" charset="0"/>
                        </a:rPr>
                        <a:t>(PO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aseline="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aseline="30000" dirty="0" smtClean="0">
                          <a:latin typeface="Arial Black" pitchFamily="34" charset="0"/>
                        </a:rPr>
                        <a:t>-III</a:t>
                      </a:r>
                      <a:endParaRPr lang="cs-CZ" baseline="-25000" dirty="0" smtClean="0">
                        <a:latin typeface="Arial Black" pitchFamily="34" charset="0"/>
                      </a:endParaRPr>
                    </a:p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Arial Black" pitchFamily="34" charset="0"/>
                        </a:rPr>
                        <a:t>Ca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3</a:t>
                      </a:r>
                      <a:r>
                        <a:rPr lang="cs-CZ" dirty="0" smtClean="0">
                          <a:latin typeface="Arial Black" pitchFamily="34" charset="0"/>
                        </a:rPr>
                        <a:t>(PO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aseline="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2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3:2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</a:tr>
              <a:tr h="10972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III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Fosforečnan hlinitý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Arial Black" pitchFamily="34" charset="0"/>
                        </a:rPr>
                        <a:t>Al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3</a:t>
                      </a:r>
                      <a:r>
                        <a:rPr lang="cs-CZ" baseline="30000" dirty="0" smtClean="0">
                          <a:latin typeface="Arial Black" pitchFamily="34" charset="0"/>
                        </a:rPr>
                        <a:t>III</a:t>
                      </a:r>
                      <a:r>
                        <a:rPr lang="cs-CZ" dirty="0" smtClean="0">
                          <a:latin typeface="Arial Black" pitchFamily="34" charset="0"/>
                        </a:rPr>
                        <a:t> (PO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4 </a:t>
                      </a:r>
                      <a:r>
                        <a:rPr lang="cs-CZ" baseline="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3</a:t>
                      </a:r>
                      <a:r>
                        <a:rPr lang="cs-CZ" baseline="30000" dirty="0" smtClean="0">
                          <a:latin typeface="Arial Black" pitchFamily="34" charset="0"/>
                        </a:rPr>
                        <a:t>-III</a:t>
                      </a:r>
                      <a:endParaRPr lang="cs-CZ" baseline="-25000" dirty="0" smtClean="0">
                        <a:latin typeface="Arial Black" pitchFamily="34" charset="0"/>
                      </a:endParaRPr>
                    </a:p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latin typeface="Arial Black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Arial Black" pitchFamily="34" charset="0"/>
                        </a:rPr>
                        <a:t>Al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 </a:t>
                      </a:r>
                      <a:r>
                        <a:rPr lang="cs-CZ" dirty="0" smtClean="0">
                          <a:latin typeface="Arial Black" pitchFamily="34" charset="0"/>
                        </a:rPr>
                        <a:t>PO</a:t>
                      </a:r>
                      <a:r>
                        <a:rPr lang="cs-CZ" baseline="-25000" dirty="0" smtClean="0">
                          <a:latin typeface="Arial Black" pitchFamily="34" charset="0"/>
                        </a:rPr>
                        <a:t>4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1:1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55677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2385" y="814647"/>
            <a:ext cx="57615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Napište vzorce následujících sloučenin:</a:t>
            </a:r>
            <a:endParaRPr lang="cs-CZ" sz="2000" dirty="0">
              <a:latin typeface="Arial Black" pitchFamily="34" charset="0"/>
            </a:endParaRPr>
          </a:p>
          <a:p>
            <a:endParaRPr lang="cs-CZ" sz="20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5075" y="2209399"/>
            <a:ext cx="32435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fosforečnan chromitý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5076" y="3725086"/>
            <a:ext cx="31893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fosforečnan měďnatý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074" y="4426127"/>
            <a:ext cx="23374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boritan železitý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7681" y="5143792"/>
            <a:ext cx="20521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boritan lithný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7680" y="5778330"/>
            <a:ext cx="26200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boritan zinečnatý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5076" y="2993566"/>
            <a:ext cx="31387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fosforečnan draselný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03520" y="2275213"/>
            <a:ext cx="10102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CrPO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9665" y="2993566"/>
            <a:ext cx="102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PO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03520" y="3707085"/>
            <a:ext cx="15520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Cu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(PO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03520" y="5143792"/>
            <a:ext cx="1080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Li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BO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89665" y="4426127"/>
            <a:ext cx="10447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FeBO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03520" y="5831135"/>
            <a:ext cx="14814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Zn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(BO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05122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3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2015" y="881149"/>
            <a:ext cx="14848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endParaRPr lang="cs-CZ" b="1" dirty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3676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543</TotalTime>
  <Words>319</Words>
  <Application>Microsoft Office PowerPoint</Application>
  <PresentationFormat>Předvádění na obrazovce (4:3)</PresentationFormat>
  <Paragraphs>114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</vt:lpstr>
      <vt:lpstr>Prezentace aplikace PowerPoint</vt:lpstr>
      <vt:lpstr>Prezentace aplikace PowerPoint</vt:lpstr>
      <vt:lpstr>Soli  III</vt:lpstr>
      <vt:lpstr>Prezentace aplikace PowerPoint</vt:lpstr>
      <vt:lpstr>Fosforečnany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SOLI</dc:title>
  <dc:creator>EU13</dc:creator>
  <cp:lastModifiedBy>EU12</cp:lastModifiedBy>
  <cp:revision>54</cp:revision>
  <dcterms:created xsi:type="dcterms:W3CDTF">2011-10-15T09:20:24Z</dcterms:created>
  <dcterms:modified xsi:type="dcterms:W3CDTF">2013-02-09T22:06:44Z</dcterms:modified>
</cp:coreProperties>
</file>