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1" r:id="rId8"/>
    <p:sldId id="279" r:id="rId9"/>
    <p:sldId id="262" r:id="rId10"/>
    <p:sldId id="272" r:id="rId11"/>
    <p:sldId id="273" r:id="rId12"/>
    <p:sldId id="274" r:id="rId13"/>
    <p:sldId id="276" r:id="rId14"/>
    <p:sldId id="27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CF3CDD-7D3D-46E5-8F0C-6398421791AD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B465392-DBDE-4E4F-8B07-696A7EC47E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Pi%C3%A9ride_du_chou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Apollo_butterfl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Apollo_butterfl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 algn="ctr">
              <a:buNone/>
            </a:pPr>
            <a:r>
              <a:rPr lang="cs-CZ" sz="3400" b="1" dirty="0"/>
              <a:t>ZÁKLADNÍ ŠKOLA SLOVAN, KROMĚŘÍŽ, PŘÍSPĚVKOVÁ ORGANIZACE</a:t>
            </a:r>
            <a:endParaRPr lang="cs-CZ" sz="3400" dirty="0"/>
          </a:p>
          <a:p>
            <a:pPr marL="0" indent="0" algn="ctr">
              <a:buNone/>
            </a:pPr>
            <a:r>
              <a:rPr lang="cs-CZ" sz="3400" b="1" dirty="0"/>
              <a:t>ZEYEROVA 3354, 767 01 KROMĚŘÍŽ</a:t>
            </a:r>
            <a:endParaRPr lang="cs-CZ" sz="3400" dirty="0"/>
          </a:p>
          <a:p>
            <a:pPr marL="0" indent="0" algn="ctr">
              <a:buNone/>
            </a:pPr>
            <a:r>
              <a:rPr lang="cs-CZ" sz="3400" dirty="0"/>
              <a:t> </a:t>
            </a:r>
          </a:p>
          <a:p>
            <a:pPr marL="0" indent="0" algn="ctr">
              <a:buNone/>
            </a:pPr>
            <a:r>
              <a:rPr lang="cs-CZ" sz="3400" dirty="0"/>
              <a:t>projekt v rámci vzdělávacího programu</a:t>
            </a:r>
          </a:p>
          <a:p>
            <a:pPr marL="0" indent="0" algn="ctr">
              <a:buNone/>
            </a:pPr>
            <a:r>
              <a:rPr lang="cs-CZ" sz="3400" dirty="0"/>
              <a:t>VZDĚLÁNÍ PRO KONKURENCESCHOPNOST</a:t>
            </a:r>
          </a:p>
          <a:p>
            <a:pPr marL="0" indent="0" algn="ctr">
              <a:buNone/>
            </a:pPr>
            <a:r>
              <a:rPr lang="cs-CZ" sz="3400" dirty="0"/>
              <a:t> </a:t>
            </a:r>
          </a:p>
          <a:p>
            <a:pPr marL="0" indent="0" algn="ctr">
              <a:buNone/>
            </a:pPr>
            <a:r>
              <a:rPr lang="cs-CZ" sz="3400" dirty="0"/>
              <a:t>ŠABLONA ČÍSLO: III/2</a:t>
            </a:r>
          </a:p>
          <a:p>
            <a:pPr marL="0" indent="0" algn="ctr">
              <a:buNone/>
            </a:pPr>
            <a:r>
              <a:rPr lang="cs-CZ" sz="3400" dirty="0"/>
              <a:t>NÁZEV</a:t>
            </a:r>
            <a:r>
              <a:rPr lang="cs-CZ" sz="3400" dirty="0" smtClean="0"/>
              <a:t>: </a:t>
            </a:r>
            <a:r>
              <a:rPr lang="cs-CZ" sz="3400" dirty="0"/>
              <a:t>INOVACE A ZKVALITNĚNÍ VÝUKY PROSTŘEDNICTVÍM ICT</a:t>
            </a:r>
          </a:p>
          <a:p>
            <a:pPr marL="0" indent="0" algn="ctr">
              <a:buNone/>
            </a:pPr>
            <a:r>
              <a:rPr lang="cs-CZ" sz="3400" dirty="0"/>
              <a:t> </a:t>
            </a:r>
          </a:p>
          <a:p>
            <a:pPr marL="0" indent="0">
              <a:buNone/>
            </a:pPr>
            <a:r>
              <a:rPr lang="cs-CZ" sz="3400" dirty="0" smtClean="0"/>
              <a:t>PŘEDMĚT</a:t>
            </a:r>
            <a:r>
              <a:rPr lang="cs-CZ" sz="3400" dirty="0"/>
              <a:t>:  PŘÍRODOPIS</a:t>
            </a:r>
          </a:p>
          <a:p>
            <a:pPr marL="0" indent="0">
              <a:buNone/>
            </a:pPr>
            <a:r>
              <a:rPr lang="cs-CZ" sz="3400" dirty="0"/>
              <a:t>ROČNÍK:  VI.</a:t>
            </a:r>
          </a:p>
          <a:p>
            <a:pPr marL="0" indent="0">
              <a:buNone/>
            </a:pPr>
            <a:r>
              <a:rPr lang="cs-CZ" sz="3400" dirty="0"/>
              <a:t>TÉMA: </a:t>
            </a:r>
            <a:r>
              <a:rPr lang="cs-CZ" sz="3400" dirty="0" smtClean="0"/>
              <a:t>Hmyz – denní motýli – test – praktické poznávání</a:t>
            </a:r>
            <a:endParaRPr lang="cs-CZ" sz="3400" dirty="0"/>
          </a:p>
          <a:p>
            <a:pPr marL="0" indent="0">
              <a:buNone/>
            </a:pPr>
            <a:r>
              <a:rPr lang="cs-CZ" sz="3400" dirty="0"/>
              <a:t>AUTOR: MGR. RADKA PETŘÍKOVÁ</a:t>
            </a:r>
          </a:p>
          <a:p>
            <a:pPr marL="0" indent="0">
              <a:buNone/>
            </a:pPr>
            <a:r>
              <a:rPr lang="cs-CZ" sz="3400" dirty="0"/>
              <a:t>DATUM VYTVOŘENÍ</a:t>
            </a:r>
            <a:r>
              <a:rPr lang="cs-CZ" sz="3400" dirty="0" smtClean="0"/>
              <a:t>: 15. 3. 2012 </a:t>
            </a:r>
            <a:endParaRPr lang="cs-CZ" sz="3400" dirty="0"/>
          </a:p>
          <a:p>
            <a:pPr marL="0" indent="0" algn="ctr">
              <a:buNone/>
            </a:pPr>
            <a:r>
              <a:rPr lang="cs-CZ" sz="3400" dirty="0"/>
              <a:t> </a:t>
            </a:r>
          </a:p>
          <a:p>
            <a:pPr marL="0" indent="0" algn="ctr">
              <a:buNone/>
            </a:pPr>
            <a:r>
              <a:rPr lang="cs-CZ" sz="5100" dirty="0">
                <a:solidFill>
                  <a:srgbClr val="FF0000"/>
                </a:solidFill>
              </a:rPr>
              <a:t> </a:t>
            </a:r>
          </a:p>
          <a:p>
            <a:pPr marL="0" indent="0" algn="ctr">
              <a:buNone/>
            </a:pPr>
            <a:r>
              <a:rPr lang="cs-CZ" sz="5100" b="1" dirty="0" smtClean="0">
                <a:solidFill>
                  <a:srgbClr val="FF0000"/>
                </a:solidFill>
              </a:rPr>
              <a:t>VY_32_INOVACE_03_RP</a:t>
            </a:r>
            <a:r>
              <a:rPr lang="cs-CZ" sz="3400" dirty="0"/>
              <a:t> </a:t>
            </a:r>
          </a:p>
          <a:p>
            <a:pPr marL="0" indent="0" algn="ctr">
              <a:buNone/>
            </a:pPr>
            <a:r>
              <a:rPr lang="cs-CZ" sz="3400" dirty="0"/>
              <a:t> 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4461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6. ročníku</a:t>
            </a:r>
          </a:p>
          <a:p>
            <a:pPr marL="0" indent="0">
              <a:buNone/>
            </a:pPr>
            <a:r>
              <a:rPr lang="cs-CZ" sz="1600" dirty="0" smtClean="0"/>
              <a:t> </a:t>
            </a:r>
          </a:p>
          <a:p>
            <a:pPr marL="0" indent="0">
              <a:buNone/>
            </a:pPr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 marL="0" indent="0">
              <a:buNone/>
            </a:pPr>
            <a:r>
              <a:rPr lang="cs-CZ" sz="1600" dirty="0" smtClean="0"/>
              <a:t> </a:t>
            </a:r>
          </a:p>
          <a:p>
            <a:pPr marL="0" indent="0">
              <a:buNone/>
            </a:pPr>
            <a:r>
              <a:rPr lang="cs-CZ" sz="1600" u="sng" dirty="0" smtClean="0"/>
              <a:t>Cílem prezentace je</a:t>
            </a:r>
            <a:r>
              <a:rPr lang="cs-CZ" sz="1600" dirty="0" smtClean="0"/>
              <a:t> zopakovat praktické poznávání denních  motýlů</a:t>
            </a:r>
            <a:endParaRPr lang="cs-CZ" sz="1600" u="sng" dirty="0" smtClean="0"/>
          </a:p>
          <a:p>
            <a:pPr marL="0" indent="0">
              <a:buNone/>
            </a:pPr>
            <a:r>
              <a:rPr lang="cs-CZ" sz="1600" dirty="0" smtClean="0"/>
              <a:t> </a:t>
            </a:r>
          </a:p>
          <a:p>
            <a:pPr marL="0" indent="0">
              <a:buNone/>
            </a:pPr>
            <a:r>
              <a:rPr lang="cs-CZ" sz="1600" u="sng" dirty="0" smtClean="0"/>
              <a:t>Prezentace obsahuje </a:t>
            </a:r>
            <a:r>
              <a:rPr lang="cs-CZ" sz="1600" dirty="0" smtClean="0"/>
              <a:t>obrázky  nejběžnějších denních motýlů</a:t>
            </a:r>
          </a:p>
          <a:p>
            <a:pPr marL="0" indent="0">
              <a:buNone/>
            </a:pPr>
            <a:r>
              <a:rPr lang="cs-CZ" sz="1600" dirty="0" smtClean="0"/>
              <a:t>Prezentace slouží k pojmenování základních druhů denních motýlů (výběr  odpovídá probíraným druhům  z učebnice)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 </a:t>
            </a:r>
          </a:p>
          <a:p>
            <a:pPr marL="0" indent="0">
              <a:buNone/>
            </a:pPr>
            <a:r>
              <a:rPr lang="cs-CZ" sz="1600" u="sng" dirty="0" smtClean="0"/>
              <a:t>Speciální vzdělávací potřeby</a:t>
            </a:r>
          </a:p>
          <a:p>
            <a:pPr marL="0" indent="0">
              <a:buNone/>
            </a:pPr>
            <a:r>
              <a:rPr lang="cs-CZ" sz="1600" dirty="0" smtClean="0"/>
              <a:t>učebnice Přírodopis pro 6. ročník (Fraus) , psací potřeby, papír nebo sešit</a:t>
            </a:r>
          </a:p>
          <a:p>
            <a:pPr marL="0" indent="0">
              <a:buNone/>
            </a:pPr>
            <a:r>
              <a:rPr lang="cs-CZ" sz="1600" dirty="0" smtClean="0"/>
              <a:t> </a:t>
            </a:r>
          </a:p>
          <a:p>
            <a:pPr marL="0" indent="0">
              <a:buNone/>
            </a:pPr>
            <a:r>
              <a:rPr lang="cs-CZ" sz="1600" u="sng" dirty="0" smtClean="0"/>
              <a:t>Délka aktivity </a:t>
            </a:r>
            <a:r>
              <a:rPr lang="cs-CZ" sz="1600" dirty="0" smtClean="0"/>
              <a:t> 10 minut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u="sng" dirty="0" smtClean="0"/>
              <a:t>Zkušenosti z pilotáže</a:t>
            </a:r>
          </a:p>
          <a:p>
            <a:pPr marL="0" indent="0">
              <a:buNone/>
            </a:pPr>
            <a:r>
              <a:rPr lang="cs-CZ" sz="1600" dirty="0" smtClean="0"/>
              <a:t>dobrá příprava na praktické poznávání v terénu</a:t>
            </a:r>
          </a:p>
          <a:p>
            <a:pPr marL="0" indent="0">
              <a:buNone/>
            </a:pPr>
            <a:r>
              <a:rPr lang="cs-CZ" sz="1600" dirty="0" smtClean="0"/>
              <a:t>lze využít při ústním i písemném zkoušení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373616" cy="309634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8900" u="sng" dirty="0" smtClean="0"/>
              <a:t>TEST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denní motýli – praktické poznávání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44208" y="4725144"/>
            <a:ext cx="2167746" cy="79208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6. ročník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789040"/>
            <a:ext cx="3179982" cy="2636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1.</a:t>
            </a:r>
            <a:br>
              <a:rPr lang="cs-CZ" dirty="0" smtClean="0"/>
            </a:br>
            <a:r>
              <a:rPr lang="cs-CZ" dirty="0" smtClean="0"/>
              <a:t>A                                B</a:t>
            </a:r>
            <a:endParaRPr lang="cs-CZ" dirty="0"/>
          </a:p>
        </p:txBody>
      </p:sp>
      <p:pic>
        <p:nvPicPr>
          <p:cNvPr id="4" name="Picture 2" descr="Bělásek zelný - samička">
            <a:hlinkClick r:id="rId2" tooltip="Bělásek zelný - samička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17460" r="14286" b="13228"/>
          <a:stretch>
            <a:fillRect/>
          </a:stretch>
        </p:blipFill>
        <p:spPr bwMode="auto">
          <a:xfrm>
            <a:off x="395536" y="1916832"/>
            <a:ext cx="3850771" cy="3671643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6\15\P615569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844824"/>
            <a:ext cx="4320480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2.</a:t>
            </a:r>
            <a:br>
              <a:rPr lang="cs-CZ" dirty="0" smtClean="0"/>
            </a:br>
            <a:r>
              <a:rPr lang="cs-CZ" dirty="0" smtClean="0"/>
              <a:t>A                               B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004048" y="2708921"/>
            <a:ext cx="2952328" cy="23042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http://t1.gstatic.com/images?q=tbn:ANd9GcTDagUXFQnbrD-ETG9oGmCij-JD192_rpJ9pwzmVKCasPQfo3T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59" y="2060848"/>
            <a:ext cx="3609423" cy="3024336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softEdge rad="127000"/>
          </a:effectLst>
        </p:spPr>
      </p:pic>
      <p:pic>
        <p:nvPicPr>
          <p:cNvPr id="15361" name="Picture 1" descr="C:\Documents and Settings\uzivatel\Dokumenty\Obrázky\OLYMPUS Master 2\2011\07\08\P708233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060848"/>
            <a:ext cx="4050837" cy="3038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3.</a:t>
            </a:r>
            <a:br>
              <a:rPr lang="cs-CZ" dirty="0" smtClean="0"/>
            </a:br>
            <a:r>
              <a:rPr lang="cs-CZ" dirty="0" smtClean="0"/>
              <a:t>A                               B</a:t>
            </a:r>
            <a:endParaRPr lang="cs-CZ" dirty="0"/>
          </a:p>
        </p:txBody>
      </p:sp>
      <p:pic>
        <p:nvPicPr>
          <p:cNvPr id="4" name="Picture 2" descr="Jasoň červenooký">
            <a:hlinkClick r:id="rId2" tooltip="Jasoň červenooký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12121" r="6060"/>
          <a:stretch>
            <a:fillRect/>
          </a:stretch>
        </p:blipFill>
        <p:spPr bwMode="auto">
          <a:xfrm>
            <a:off x="4686378" y="2132857"/>
            <a:ext cx="3712260" cy="3528392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OLYMPUS Master 2\2012\06\15\P615568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132856"/>
            <a:ext cx="4104456" cy="35614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4.</a:t>
            </a:r>
            <a:br>
              <a:rPr lang="cs-CZ" dirty="0" smtClean="0"/>
            </a:br>
            <a:r>
              <a:rPr lang="cs-CZ" dirty="0" smtClean="0"/>
              <a:t>A                                B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436096" y="4005063"/>
            <a:ext cx="2952328" cy="1512169"/>
          </a:xfrm>
        </p:spPr>
        <p:txBody>
          <a:bodyPr/>
          <a:lstStyle/>
          <a:p>
            <a:pPr>
              <a:buNone/>
            </a:pPr>
            <a:endParaRPr lang="cs-CZ" b="1" dirty="0"/>
          </a:p>
        </p:txBody>
      </p:sp>
      <p:pic>
        <p:nvPicPr>
          <p:cNvPr id="1028" name="Picture 4" descr="C:\Documents and Settings\uzivatel\Dokumenty\Obrázky\OLYMPUS Master 2\2012\06\15\P615568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409656"/>
            <a:ext cx="3888432" cy="3251592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Dokumenty\Obrázky\OLYMPUS Master 2\2012\06\15\P615569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420888"/>
            <a:ext cx="3923927" cy="32129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dirty="0" smtClean="0"/>
              <a:t>5.</a:t>
            </a:r>
            <a:br>
              <a:rPr lang="cs-CZ" sz="4000" dirty="0" smtClean="0"/>
            </a:br>
            <a:r>
              <a:rPr lang="cs-CZ" sz="4000" dirty="0" smtClean="0"/>
              <a:t>A / 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3429000"/>
            <a:ext cx="2520280" cy="2088232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098" name="Picture 2" descr="C:\Documents and Settings\uzivatel\Dokumenty\Obrázky\OLYMPUS Master 2\2012\05\29\P5295468.JPG"/>
          <p:cNvPicPr>
            <a:picLocks noChangeAspect="1" noChangeArrowheads="1"/>
          </p:cNvPicPr>
          <p:nvPr/>
        </p:nvPicPr>
        <p:blipFill>
          <a:blip r:embed="rId2" cstate="print"/>
          <a:srcRect l="15547" t="14437" r="5704" b="8001"/>
          <a:stretch>
            <a:fillRect/>
          </a:stretch>
        </p:blipFill>
        <p:spPr bwMode="auto">
          <a:xfrm>
            <a:off x="1331640" y="1628800"/>
            <a:ext cx="6192688" cy="45745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7784" y="2924945"/>
            <a:ext cx="2664296" cy="165618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1259632" y="1844824"/>
            <a:ext cx="5976664" cy="33123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?</a:t>
            </a:r>
            <a:endParaRPr lang="cs-CZ" sz="9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5212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1.</a:t>
            </a:r>
            <a:br>
              <a:rPr lang="cs-CZ" sz="2800" dirty="0" smtClean="0"/>
            </a:br>
            <a:r>
              <a:rPr lang="cs-CZ" sz="2800" dirty="0" smtClean="0"/>
              <a:t>A                                        B</a:t>
            </a:r>
            <a:br>
              <a:rPr lang="cs-CZ" sz="2800" dirty="0" smtClean="0"/>
            </a:br>
            <a:r>
              <a:rPr lang="cs-CZ" sz="2800" dirty="0" smtClean="0"/>
              <a:t>Bělásek zelný                    Žluťásek řešetlákový</a:t>
            </a:r>
            <a:endParaRPr lang="cs-CZ" sz="2800" dirty="0"/>
          </a:p>
        </p:txBody>
      </p:sp>
      <p:pic>
        <p:nvPicPr>
          <p:cNvPr id="4" name="Picture 2" descr="Bělásek zelný - samičk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8736" r="17447" b="13228"/>
          <a:stretch>
            <a:fillRect/>
          </a:stretch>
        </p:blipFill>
        <p:spPr bwMode="auto">
          <a:xfrm>
            <a:off x="323528" y="2492896"/>
            <a:ext cx="3600400" cy="3671643"/>
          </a:xfrm>
          <a:prstGeom prst="rect">
            <a:avLst/>
          </a:prstGeom>
          <a:noFill/>
        </p:spPr>
      </p:pic>
      <p:pic>
        <p:nvPicPr>
          <p:cNvPr id="3074" name="Picture 2" descr="C:\Documents and Settings\uzivatel\Dokumenty\Obrázky\OLYMPUS Master 2\2012\06\15\P615569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2492896"/>
            <a:ext cx="4320480" cy="3744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22413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400" dirty="0" smtClean="0"/>
              <a:t>2.</a:t>
            </a:r>
            <a:br>
              <a:rPr lang="cs-CZ" sz="2400" dirty="0" smtClean="0"/>
            </a:br>
            <a:r>
              <a:rPr lang="cs-CZ" sz="2400" dirty="0" smtClean="0"/>
              <a:t>A                                   B</a:t>
            </a:r>
            <a:br>
              <a:rPr lang="cs-CZ" sz="2400" dirty="0" smtClean="0"/>
            </a:br>
            <a:r>
              <a:rPr lang="cs-CZ" sz="2400" dirty="0" smtClean="0"/>
              <a:t>Babočka admirál          Babočka paví oko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691680" y="2564904"/>
            <a:ext cx="1512168" cy="302433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9" name="Picture 3" descr="C:\Documents and Settings\uzivatel\Dokumenty\Obrázky\OLYMPUS Master 2\2011\07\08\P7082337.JPG"/>
          <p:cNvPicPr>
            <a:picLocks noChangeAspect="1" noChangeArrowheads="1"/>
          </p:cNvPicPr>
          <p:nvPr/>
        </p:nvPicPr>
        <p:blipFill>
          <a:blip r:embed="rId2" cstate="print"/>
          <a:srcRect l="7962"/>
          <a:stretch>
            <a:fillRect/>
          </a:stretch>
        </p:blipFill>
        <p:spPr bwMode="auto">
          <a:xfrm>
            <a:off x="4644008" y="2420888"/>
            <a:ext cx="4017640" cy="3273915"/>
          </a:xfrm>
          <a:prstGeom prst="rect">
            <a:avLst/>
          </a:prstGeom>
          <a:noFill/>
        </p:spPr>
      </p:pic>
      <p:pic>
        <p:nvPicPr>
          <p:cNvPr id="10" name="Picture 2" descr="http://t1.gstatic.com/images?q=tbn:ANd9GcTDagUXFQnbrD-ETG9oGmCij-JD192_rpJ9pwzmVKCasPQfo3T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420888"/>
            <a:ext cx="3953177" cy="3312368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softEdge rad="127000"/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5924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400" dirty="0" smtClean="0"/>
              <a:t>3.</a:t>
            </a:r>
            <a:br>
              <a:rPr lang="cs-CZ" sz="2400" dirty="0" smtClean="0"/>
            </a:br>
            <a:r>
              <a:rPr lang="cs-CZ" sz="2400" dirty="0" smtClean="0"/>
              <a:t>A                                           B</a:t>
            </a:r>
            <a:br>
              <a:rPr lang="cs-CZ" sz="2400" dirty="0" smtClean="0"/>
            </a:br>
            <a:r>
              <a:rPr lang="cs-CZ" sz="2400" dirty="0" smtClean="0"/>
              <a:t>Okáč luční                                    Jasoň červenooký      </a:t>
            </a:r>
            <a:endParaRPr lang="cs-CZ" sz="2400" dirty="0"/>
          </a:p>
        </p:txBody>
      </p:sp>
      <p:pic>
        <p:nvPicPr>
          <p:cNvPr id="4" name="Picture 2" descr="Jasoň červenooký">
            <a:hlinkClick r:id="rId2" tooltip="Jasoň červenooký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12121" r="6060"/>
          <a:stretch>
            <a:fillRect/>
          </a:stretch>
        </p:blipFill>
        <p:spPr bwMode="auto">
          <a:xfrm>
            <a:off x="4788024" y="2492896"/>
            <a:ext cx="3701545" cy="3456384"/>
          </a:xfrm>
          <a:prstGeom prst="rect">
            <a:avLst/>
          </a:prstGeom>
          <a:noFill/>
        </p:spPr>
      </p:pic>
      <p:pic>
        <p:nvPicPr>
          <p:cNvPr id="2050" name="Picture 2" descr="C:\Documents and Settings\uzivatel\Dokumenty\Obrázky\OLYMPUS Master 2\2012\06\15\P615568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492896"/>
            <a:ext cx="4248472" cy="34628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7"/>
            <a:ext cx="8229600" cy="1152127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4.</a:t>
            </a:r>
            <a:br>
              <a:rPr lang="cs-CZ" sz="2400" dirty="0" smtClean="0"/>
            </a:br>
            <a:r>
              <a:rPr lang="cs-CZ" sz="2400" dirty="0" smtClean="0"/>
              <a:t>A                                          B</a:t>
            </a:r>
            <a:br>
              <a:rPr lang="cs-CZ" sz="2400" dirty="0" smtClean="0"/>
            </a:br>
            <a:r>
              <a:rPr lang="cs-CZ" sz="2400" dirty="0" smtClean="0"/>
              <a:t>Otakárek fenyklový             Modrásek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03648" y="2852937"/>
            <a:ext cx="2304256" cy="23042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" name="Picture 4" descr="C:\Documents and Settings\uzivatel\Dokumenty\Obrázky\OLYMPUS Master 2\2012\06\15\P615568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409656"/>
            <a:ext cx="3888432" cy="3251592"/>
          </a:xfrm>
          <a:prstGeom prst="rect">
            <a:avLst/>
          </a:prstGeom>
          <a:noFill/>
        </p:spPr>
      </p:pic>
      <p:pic>
        <p:nvPicPr>
          <p:cNvPr id="8" name="Picture 5" descr="C:\Documents and Settings\uzivatel\Dokumenty\Obrázky\OLYMPUS Master 2\2012\06\15\P615569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420888"/>
            <a:ext cx="3923927" cy="3212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2400" dirty="0" smtClean="0"/>
              <a:t>5.</a:t>
            </a:r>
            <a:br>
              <a:rPr lang="cs-CZ" sz="2400" dirty="0" smtClean="0"/>
            </a:br>
            <a:r>
              <a:rPr lang="cs-CZ" sz="2400" dirty="0" smtClean="0"/>
              <a:t>A / B</a:t>
            </a:r>
            <a:br>
              <a:rPr lang="cs-CZ" sz="2400" dirty="0" smtClean="0"/>
            </a:br>
            <a:r>
              <a:rPr lang="cs-CZ" sz="2400" dirty="0" smtClean="0"/>
              <a:t>Píďalka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3429000"/>
            <a:ext cx="2520280" cy="2088232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098" name="Picture 2" descr="C:\Documents and Settings\uzivatel\Dokumenty\Obrázky\OLYMPUS Master 2\2012\05\29\P5295468.JPG"/>
          <p:cNvPicPr>
            <a:picLocks noChangeAspect="1" noChangeArrowheads="1"/>
          </p:cNvPicPr>
          <p:nvPr/>
        </p:nvPicPr>
        <p:blipFill>
          <a:blip r:embed="rId2" cstate="print"/>
          <a:srcRect l="15547" t="14437" r="5704" b="8001"/>
          <a:stretch>
            <a:fillRect/>
          </a:stretch>
        </p:blipFill>
        <p:spPr bwMode="auto">
          <a:xfrm>
            <a:off x="1331640" y="1628800"/>
            <a:ext cx="6192688" cy="45745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53536"/>
            <a:ext cx="6408712" cy="114300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1600" dirty="0" smtClean="0"/>
              <a:t>Obrázky: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Test – úvodní strana  - Babočka kopřivová  z  www.office. </a:t>
            </a:r>
            <a:r>
              <a:rPr lang="cs-CZ" sz="1600" dirty="0" err="1" smtClean="0"/>
              <a:t>microsoft.com</a:t>
            </a: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1.A  - autor </a:t>
            </a:r>
            <a:r>
              <a:rPr lang="cs-CZ" sz="1600" dirty="0" err="1" smtClean="0"/>
              <a:t>Rv</a:t>
            </a:r>
            <a:r>
              <a:rPr lang="cs-CZ" sz="1600" dirty="0" smtClean="0"/>
              <a:t>. http://cs.wikipedia.org[online].11.11.2007,  [cit.2012-15 – 3] .</a:t>
            </a:r>
          </a:p>
          <a:p>
            <a:pPr>
              <a:buNone/>
            </a:pPr>
            <a:r>
              <a:rPr lang="cs-CZ" sz="1600" dirty="0" smtClean="0"/>
              <a:t>File: Bělásek zelný samička </a:t>
            </a:r>
            <a:r>
              <a:rPr lang="cs-CZ" sz="1600" dirty="0" err="1" smtClean="0"/>
              <a:t>jpg</a:t>
            </a:r>
            <a:r>
              <a:rPr lang="cs-CZ" sz="1600" dirty="0" smtClean="0"/>
              <a:t>. Dostupné z www:</a:t>
            </a:r>
          </a:p>
          <a:p>
            <a:pPr>
              <a:buNone/>
            </a:pPr>
            <a:r>
              <a:rPr lang="cs-CZ" sz="1600" dirty="0" smtClean="0"/>
              <a:t>http://upload.wikimedia.org/wikipedia/commons/thumb/7/73/Pi%C3%A9ride_du_chou.JPG/800px-Pi%C3%A9ride_du_chou.JPG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1.B – vlastní tvorba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2.A – vlastní tvorba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2.B – vlastní tvorba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3.A – vlastní tvorba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3.B –</a:t>
            </a:r>
            <a:r>
              <a:rPr lang="cs-CZ" sz="1600" dirty="0" err="1" smtClean="0"/>
              <a:t>Wenkbrauwalbatros.Http</a:t>
            </a:r>
            <a:r>
              <a:rPr lang="cs-CZ" sz="1600" dirty="0" smtClean="0"/>
              <a:t>://</a:t>
            </a:r>
            <a:r>
              <a:rPr lang="cs-CZ" sz="1600" dirty="0" err="1" smtClean="0"/>
              <a:t>cs.wikipedia.org</a:t>
            </a:r>
            <a:r>
              <a:rPr lang="cs-CZ" sz="1600" dirty="0" smtClean="0"/>
              <a:t>[online]. 13. 2. 2009, 13:37 [cit. 2012-03-15].</a:t>
            </a:r>
          </a:p>
          <a:p>
            <a:pPr>
              <a:buNone/>
            </a:pPr>
            <a:r>
              <a:rPr lang="cs-CZ" sz="1600" dirty="0" smtClean="0"/>
              <a:t>File: Jasoň červenooký </a:t>
            </a:r>
            <a:r>
              <a:rPr lang="cs-CZ" sz="1600" dirty="0" err="1" smtClean="0"/>
              <a:t>jpg</a:t>
            </a:r>
            <a:r>
              <a:rPr lang="cs-CZ" sz="1600" dirty="0" smtClean="0"/>
              <a:t>. Dostupné z www:</a:t>
            </a:r>
          </a:p>
          <a:p>
            <a:pPr>
              <a:buNone/>
            </a:pPr>
            <a:r>
              <a:rPr lang="cs-CZ" sz="1600" dirty="0" smtClean="0"/>
              <a:t>http://upload.wikimedia.org/wikipedia/commons/thumb/9/9d/Satyrinae_-_Pararge_aegeria.JPG/800px-Satyrinae_-_Pararge_aegeria.JPG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4. A – vlastní tvorba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4. B – vlastní tvorba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5. A/B – vlastní tvorba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312</TotalTime>
  <Words>148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Prezentace aplikace PowerPoint</vt:lpstr>
      <vt:lpstr>Anotace </vt:lpstr>
      <vt:lpstr>TEST denní motýli – praktické poznávání</vt:lpstr>
      <vt:lpstr>1. A                                B</vt:lpstr>
      <vt:lpstr>2. A                               B</vt:lpstr>
      <vt:lpstr>3. A                               B</vt:lpstr>
      <vt:lpstr>4. A                                B</vt:lpstr>
      <vt:lpstr>5. A / B</vt:lpstr>
      <vt:lpstr>ŘEŠENÍ</vt:lpstr>
      <vt:lpstr>1. A                                        B Bělásek zelný                    Žluťásek řešetlákový</vt:lpstr>
      <vt:lpstr>2. A                                   B Babočka admirál          Babočka paví oko</vt:lpstr>
      <vt:lpstr>3. A                                           B Okáč luční                                    Jasoň červenooký      </vt:lpstr>
      <vt:lpstr>4. A                                          B Otakárek fenyklový             Modrásek</vt:lpstr>
      <vt:lpstr>5. A / B Píďalka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EU14</cp:lastModifiedBy>
  <cp:revision>33</cp:revision>
  <dcterms:created xsi:type="dcterms:W3CDTF">2012-04-30T06:55:24Z</dcterms:created>
  <dcterms:modified xsi:type="dcterms:W3CDTF">2012-06-21T08:29:10Z</dcterms:modified>
</cp:coreProperties>
</file>