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6" r:id="rId3"/>
    <p:sldId id="256" r:id="rId4"/>
    <p:sldId id="267" r:id="rId5"/>
    <p:sldId id="257" r:id="rId6"/>
    <p:sldId id="258" r:id="rId7"/>
    <p:sldId id="259" r:id="rId8"/>
    <p:sldId id="260" r:id="rId9"/>
    <p:sldId id="268" r:id="rId10"/>
    <p:sldId id="270" r:id="rId11"/>
    <p:sldId id="269" r:id="rId12"/>
    <p:sldId id="271" r:id="rId13"/>
    <p:sldId id="272" r:id="rId14"/>
    <p:sldId id="26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292C1-597A-412D-9370-EECDEE4C0D8C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245F6-6619-4236-8D22-51856222654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292C1-597A-412D-9370-EECDEE4C0D8C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245F6-6619-4236-8D22-5185622265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292C1-597A-412D-9370-EECDEE4C0D8C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245F6-6619-4236-8D22-5185622265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292C1-597A-412D-9370-EECDEE4C0D8C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245F6-6619-4236-8D22-5185622265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292C1-597A-412D-9370-EECDEE4C0D8C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245F6-6619-4236-8D22-5185622265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292C1-597A-412D-9370-EECDEE4C0D8C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245F6-6619-4236-8D22-5185622265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292C1-597A-412D-9370-EECDEE4C0D8C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245F6-6619-4236-8D22-5185622265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292C1-597A-412D-9370-EECDEE4C0D8C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245F6-6619-4236-8D22-51856222654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A45292C1-597A-412D-9370-EECDEE4C0D8C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8CF245F6-6619-4236-8D22-5185622265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292C1-597A-412D-9370-EECDEE4C0D8C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245F6-6619-4236-8D22-5185622265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292C1-597A-412D-9370-EECDEE4C0D8C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245F6-6619-4236-8D22-5185622265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45292C1-597A-412D-9370-EECDEE4C0D8C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8CF245F6-6619-4236-8D22-51856222654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ipe dir="d"/>
  </p:transition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55776" y="692696"/>
            <a:ext cx="3816424" cy="648072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88840"/>
            <a:ext cx="8229600" cy="3672408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  <a:p>
            <a:pPr>
              <a:buNone/>
            </a:pPr>
            <a:r>
              <a:rPr lang="cs-CZ" sz="5500" b="1" dirty="0"/>
              <a:t> </a:t>
            </a:r>
            <a:endParaRPr lang="cs-CZ" sz="5500" dirty="0"/>
          </a:p>
          <a:p>
            <a:pPr>
              <a:buNone/>
            </a:pPr>
            <a:r>
              <a:rPr lang="cs-CZ" sz="8000" b="1" dirty="0" smtClean="0"/>
              <a:t>ZÁKLADNÍ ŠKOLA </a:t>
            </a:r>
            <a:r>
              <a:rPr lang="cs-CZ" sz="8000" b="1" dirty="0"/>
              <a:t>SLOVAN, KROMĚŘÍŽ, PŘÍSPĚVKOVÁ ORGANIZACE</a:t>
            </a:r>
            <a:endParaRPr lang="cs-CZ" sz="8000" dirty="0"/>
          </a:p>
          <a:p>
            <a:pPr>
              <a:buNone/>
            </a:pPr>
            <a:r>
              <a:rPr lang="cs-CZ" sz="8000" b="1" dirty="0" smtClean="0"/>
              <a:t>ZEYEROVA </a:t>
            </a:r>
            <a:r>
              <a:rPr lang="cs-CZ" sz="8000" b="1" dirty="0"/>
              <a:t>3354, 767 01 KROMĚŘÍŽ</a:t>
            </a:r>
            <a:endParaRPr lang="cs-CZ" sz="8000" dirty="0"/>
          </a:p>
          <a:p>
            <a:pPr>
              <a:buNone/>
            </a:pPr>
            <a:r>
              <a:rPr lang="cs-CZ" sz="8000" dirty="0"/>
              <a:t> </a:t>
            </a:r>
          </a:p>
          <a:p>
            <a:pPr>
              <a:buNone/>
            </a:pPr>
            <a:r>
              <a:rPr lang="cs-CZ" sz="8000" dirty="0" smtClean="0"/>
              <a:t>projekt v rámci vzdělávacího programu</a:t>
            </a:r>
          </a:p>
          <a:p>
            <a:pPr>
              <a:buNone/>
            </a:pPr>
            <a:r>
              <a:rPr lang="cs-CZ" sz="8000" dirty="0" smtClean="0"/>
              <a:t>VZDĚLÁNÍ PRO KONKURENCESCHOPNOST</a:t>
            </a:r>
          </a:p>
          <a:p>
            <a:pPr>
              <a:buNone/>
            </a:pPr>
            <a:r>
              <a:rPr lang="cs-CZ" sz="8000" dirty="0" smtClean="0"/>
              <a:t> </a:t>
            </a:r>
          </a:p>
          <a:p>
            <a:pPr>
              <a:buNone/>
            </a:pPr>
            <a:r>
              <a:rPr lang="cs-CZ" sz="8000" dirty="0" smtClean="0"/>
              <a:t>ŠABLONA ČÍSLO: III/2</a:t>
            </a:r>
          </a:p>
          <a:p>
            <a:pPr>
              <a:buNone/>
            </a:pPr>
            <a:r>
              <a:rPr lang="cs-CZ" sz="8000" dirty="0" smtClean="0"/>
              <a:t>NÁZEV:  INOVACE A ZKVALITNĚNÍ VÝUKY PROSTŘEDNICTVÍM ICT</a:t>
            </a:r>
          </a:p>
          <a:p>
            <a:pPr>
              <a:buNone/>
            </a:pPr>
            <a:r>
              <a:rPr lang="cs-CZ" sz="8000" dirty="0"/>
              <a:t> </a:t>
            </a:r>
          </a:p>
          <a:p>
            <a:pPr>
              <a:buNone/>
            </a:pPr>
            <a:r>
              <a:rPr lang="cs-CZ" sz="8000" dirty="0"/>
              <a:t>PŘEDMĚT:  PŘÍRODOPIS</a:t>
            </a:r>
          </a:p>
          <a:p>
            <a:pPr>
              <a:buNone/>
            </a:pPr>
            <a:r>
              <a:rPr lang="cs-CZ" sz="8000" dirty="0" smtClean="0"/>
              <a:t>ROČNÍK:  VI.</a:t>
            </a:r>
          </a:p>
          <a:p>
            <a:pPr>
              <a:buNone/>
            </a:pPr>
            <a:r>
              <a:rPr lang="cs-CZ" sz="8000" dirty="0" smtClean="0"/>
              <a:t>TÉMA</a:t>
            </a:r>
            <a:r>
              <a:rPr lang="cs-CZ" sz="8000" dirty="0"/>
              <a:t>: </a:t>
            </a:r>
            <a:r>
              <a:rPr lang="cs-CZ" sz="8000" dirty="0" smtClean="0"/>
              <a:t>HMYZ - úvod</a:t>
            </a:r>
            <a:endParaRPr lang="cs-CZ" sz="8000" dirty="0"/>
          </a:p>
          <a:p>
            <a:pPr>
              <a:buNone/>
            </a:pPr>
            <a:r>
              <a:rPr lang="cs-CZ" sz="8000" dirty="0"/>
              <a:t>AUTOR: MGR. RADKA PETŘÍKOVÁ</a:t>
            </a:r>
          </a:p>
          <a:p>
            <a:pPr>
              <a:buNone/>
            </a:pPr>
            <a:r>
              <a:rPr lang="cs-CZ" sz="8000" dirty="0"/>
              <a:t>DATUM VYTVOŘENÍ</a:t>
            </a:r>
            <a:r>
              <a:rPr lang="cs-CZ" sz="8000" dirty="0" smtClean="0"/>
              <a:t>: 7. 2. 2012 </a:t>
            </a:r>
            <a:endParaRPr lang="cs-CZ" sz="8000" dirty="0"/>
          </a:p>
          <a:p>
            <a:pPr>
              <a:buNone/>
            </a:pPr>
            <a:r>
              <a:rPr lang="cs-CZ" sz="8000" dirty="0"/>
              <a:t> 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 algn="ctr">
              <a:buNone/>
            </a:pPr>
            <a:r>
              <a:rPr lang="cs-CZ" sz="8000" b="1" dirty="0">
                <a:solidFill>
                  <a:srgbClr val="FF0000"/>
                </a:solidFill>
              </a:rPr>
              <a:t>VY_32_INOVACE_ </a:t>
            </a:r>
            <a:r>
              <a:rPr lang="cs-CZ" sz="8000" b="1" dirty="0" smtClean="0">
                <a:solidFill>
                  <a:srgbClr val="FF0000"/>
                </a:solidFill>
              </a:rPr>
              <a:t>04_RP</a:t>
            </a:r>
            <a:endParaRPr lang="cs-CZ" sz="8000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88640"/>
            <a:ext cx="4824536" cy="144016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cs-CZ" b="1" dirty="0" smtClean="0"/>
              <a:t>ANOTACE </a:t>
            </a:r>
            <a:endParaRPr lang="cs-CZ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04864"/>
            <a:ext cx="7499176" cy="422453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1200" dirty="0" smtClean="0"/>
              <a:t> </a:t>
            </a:r>
          </a:p>
          <a:p>
            <a:r>
              <a:rPr lang="cs-CZ" sz="1600" u="sng" dirty="0" smtClean="0"/>
              <a:t>Prezentace je vytvořena</a:t>
            </a:r>
            <a:r>
              <a:rPr lang="cs-CZ" sz="1600" dirty="0" smtClean="0"/>
              <a:t> jako doplněk k učivu 6. ročníku hmyz - úvod</a:t>
            </a:r>
            <a:r>
              <a:rPr lang="cs-CZ" sz="1600" u="sng" dirty="0" smtClean="0"/>
              <a:t> </a:t>
            </a:r>
          </a:p>
          <a:p>
            <a:pPr>
              <a:buNone/>
            </a:pPr>
            <a:endParaRPr lang="cs-CZ" sz="1600" u="sng" dirty="0" smtClean="0"/>
          </a:p>
          <a:p>
            <a:r>
              <a:rPr lang="cs-CZ" sz="1600" u="sng" dirty="0" smtClean="0"/>
              <a:t>Prezentace je určena </a:t>
            </a:r>
            <a:r>
              <a:rPr lang="cs-CZ" sz="1600" dirty="0" smtClean="0"/>
              <a:t>pro práci na interaktivní tabuli s připojením na internet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r>
              <a:rPr lang="cs-CZ" sz="1600" u="sng" dirty="0" smtClean="0"/>
              <a:t>Cílem prezentace je </a:t>
            </a:r>
            <a:r>
              <a:rPr lang="cs-CZ" sz="1600" dirty="0" smtClean="0"/>
              <a:t>formou neúplného pracovního listu procvičit probírané učivo</a:t>
            </a:r>
            <a:endParaRPr lang="cs-CZ" sz="1600" u="sng" dirty="0" smtClean="0"/>
          </a:p>
          <a:p>
            <a:pPr>
              <a:buNone/>
            </a:pPr>
            <a:endParaRPr lang="cs-CZ" sz="1600" dirty="0" smtClean="0"/>
          </a:p>
          <a:p>
            <a:r>
              <a:rPr lang="cs-CZ" sz="1600" u="sng" dirty="0" smtClean="0"/>
              <a:t>Prezentace obsahuje </a:t>
            </a:r>
            <a:r>
              <a:rPr lang="cs-CZ" sz="1600" dirty="0" smtClean="0"/>
              <a:t>ilustrační obrázky a neúplné texty pracovního listu, součástí prezentace je i správné řešení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r>
              <a:rPr lang="cs-CZ" sz="1600" u="sng" dirty="0" smtClean="0"/>
              <a:t>Speciální vzdělávací potřeby</a:t>
            </a:r>
            <a:r>
              <a:rPr lang="cs-CZ" sz="1600" dirty="0" smtClean="0"/>
              <a:t> psací potřeby, pero na interaktivní tabuli, papír</a:t>
            </a:r>
            <a:endParaRPr lang="cs-CZ" sz="1600" u="sng" dirty="0" smtClean="0"/>
          </a:p>
          <a:p>
            <a:pPr>
              <a:buNone/>
            </a:pPr>
            <a:endParaRPr lang="cs-CZ" sz="1600" dirty="0" smtClean="0"/>
          </a:p>
          <a:p>
            <a:r>
              <a:rPr lang="cs-CZ" sz="1600" u="sng" dirty="0" smtClean="0"/>
              <a:t>Délka aktivity </a:t>
            </a:r>
            <a:r>
              <a:rPr lang="cs-CZ" sz="1600" dirty="0" smtClean="0"/>
              <a:t> 15 minut</a:t>
            </a:r>
          </a:p>
          <a:p>
            <a:pPr>
              <a:buNone/>
            </a:pPr>
            <a:endParaRPr lang="cs-CZ" sz="1600" dirty="0" smtClean="0"/>
          </a:p>
          <a:p>
            <a:r>
              <a:rPr lang="cs-CZ" sz="1600" u="sng" dirty="0" smtClean="0"/>
              <a:t>Zkušenosti z pilotáže </a:t>
            </a:r>
          </a:p>
          <a:p>
            <a:endParaRPr lang="cs-CZ" sz="1600" u="sng" dirty="0" smtClean="0"/>
          </a:p>
          <a:p>
            <a:pPr>
              <a:buNone/>
            </a:pPr>
            <a:r>
              <a:rPr lang="cs-CZ" sz="1600" dirty="0" smtClean="0"/>
              <a:t>          nenáročná aktivita pro zpestření hodiny na zopakování učiva</a:t>
            </a:r>
          </a:p>
          <a:p>
            <a:endParaRPr lang="cs-CZ" sz="1400" dirty="0" smtClean="0"/>
          </a:p>
          <a:p>
            <a:endParaRPr lang="cs-CZ" sz="1000" dirty="0" smtClean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HMYZ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692696"/>
            <a:ext cx="1725960" cy="136815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7178" name="AutoShape 10" descr="data:image/jpeg;base64,/9j/4AAQSkZJRgABAQAAAQABAAD/2wBDAAkGBwgHBgkIBwgKCgkLDRYPDQwMDRsUFRAWIB0iIiAdHx8kKDQsJCYxJx8fLT0tMTU3Ojo6Iys/RD84QzQ5Ojf/2wBDAQoKCg0MDRoPDxo3JR8lNzc3Nzc3Nzc3Nzc3Nzc3Nzc3Nzc3Nzc3Nzc3Nzc3Nzc3Nzc3Nzc3Nzc3Nzc3Nzc3Nzf/wAARCACLALoDASIAAhEBAxEB/8QAHAAAAgMBAQEBAAAAAAAAAAAABAUCAwYHAQAI/8QAPBAAAgEDAgQEAwUHAwQDAAAAAQIDAAQRBSEGEjFBEyJRYTJxgQcUkaHBFSNCUrHh8CQz0RZicvElQ1P/xAAaAQADAQEBAQAAAAAAAAAAAAACAwQFAQAG/8QAJxEAAgMAAgICAwABBQAAAAAAAQIAAxESIQQxBRMiQVEUMkJhcbH/2gAMAwEAAhEDEQA/ACoJZtR4VPm55LM5AHpWC1niK4eMwoSorTfZzqvNqz2E/wAFyhGD60q1nSbeG/urSZRlHIA7+1fPVkVuQ46lO8kBBmK8dnfzNmr0mwMGibnRSjlrdvoRS65hlhBDqwPritJWR/8ASYpTHEIjeM99qDaHMu1R08tgZNGuRG+Tv8qW34nBOMB7jjQVit8GTGfU06/aMQ2iIOT2pXZWQvLcEem2KFkgltZjEFI9DUjNuxnIiW6/K1wAObPLSCKB3ffoKdMvlPiGll5OI+Xw/rR1McwTjPvqTktsp5etUQW8qvs4+Roq0kMq4z1rx4ZoJOdzsaLWGgwwWzRLPu0zDYCqWtJVcMVJApnbzM0ZZF5lReZj6DON6tiu1c4IB+tJ5uv6hEsYjuoWMTeU9KTwwOJ8mtrO0JB5gKVyxwCTIUU6vyCAQRF/uDyD/T49RVFppZV/FkwPamLNGBkAAChrvUxHHyhSx9BXQ7npf3G6p9wa/ugp8NOtC7qmepoq3niILvb5bucUbp8Nxq14lnp1iZZXONu3zpwJXoCKLEmA2V4qnlcU1NvHOvMqjOPWnWr8D8RaVEJY9JiuIl+I+KBn6f3pZZyw3cklnPZSaffonPyfzr7GmClnXmPUEHvP3BYFML8h7etX8q18l5GoCToWdSQWI6j1qwXMOPgqVmIOEQNHoiUaVK2nahBdqcNE4Y/LvWl+1WzxeWWsWvlju4xkg7ZFLbzTAJCQPpWongGsfZ80T+aewbI7nA/tUwuVmDQ684lROW22pXCSEOOcdNqbRvBdIqyAZPY0BDpsskh5EIGfiNN7WxSIqXGXHc0+5qx2vuCFJk4dDjZgyeQenrV0+loibLv60TCZ+bC5Io7Kqg8YgH0NRc7C3ZhsyqMgGipJalhJ8B/KiNWdGjLxjLAdKpv5HaHFtjNLbed5H5JSQfemjW7MFBvRi2W4keQhth6UFd5bGAa2C6PbzqHxuaHn0mOPIp62Be441gDqLOH4goLSnft7UZrTB4ykY83rUVtHVsQDJoxNLuXj8yZJ7muFwTsNVOZEmlvJGLqJjgvbvnbqFHNj8qrtGBk8uae2+izpeozkBWDIR7FSP1oFNNe2bzYB70z7VInuJkbkeTIOKD2OxNMJ4vEXlztVEdiv8RNcJEEiByAcvlJOO1Th015wG9fUUWlqGcKqkkkAAdSaG1XUHs4zEmU7Eg4J9h6USaxwRbVaI24T0CDWeJbXS3ctGcvMU2Koo33/AAH1rV/aJdpwhJp1nwrbLayqp/exqNu3mPcn3rBfZbxBFpnHVpPeuEt50a3Z2Oyc3Q/iB+Nd24u4dTW7FRGOZ8ggqBnHzpd/212qoXQY7xwnIBz1M7wjxPqGoWjrq8hmUrgLFkNn1JxWP48g+72q6hCjePazrIJMAFlJwV/A1vLPRbvh6xE/LHCoO5dw35GufT3j6/qFy88kbaZbSBl5E5hO/wCHQf1rcoZPG8Q8/R/9heUK3tH1xXrFo0d0s4jYpIgZugI70HzChNe1mSS7ZYpSEU+nLQAvpMf7p/Cs1aiyjlEuy8jk6JfXSMfIKZ8AXIOpXFjNvHcxkAHpms/YR+MzO569vSnWnotne29ymxjcNWOEwHJPW2HYuv4BZXc1qw88blcVRDAXPM5wtazjWwVdSjvYwCt1GGz7isxdBgp5e1EsOxzvESFzqENpHypu1LJLiS6JYkqo6UuvBJ4pLfDmp284UEE71UtQzRCrrA7MOtbsxyCOTp2NGT2Sz+dNj122pBLKWfPvTeyvCkYVvhPSvNVn5CebAYwt5nhQRg9OleXC3UiFlQn5UdpWmte3CPvj0rodhw/bR2eGwdupFcwEdxhfrqcai1IwXGJUK49qdR6/apGOYH8Kjx9YwW11zRDBzisty5jovrUiGjmahuIIWdcLtnOaW315md4+XdXIP02pJJIApXPai7lzJfCVfhkRH+pUZ/PNdFIAhFoUHbBY1QHnnmEUKlmY4UAZJNEFcKQN80ysbD7rbrdysUlfmAUoeZSMEcpz1x3xsR8q6MEHs9CXcMTaPp+rafHrMoZrx1RAVyBzbDO22+CGB79Kc/aVwDZ6vJJqOj3SW92CS9u58sjeoPYmsBxPYXM8w1JD+8DBioHfOdq11vqktxZwvIx5mQcw98Ui+1qwtlJ/7l3j+CbHK2dTmA4f1Tx2ia1ZGBwSxAFdR4W4g4msLOKxudSSaJQEXxEyVH/lnehW87EkV6EZuijAr1vyFlgGjJdX8ZTX37ml4ktrybSBJfXSyLMnNy5XBHpispYpbw6YVRSkbH4VSjdVsbu1t4hdrhJF54xnIIpbAI3tHDNgA9MdD60y6/7CBhGf8ye2jjWWBBie94Z8eBJ4HHOw5iuMbGlP7EvRt4JpkmqXFrcmGAl7dBjLU5XiqZVChEwBj4asNjL6MwuLaYZHC8LZ6VaJZCQCdqOvUCqTttS61PjSYz0NZpTidilrOTaO37R4PRz5prQkfSsfMeckZGK2HCoT/UWLtlbmM7e9YbVy9ndSwn40YqaFd3IxgcDSua0jcYOMUA+mebymrEuJGPevvFn8VVQE5NEDYDgngz/qVDTWJwMU903huSUxu8ReMHJUkjm+vanHDWhyXxSSVNs7iulW9naQwCPlUMB60Ydv98Lv9zL8L6JeWgzNPavH2HglW+pDYP4U/vjcR2xVUjO2wVyD+Yq541iBKEb9qCfUYVVg5ww966zHeoXucp4ytbl528YAAt33/pWYniMSYBU+uDW84vuPvL8saADmznrWSuLXnXGCT3FOVh6hp6ibwfEYZIAPU56+1HWkBmePzZCKF39qKh0WZ1eMwlsdsHG1CtEyuxRfKDy9zy4270TMOMZWoYx9bwqZUTBI6nBx/najrxQVMoCgkAZBzkexIBx6A9OnpWfsLs4KAkMeu/ejTc+ITHM3KVHlHQfWo7SzHBKaVVGBMtLM6kKu2OpqUSt0VgPmKpjmTqzhiPbpXxuznbp26VMVPoTbS0HvYZ5wPiU/SoF2HXFUrdMRuBXrTgr5gKHidjeaywykjynONgM9KhCOeObDqMbnLYqkhXIK4Ge+arvVuLSxcJHMVkOecKQuPn61RVWWaZ3m3IK+IiG9YwAqGVmZjy8pzt2qpdLvSoPhtuPSm3Dmmi/ulmuPgU7CugLBZqoGV2GO1VWX/WcWZKVcxpmYu9TEilVOSRQtkz2+XYZzXyW6I3MQDULmcZ5F60hmLHJma5MdadrLw39vMByhHGd+2d6u+0KxEWrC6Qfu7pA4I6ZrPxAquWNa7V//AJjgaC7XJmszyv64rjKVIMaAxUqZiEYKwFNrOJCVes6GbxBkH8KcWcx8MAHem5x7MGo57m40TiSDTogrlVIPem8PEMV9NhGAYnAOa5LqTOTzKTtQmm67cafeIXyyZ3Ge1GFFnYjDaAcndZYbkR80bkjqc96W3VhF4DTSzCMdSWbFZ/TePBMgt0UkkbA9qEh1GPiHXorKW8RXkbEa822fQds176m7nAwPqeaukcgxbEyHfAA3ONzShLV+dRJ/tyID4iNgjmUFSNtxkhT6eb0qz7RoNY4YuoXtbMi05eYXMZLAHO6nuOg3PX8aX6LdrqVlHM535cFc7Ke4A7b15gK6/s9yvxvHNz8djxIo5AGRpEdcArnY7DoOvUH2pFqESvLIqr4RzzchGxJPWmSytHlY+mNiPWgbtVZOVxhviLEdf71Ijlmlj+N9MSAP4mMnnA6qaLhkYpmaTMgHmYbZr6eALD4yoyhcAgdMnpk0ErMJeQK+B271WRyESBncfW6QMniAL2zk4wO+2farZkRrWTkRecg8pxnffr9aDt52XljkbJ6qW649DRPiplxyYB3yOn0Hap20HRGqDvuMPsrCX18y6hbxPIrMrKRj64NZ/jaZdP4/jBgX7uv/ANJPKp670y06T7nepPBIFkzuQSM0Jxxpz61cQ6gk6wFARI5GQPfb+tX+Hcn3g5J/IrsCmVa1qOnX2l6haJAqzKh8vJ8LDp06bj+la6LU5NX+zayvLiM+Ig5SWXIONvp0rlUR1NfE0ZVima8IdpoyHdlz1Djtt3rp99IuicK2+lwgcoAXlI6k7dR1rS+VuSwrgwyKgMN0xPKrWMCvbYyVBHKetLDeaqST4q1C8kmS4WMZEUewwetWffz/APmtYnD9wrL8OCWeOZJAo6GmEenB15m+IUByhHHSnNlcc4CHrSicM6q5AJkKLynrWn4DcTx32kzYKXEWVB9RSu5t8qSetB6Rqf7M121lJwokCt8jtXvyZSDCPTaYPfwrbyywuAGRiv4V5ZWryLkKcUb9otobTiDxkz4NyviDH50y0GaB7TAxnGN+9Eq8lBimILFYhuLcs3Jjf0pZf6Q4PO4Eajcsa6FbQWlvI9zPGZSdo4kXmZ27ACrbbiHTeEbqb/qS3dL+cAqgTnwD/CoHbYb+tMqBUTn1cpyC+1SOzjMFnnzDDP0LD5+me1JYdTure+iu4pWWWGRZF5TjcHNfqA22hcb6YhvLOG4iZfLzoOZM9weoNfnrjfg+54Y4iOmks8Mp5rWVv41Pr7joas8Pya7QQBkNqSjcQO517W9bh1zTLV1YSRzQKzKTkEkb1j7bT7a0eT7onIHOSAdh8qjpUTW1hDbAkLGgUe9HxoBWCxKMwB6Jn11FKpWozsCehQEAHp6UMI/FkcgKfDGd17/5mjZSFhAxvkkH8Kosbu2tBJ94YKSDknoBR+NpaSedgrg93EoRgVCsBkqo23G/6UsnjMUh5ccrfAwHWmsnhvGcNzZ3B3GxoKVQE8OUsevK3Teqi0zkHUCcZwebn5ep9MVe8hjAViAV6e/ehmXwzysuAex2FWMviJ4TMcr5k7fSj4bOhsMIjcsObHXrREcuxGT7j1oGFvJlD0G/pRkBDuFHX9anZe+pcQv1kmMtI+722ZI7eNCDsQu2f0qjXbs3UsauAVLAe47/AF6VY8wtosHp64pNfypI2S+GH8IO+/oKtQ9gGYje57fXMEQwME9KA+9Q/wAlJ5EmWYrLzcynBzRHn96Y9Y2ScVM0LwEy8xNH2ilCCakycz7CrwmNiKjbsbK2wQp5Q8OB1xWavoW+8cwB2Oc0+XHTO1VzW6sCcZzQo/cVaea9RpxHEdY4LsL/ABzS22Ek/pWY0Z5vFWJTgZ6mtnwmi3On6hpUm6yJzIPesfJH91kkXoykr9aZWRpWIsB0NGXD+umPj3TraQ/uI15+2+dgf6n8KdfaTw5JqutpqUac0fhKsbc3xnPasReeJb39lr8CApFGIrkDPNyfzAe1bqy4jivIrZIJhfQxguvKwIX0BPavoKPj676wQexKarzRdp9QrgPTLy0vlXxTljkg7gKKp48tf29xBDLFHzGxhZfXc/8Ar86TX32jQw6jeJpcDT3HLyAW4yi56nPTA6VLSuKpbWO4eeEC5mQ5OMjcYxU/k+L49AFfLCff9l9N7X2/bnY9QBT5guMY/KrA24FWaNfW9tqHj3VutxGebKZ7kYodj52YYA7DNfMvWM0Gb4c8syWzsWAG2wplHwJNq+jmRgOWfzAFvlSOSTJPyoS84h4y0uKO4IiFv0WNd8Dtk9v7VofG+LbYSyDcmR8taqhVJ9y6bhu54ene1maQxY5k5uo9vcVTJGZUYYGQfiG1F2HH68Sf6PUYWS55co4AK7dqiyhXIXse1c8pWrbSInw2DjNil/5Jh022/SqZRLCUViGhzlWA3FOJ0V9mH1qjk5U5WUMp7elAl2Sm3xwRsAVjE2SPKxOcdqYQSCH94SMqNv8AuoK4iNkuWHiWzHf1j/tVmjWV1q7XENvLDIbdVYqXwSDnocEdqo+sN+Y9SCy9gvAydzcmaXkyQW3Ht7fOgri4jgUpjc9+5+dP4uGZbOye+uWBuTlPCGW8NP8Ay9d6zMmnXF9fcsIPKTgnfajAQ9A9SGwtuT2BRcPyxRlnPTFNV0S55R5O1aDT9HttHsvEdRz4ySepoM8RIDgRHHalsxJwQVrCj8jLokw5ZhminiaRdlo37mifFua+aaKMEDrXFo/sJ35eotFsyjLHFfEqoxnNUajesvwjHrQttK0sm7GgIrQ4BF973Hmi3BstWtp84Utyt8jtVXF2kSQ628ij9xI4bb33xVUyusPP6bijtY1R76G0VhgpEA4z/EDQV1sbQf1GWcQncz80XhyeJagc3QqdgR9aEOk6a5a78OeB3wssUDlFf5gU2Yb5Gc/nQpgMEzSs4MOefkI6HH+fjWrh38Thia7woxu5GK7tbG2RILeKCFgADjB+vep/f7eciFWjftldzn/MUi1S4aSQE79gKAVfDLPkhuu3rRt8erDs9zyeawPqajwUyvI5STO4NWLDc8pKpzgnsayS6lcQy8zSE4GSM0RPxFdkKLQeEAvU9Sakf4x+WA7NFPlWAM0slhf3FrcDToPFu0jLiP8A7QR/Xp9aD1jWbDVtG+5cxt71cc1uwAdGHXY0JwlxhLpWseNdOziXCtIew9CPT/mugX+ncG8aIZrqOOG7B80kRwSPn6b1Z4vkt8dqldUye8/5mMT3ORTSRaNxLBI80d8kkA8UWwG/MpXl22z0O1biGwuFsofF3mZAT7nvTy24Z4O0aRGgjEro2Vd/M34mp65qFozr91UAR9BiovN8pfJOKuCOorNXe9xIbNnUK/lJPeoTRx2uTIUc8pXDDbcVO7vmI5Rv327e9ZzWNXS3IQM094xwEUZ37VJXSWOLH2eQ3H8j1I65dva2JMQLSztyxqB+nek2mrq2g30N+pkglyTgNswx39Rv6U74b06/uNS/aGqxqixoRFE3XJ2zjftn8adXdnFeFUkjVyNyf5a0NFS8B3vuZr2hn39TS2WrPr/DFv8AdfAinldfHZvNyY65A7/80DZrBpocShedSckdzWW0nV34Xubq3MHMGI8x+Z9t+tHLfz63aXN3yxKkRUMUyDk9sVMycSc9RvPRs91jVHvZPCjJCd6HFucDYVVahRPlhkU6Bjx0pZbD1JbLOR0RtHMZ4jk4pXdM6MfSmVrtGcelAanXC59x+hREl9Nk7mvdLdg/Mc9aEkPPOQ24prZqAowKU7dRQJZtjeS5RoVXI2G9AqeYliNs9fWoNuxq47D5DaqvFOsYNraJ6pyCcGl2qTcoEYOx60wcnwx771m79iRGCT5gc++9anjgci38kzHBA3yXLSnzDbFDzMWA7DmFFOB+dUSgELn1/wCKrJ4iLECMQeVnPwgfjUeViQcbDajZFAXYCoQKDMikbZG1KY5GAwF4QZQFAGDUIbi8sJBLazvG4P8ACev0roklla/s5E8BOUlj09hWVmt4QJCEHlbapjaG6IjVJB6io61q5fmN5IDnO1SfXNWaUOZ8knO46nNO9ItYJnPixK23enccUcHMkUaKpByAo3pDXopzIf2N/ZnTxBJNZyQmMpdEYUcuzHsKecLaLbaZzXV/KJL51zl9/D+R9d9zU4rK2a9hcwpzA5zjvTcwx8pIQZXp7UtLAQeAydaxn9yqTw+RBG+XBOSox/nWvACEPhgJjt6g/rVmAowNgWOaghPl37/pQldi4p1a3N3fWkMsoMcmedAMdMnJqd1PDoEYtNPg8V7sYKu22R0J996hxOTE0ckflcNgMOuMUNYAXOptLP53EQIY9j/hrhGDT6lValjp/UZ6banUnWTwmQdwf0/9U8/Zh9BU9LAEOQME7k1b4j/zGks3GJ6Hc//Z"/>
          <p:cNvSpPr>
            <a:spLocks noChangeAspect="1" noChangeArrowheads="1"/>
          </p:cNvSpPr>
          <p:nvPr/>
        </p:nvSpPr>
        <p:spPr bwMode="auto">
          <a:xfrm>
            <a:off x="63500" y="-642938"/>
            <a:ext cx="1762125" cy="13239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180" name="AutoShape 12" descr="data:image/jpeg;base64,/9j/4AAQSkZJRgABAQAAAQABAAD/2wBDAAkGBwgHBgkIBwgKCgkLDRYPDQwMDRsUFRAWIB0iIiAdHx8kKDQsJCYxJx8fLT0tMTU3Ojo6Iys/RD84QzQ5Ojf/2wBDAQoKCg0MDRoPDxo3JR8lNzc3Nzc3Nzc3Nzc3Nzc3Nzc3Nzc3Nzc3Nzc3Nzc3Nzc3Nzc3Nzc3Nzc3Nzc3Nzc3Nzf/wAARCACLALoDASIAAhEBAxEB/8QAHAAAAgMBAQEBAAAAAAAAAAAABAUCAwYHAQAI/8QAPBAAAgEDAgQEAwUHAwQDAAAAAQIDAAQRBSEGEjFBEyJRYTJxgQcUkaHBFSNCUrHh8CQz0RZicvElQ1P/xAAaAQADAQEBAQAAAAAAAAAAAAACAwQFAQAG/8QAJxEAAgMAAgICAwABBQAAAAAAAQIAAxESIQQxBRMiQVEUMkJhcbH/2gAMAwEAAhEDEQA/ACoJZtR4VPm55LM5AHpWC1niK4eMwoSorTfZzqvNqz2E/wAFyhGD60q1nSbeG/urSZRlHIA7+1fPVkVuQ46lO8kBBmK8dnfzNmr0mwMGibnRSjlrdvoRS65hlhBDqwPritJWR/8ASYpTHEIjeM99qDaHMu1R08tgZNGuRG+Tv8qW34nBOMB7jjQVit8GTGfU06/aMQ2iIOT2pXZWQvLcEem2KFkgltZjEFI9DUjNuxnIiW6/K1wAObPLSCKB3ffoKdMvlPiGll5OI+Xw/rR1McwTjPvqTktsp5etUQW8qvs4+Roq0kMq4z1rx4ZoJOdzsaLWGgwwWzRLPu0zDYCqWtJVcMVJApnbzM0ZZF5lReZj6DON6tiu1c4IB+tJ5uv6hEsYjuoWMTeU9KTwwOJ8mtrO0JB5gKVyxwCTIUU6vyCAQRF/uDyD/T49RVFppZV/FkwPamLNGBkAAChrvUxHHyhSx9BXQ7npf3G6p9wa/ugp8NOtC7qmepoq3niILvb5bucUbp8Nxq14lnp1iZZXONu3zpwJXoCKLEmA2V4qnlcU1NvHOvMqjOPWnWr8D8RaVEJY9JiuIl+I+KBn6f3pZZyw3cklnPZSaffonPyfzr7GmClnXmPUEHvP3BYFML8h7etX8q18l5GoCToWdSQWI6j1qwXMOPgqVmIOEQNHoiUaVK2nahBdqcNE4Y/LvWl+1WzxeWWsWvlju4xkg7ZFLbzTAJCQPpWongGsfZ80T+aewbI7nA/tUwuVmDQ684lROW22pXCSEOOcdNqbRvBdIqyAZPY0BDpsskh5EIGfiNN7WxSIqXGXHc0+5qx2vuCFJk4dDjZgyeQenrV0+loibLv60TCZ+bC5Io7Kqg8YgH0NRc7C3ZhsyqMgGipJalhJ8B/KiNWdGjLxjLAdKpv5HaHFtjNLbed5H5JSQfemjW7MFBvRi2W4keQhth6UFd5bGAa2C6PbzqHxuaHn0mOPIp62Be441gDqLOH4goLSnft7UZrTB4ykY83rUVtHVsQDJoxNLuXj8yZJ7muFwTsNVOZEmlvJGLqJjgvbvnbqFHNj8qrtGBk8uae2+izpeozkBWDIR7FSP1oFNNe2bzYB70z7VInuJkbkeTIOKD2OxNMJ4vEXlztVEdiv8RNcJEEiByAcvlJOO1Th015wG9fUUWlqGcKqkkkAAdSaG1XUHs4zEmU7Eg4J9h6USaxwRbVaI24T0CDWeJbXS3ctGcvMU2Koo33/AAH1rV/aJdpwhJp1nwrbLayqp/exqNu3mPcn3rBfZbxBFpnHVpPeuEt50a3Z2Oyc3Q/iB+Nd24u4dTW7FRGOZ8ggqBnHzpd/212qoXQY7xwnIBz1M7wjxPqGoWjrq8hmUrgLFkNn1JxWP48g+72q6hCjePazrIJMAFlJwV/A1vLPRbvh6xE/LHCoO5dw35GufT3j6/qFy88kbaZbSBl5E5hO/wCHQf1rcoZPG8Q8/R/9heUK3tH1xXrFo0d0s4jYpIgZugI70HzChNe1mSS7ZYpSEU+nLQAvpMf7p/Cs1aiyjlEuy8jk6JfXSMfIKZ8AXIOpXFjNvHcxkAHpms/YR+MzO569vSnWnotne29ymxjcNWOEwHJPW2HYuv4BZXc1qw88blcVRDAXPM5wtazjWwVdSjvYwCt1GGz7isxdBgp5e1EsOxzvESFzqENpHypu1LJLiS6JYkqo6UuvBJ4pLfDmp284UEE71UtQzRCrrA7MOtbsxyCOTp2NGT2Sz+dNj122pBLKWfPvTeyvCkYVvhPSvNVn5CebAYwt5nhQRg9OleXC3UiFlQn5UdpWmte3CPvj0rodhw/bR2eGwdupFcwEdxhfrqcai1IwXGJUK49qdR6/apGOYH8Kjx9YwW11zRDBzisty5jovrUiGjmahuIIWdcLtnOaW315md4+XdXIP02pJJIApXPai7lzJfCVfhkRH+pUZ/PNdFIAhFoUHbBY1QHnnmEUKlmY4UAZJNEFcKQN80ysbD7rbrdysUlfmAUoeZSMEcpz1x3xsR8q6MEHs9CXcMTaPp+rafHrMoZrx1RAVyBzbDO22+CGB79Kc/aVwDZ6vJJqOj3SW92CS9u58sjeoPYmsBxPYXM8w1JD+8DBioHfOdq11vqktxZwvIx5mQcw98Ui+1qwtlJ/7l3j+CbHK2dTmA4f1Tx2ia1ZGBwSxAFdR4W4g4msLOKxudSSaJQEXxEyVH/lnehW87EkV6EZuijAr1vyFlgGjJdX8ZTX37ml4ktrybSBJfXSyLMnNy5XBHpispYpbw6YVRSkbH4VSjdVsbu1t4hdrhJF54xnIIpbAI3tHDNgA9MdD60y6/7CBhGf8ye2jjWWBBie94Z8eBJ4HHOw5iuMbGlP7EvRt4JpkmqXFrcmGAl7dBjLU5XiqZVChEwBj4asNjL6MwuLaYZHC8LZ6VaJZCQCdqOvUCqTttS61PjSYz0NZpTidilrOTaO37R4PRz5prQkfSsfMeckZGK2HCoT/UWLtlbmM7e9YbVy9ndSwn40YqaFd3IxgcDSua0jcYOMUA+mebymrEuJGPevvFn8VVQE5NEDYDgngz/qVDTWJwMU903huSUxu8ReMHJUkjm+vanHDWhyXxSSVNs7iulW9naQwCPlUMB60Ydv98Lv9zL8L6JeWgzNPavH2HglW+pDYP4U/vjcR2xVUjO2wVyD+Yq541iBKEb9qCfUYVVg5ww966zHeoXucp4ytbl528YAAt33/pWYniMSYBU+uDW84vuPvL8saADmznrWSuLXnXGCT3FOVh6hp6ibwfEYZIAPU56+1HWkBmePzZCKF39qKh0WZ1eMwlsdsHG1CtEyuxRfKDy9zy4270TMOMZWoYx9bwqZUTBI6nBx/najrxQVMoCgkAZBzkexIBx6A9OnpWfsLs4KAkMeu/ejTc+ITHM3KVHlHQfWo7SzHBKaVVGBMtLM6kKu2OpqUSt0VgPmKpjmTqzhiPbpXxuznbp26VMVPoTbS0HvYZ5wPiU/SoF2HXFUrdMRuBXrTgr5gKHidjeaywykjynONgM9KhCOeObDqMbnLYqkhXIK4Ge+arvVuLSxcJHMVkOecKQuPn61RVWWaZ3m3IK+IiG9YwAqGVmZjy8pzt2qpdLvSoPhtuPSm3Dmmi/ulmuPgU7CugLBZqoGV2GO1VWX/WcWZKVcxpmYu9TEilVOSRQtkz2+XYZzXyW6I3MQDULmcZ5F60hmLHJma5MdadrLw39vMByhHGd+2d6u+0KxEWrC6Qfu7pA4I6ZrPxAquWNa7V//AJjgaC7XJmszyv64rjKVIMaAxUqZiEYKwFNrOJCVes6GbxBkH8KcWcx8MAHem5x7MGo57m40TiSDTogrlVIPem8PEMV9NhGAYnAOa5LqTOTzKTtQmm67cafeIXyyZ3Ge1GFFnYjDaAcndZYbkR80bkjqc96W3VhF4DTSzCMdSWbFZ/TePBMgt0UkkbA9qEh1GPiHXorKW8RXkbEa822fQds176m7nAwPqeaukcgxbEyHfAA3ONzShLV+dRJ/tyID4iNgjmUFSNtxkhT6eb0qz7RoNY4YuoXtbMi05eYXMZLAHO6nuOg3PX8aX6LdrqVlHM535cFc7Ke4A7b15gK6/s9yvxvHNz8djxIo5AGRpEdcArnY7DoOvUH2pFqESvLIqr4RzzchGxJPWmSytHlY+mNiPWgbtVZOVxhviLEdf71Ijlmlj+N9MSAP4mMnnA6qaLhkYpmaTMgHmYbZr6eALD4yoyhcAgdMnpk0ErMJeQK+B271WRyESBncfW6QMniAL2zk4wO+2farZkRrWTkRecg8pxnffr9aDt52XljkbJ6qW649DRPiplxyYB3yOn0Hap20HRGqDvuMPsrCX18y6hbxPIrMrKRj64NZ/jaZdP4/jBgX7uv/ANJPKp670y06T7nepPBIFkzuQSM0Jxxpz61cQ6gk6wFARI5GQPfb+tX+Hcn3g5J/IrsCmVa1qOnX2l6haJAqzKh8vJ8LDp06bj+la6LU5NX+zayvLiM+Ig5SWXIONvp0rlUR1NfE0ZVima8IdpoyHdlz1Djtt3rp99IuicK2+lwgcoAXlI6k7dR1rS+VuSwrgwyKgMN0xPKrWMCvbYyVBHKetLDeaqST4q1C8kmS4WMZEUewwetWffz/APmtYnD9wrL8OCWeOZJAo6GmEenB15m+IUByhHHSnNlcc4CHrSicM6q5AJkKLynrWn4DcTx32kzYKXEWVB9RSu5t8qSetB6Rqf7M121lJwokCt8jtXvyZSDCPTaYPfwrbyywuAGRiv4V5ZWryLkKcUb9otobTiDxkz4NyviDH50y0GaB7TAxnGN+9Eq8lBimILFYhuLcs3Jjf0pZf6Q4PO4Eajcsa6FbQWlvI9zPGZSdo4kXmZ27ACrbbiHTeEbqb/qS3dL+cAqgTnwD/CoHbYb+tMqBUTn1cpyC+1SOzjMFnnzDDP0LD5+me1JYdTure+iu4pWWWGRZF5TjcHNfqA22hcb6YhvLOG4iZfLzoOZM9weoNfnrjfg+54Y4iOmks8Mp5rWVv41Pr7joas8Pya7QQBkNqSjcQO517W9bh1zTLV1YSRzQKzKTkEkb1j7bT7a0eT7onIHOSAdh8qjpUTW1hDbAkLGgUe9HxoBWCxKMwB6Jn11FKpWozsCehQEAHp6UMI/FkcgKfDGd17/5mjZSFhAxvkkH8Kosbu2tBJ94YKSDknoBR+NpaSedgrg93EoRgVCsBkqo23G/6UsnjMUh5ccrfAwHWmsnhvGcNzZ3B3GxoKVQE8OUsevK3Teqi0zkHUCcZwebn5ep9MVe8hjAViAV6e/ehmXwzysuAex2FWMviJ4TMcr5k7fSj4bOhsMIjcsObHXrREcuxGT7j1oGFvJlD0G/pRkBDuFHX9anZe+pcQv1kmMtI+722ZI7eNCDsQu2f0qjXbs3UsauAVLAe47/AF6VY8wtosHp64pNfypI2S+GH8IO+/oKtQ9gGYje57fXMEQwME9KA+9Q/wAlJ5EmWYrLzcynBzRHn96Y9Y2ScVM0LwEy8xNH2ilCCakycz7CrwmNiKjbsbK2wQp5Q8OB1xWavoW+8cwB2Oc0+XHTO1VzW6sCcZzQo/cVaea9RpxHEdY4LsL/ABzS22Ek/pWY0Z5vFWJTgZ6mtnwmi3On6hpUm6yJzIPesfJH91kkXoykr9aZWRpWIsB0NGXD+umPj3TraQ/uI15+2+dgf6n8KdfaTw5JqutpqUac0fhKsbc3xnPasReeJb39lr8CApFGIrkDPNyfzAe1bqy4jivIrZIJhfQxguvKwIX0BPavoKPj676wQexKarzRdp9QrgPTLy0vlXxTljkg7gKKp48tf29xBDLFHzGxhZfXc/8Ar86TX32jQw6jeJpcDT3HLyAW4yi56nPTA6VLSuKpbWO4eeEC5mQ5OMjcYxU/k+L49AFfLCff9l9N7X2/bnY9QBT5guMY/KrA24FWaNfW9tqHj3VutxGebKZ7kYodj52YYA7DNfMvWM0Gb4c8syWzsWAG2wplHwJNq+jmRgOWfzAFvlSOSTJPyoS84h4y0uKO4IiFv0WNd8Dtk9v7VofG+LbYSyDcmR8taqhVJ9y6bhu54ene1maQxY5k5uo9vcVTJGZUYYGQfiG1F2HH68Sf6PUYWS55co4AK7dqiyhXIXse1c8pWrbSInw2DjNil/5Jh022/SqZRLCUViGhzlWA3FOJ0V9mH1qjk5U5WUMp7elAl2Sm3xwRsAVjE2SPKxOcdqYQSCH94SMqNv8AuoK4iNkuWHiWzHf1j/tVmjWV1q7XENvLDIbdVYqXwSDnocEdqo+sN+Y9SCy9gvAydzcmaXkyQW3Ht7fOgri4jgUpjc9+5+dP4uGZbOye+uWBuTlPCGW8NP8Ay9d6zMmnXF9fcsIPKTgnfajAQ9A9SGwtuT2BRcPyxRlnPTFNV0S55R5O1aDT9HttHsvEdRz4ySepoM8RIDgRHHalsxJwQVrCj8jLokw5ZhminiaRdlo37mifFua+aaKMEDrXFo/sJ35eotFsyjLHFfEqoxnNUajesvwjHrQttK0sm7GgIrQ4BF973Hmi3BstWtp84Utyt8jtVXF2kSQ628ij9xI4bb33xVUyusPP6bijtY1R76G0VhgpEA4z/EDQV1sbQf1GWcQncz80XhyeJagc3QqdgR9aEOk6a5a78OeB3wssUDlFf5gU2Yb5Gc/nQpgMEzSs4MOefkI6HH+fjWrh38Thia7woxu5GK7tbG2RILeKCFgADjB+vep/f7eciFWjftldzn/MUi1S4aSQE79gKAVfDLPkhuu3rRt8erDs9zyeawPqajwUyvI5STO4NWLDc8pKpzgnsayS6lcQy8zSE4GSM0RPxFdkKLQeEAvU9Sakf4x+WA7NFPlWAM0slhf3FrcDToPFu0jLiP8A7QR/Xp9aD1jWbDVtG+5cxt71cc1uwAdGHXY0JwlxhLpWseNdOziXCtIew9CPT/mugX+ncG8aIZrqOOG7B80kRwSPn6b1Z4vkt8dqldUye8/5mMT3ORTSRaNxLBI80d8kkA8UWwG/MpXl22z0O1biGwuFsofF3mZAT7nvTy24Z4O0aRGgjEro2Vd/M34mp65qFozr91UAR9BiovN8pfJOKuCOorNXe9xIbNnUK/lJPeoTRx2uTIUc8pXDDbcVO7vmI5Rv327e9ZzWNXS3IQM094xwEUZ37VJXSWOLH2eQ3H8j1I65dva2JMQLSztyxqB+nek2mrq2g30N+pkglyTgNswx39Rv6U74b06/uNS/aGqxqixoRFE3XJ2zjftn8adXdnFeFUkjVyNyf5a0NFS8B3vuZr2hn39TS2WrPr/DFv8AdfAinldfHZvNyY65A7/80DZrBpocShedSckdzWW0nV34Xubq3MHMGI8x+Z9t+tHLfz63aXN3yxKkRUMUyDk9sVMycSc9RvPRs91jVHvZPCjJCd6HFucDYVVahRPlhkU6Bjx0pZbD1JbLOR0RtHMZ4jk4pXdM6MfSmVrtGcelAanXC59x+hREl9Nk7mvdLdg/Mc9aEkPPOQ24prZqAowKU7dRQJZtjeS5RoVXI2G9AqeYliNs9fWoNuxq47D5DaqvFOsYNraJ6pyCcGl2qTcoEYOx60wcnwx771m79iRGCT5gc++9anjgci38kzHBA3yXLSnzDbFDzMWA7DmFFOB+dUSgELn1/wCKrJ4iLECMQeVnPwgfjUeViQcbDajZFAXYCoQKDMikbZG1KY5GAwF4QZQFAGDUIbi8sJBLazvG4P8ACev0roklla/s5E8BOUlj09hWVmt4QJCEHlbapjaG6IjVJB6io61q5fmN5IDnO1SfXNWaUOZ8knO46nNO9ItYJnPixK23enccUcHMkUaKpByAo3pDXopzIf2N/ZnTxBJNZyQmMpdEYUcuzHsKecLaLbaZzXV/KJL51zl9/D+R9d9zU4rK2a9hcwpzA5zjvTcwx8pIQZXp7UtLAQeAydaxn9yqTw+RBG+XBOSox/nWvACEPhgJjt6g/rVmAowNgWOaghPl37/pQldi4p1a3N3fWkMsoMcmedAMdMnJqd1PDoEYtNPg8V7sYKu22R0J996hxOTE0ckflcNgMOuMUNYAXOptLP53EQIY9j/hrhGDT6lValjp/UZ6banUnWTwmQdwf0/9U8/Zh9BU9LAEOQME7k1b4j/zGks3GJ6Hc//Z"/>
          <p:cNvSpPr>
            <a:spLocks noChangeAspect="1" noChangeArrowheads="1"/>
          </p:cNvSpPr>
          <p:nvPr/>
        </p:nvSpPr>
        <p:spPr bwMode="auto">
          <a:xfrm>
            <a:off x="63500" y="-642938"/>
            <a:ext cx="1762125" cy="13239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27" name="Picture 3" descr="C:\Documents and Settings\uzivatel\Dokumenty\Obrázky\OLYMPUS Master 2\2012\05\08\P50845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03640" y="836712"/>
            <a:ext cx="3240360" cy="2430270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isometricLeftDown"/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026" name="Picture 2" descr="C:\Documents and Settings\uzivatel\Dokumenty\Obrázky\OLYMPUS Master 2\2011\07\08\P70823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04664"/>
            <a:ext cx="3240359" cy="2430269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0" name="Picture 3" descr="C:\Documents and Settings\uzivatel\Dokumenty\Obrázky\OLYMPUS Master 2\2012\05\20\P5204897.JPG"/>
          <p:cNvPicPr>
            <a:picLocks noChangeAspect="1" noChangeArrowheads="1"/>
          </p:cNvPicPr>
          <p:nvPr/>
        </p:nvPicPr>
        <p:blipFill>
          <a:blip r:embed="rId4" cstate="print"/>
          <a:srcRect l="14563" r="12594"/>
          <a:stretch>
            <a:fillRect/>
          </a:stretch>
        </p:blipFill>
        <p:spPr bwMode="auto">
          <a:xfrm>
            <a:off x="3851920" y="1700808"/>
            <a:ext cx="2797472" cy="2880320"/>
          </a:xfrm>
          <a:prstGeom prst="ellipse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Doplň, co chybí:</a:t>
            </a:r>
            <a:endParaRPr lang="cs-CZ" dirty="0"/>
          </a:p>
        </p:txBody>
      </p:sp>
      <p:sp>
        <p:nvSpPr>
          <p:cNvPr id="4" name="Svislý svitek 3"/>
          <p:cNvSpPr/>
          <p:nvPr/>
        </p:nvSpPr>
        <p:spPr>
          <a:xfrm>
            <a:off x="2941201" y="2706905"/>
            <a:ext cx="2880320" cy="3456384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Hmyz</a:t>
            </a:r>
          </a:p>
          <a:p>
            <a:r>
              <a:rPr lang="cs-CZ" dirty="0" smtClean="0"/>
              <a:t> -  charakteristika</a:t>
            </a:r>
          </a:p>
          <a:p>
            <a:r>
              <a:rPr lang="cs-CZ" dirty="0" smtClean="0"/>
              <a:t> - rozdělení</a:t>
            </a:r>
          </a:p>
          <a:p>
            <a:r>
              <a:rPr lang="cs-CZ" dirty="0" smtClean="0"/>
              <a:t>  </a:t>
            </a:r>
            <a:endParaRPr lang="cs-CZ" dirty="0"/>
          </a:p>
        </p:txBody>
      </p:sp>
      <p:pic>
        <p:nvPicPr>
          <p:cNvPr id="1026" name="Picture 2" descr="C:\Documents and Settings\uzivatel\Dokumenty\Obrázky\OLYMPUS Master 2\2012\05\20\P5204856.JPG"/>
          <p:cNvPicPr>
            <a:picLocks noChangeAspect="1" noChangeArrowheads="1"/>
          </p:cNvPicPr>
          <p:nvPr/>
        </p:nvPicPr>
        <p:blipFill>
          <a:blip r:embed="rId2" cstate="print"/>
          <a:srcRect l="25391"/>
          <a:stretch>
            <a:fillRect/>
          </a:stretch>
        </p:blipFill>
        <p:spPr bwMode="auto">
          <a:xfrm>
            <a:off x="323528" y="2852936"/>
            <a:ext cx="2724771" cy="2739050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050" name="Picture 2" descr="C:\Documents and Settings\uzivatel\Dokumenty\Obrázky\OLYMPUS Master 2\2012\06\15\P6155703.JPG"/>
          <p:cNvPicPr>
            <a:picLocks noChangeAspect="1" noChangeArrowheads="1"/>
          </p:cNvPicPr>
          <p:nvPr/>
        </p:nvPicPr>
        <p:blipFill>
          <a:blip r:embed="rId3" cstate="print"/>
          <a:srcRect l="16531" t="9187" r="13579" b="8126"/>
          <a:stretch>
            <a:fillRect/>
          </a:stretch>
        </p:blipFill>
        <p:spPr bwMode="auto">
          <a:xfrm rot="1486255">
            <a:off x="6020902" y="2658594"/>
            <a:ext cx="2840316" cy="3071506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různorodá skupina ………….- více než milion popsaných druhů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představují více než 90% všech ……………………. forem na Zemi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výskyt -  všude, nejméně v ………………..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rozmanité……….., velikost i způsob života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hospodářsky významní, ale i  ………………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 TĚLA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tělo rozdělené do ………. článků (……………, hruď a…………………)</a:t>
            </a:r>
          </a:p>
          <a:p>
            <a:r>
              <a:rPr lang="cs-CZ" dirty="0" smtClean="0"/>
              <a:t>tři páry ……………….</a:t>
            </a:r>
          </a:p>
          <a:p>
            <a:r>
              <a:rPr lang="cs-CZ" dirty="0" smtClean="0"/>
              <a:t>umějí aktivně létat</a:t>
            </a:r>
          </a:p>
          <a:p>
            <a:r>
              <a:rPr lang="cs-CZ" dirty="0" smtClean="0"/>
              <a:t>většina – ……… páry …………………..křídel</a:t>
            </a:r>
          </a:p>
          <a:p>
            <a:r>
              <a:rPr lang="cs-CZ" dirty="0" smtClean="0"/>
              <a:t>článkovaná tykadla – 1 pár</a:t>
            </a:r>
          </a:p>
          <a:p>
            <a:r>
              <a:rPr lang="cs-CZ" dirty="0" smtClean="0"/>
              <a:t>oči – pár …………….očí – každé očko – svůj obraz – mozaika vjemů</a:t>
            </a:r>
          </a:p>
          <a:p>
            <a:r>
              <a:rPr lang="cs-CZ" dirty="0" smtClean="0"/>
              <a:t>ústní ústrojí – přizpůsobeno druhu přijímané potravy </a:t>
            </a:r>
          </a:p>
          <a:p>
            <a:pPr>
              <a:buNone/>
            </a:pPr>
            <a:r>
              <a:rPr lang="cs-CZ" dirty="0" smtClean="0"/>
              <a:t>    s………. (motýl), b………….. s………… (komár), l………… (moucha), k………… (střevlík)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Hmyz s proměnou nedokonalou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v……………. – larva – d…………………..</a:t>
            </a:r>
          </a:p>
          <a:p>
            <a:endParaRPr lang="cs-CZ" dirty="0" smtClean="0"/>
          </a:p>
          <a:p>
            <a:r>
              <a:rPr lang="cs-CZ" dirty="0" smtClean="0"/>
              <a:t>VÁŽKY</a:t>
            </a:r>
          </a:p>
          <a:p>
            <a:r>
              <a:rPr lang="cs-CZ" dirty="0" smtClean="0"/>
              <a:t>STEJNOKŘÍDLÍ</a:t>
            </a:r>
          </a:p>
          <a:p>
            <a:r>
              <a:rPr lang="cs-CZ" dirty="0" smtClean="0"/>
              <a:t>VŠI </a:t>
            </a:r>
          </a:p>
          <a:p>
            <a:r>
              <a:rPr lang="cs-CZ" dirty="0" smtClean="0"/>
              <a:t>PLOŠTICE </a:t>
            </a:r>
          </a:p>
          <a:p>
            <a:r>
              <a:rPr lang="cs-CZ" dirty="0" smtClean="0"/>
              <a:t>ROVNOKŘÍDLÍ</a:t>
            </a:r>
            <a:endParaRPr lang="cs-CZ" dirty="0"/>
          </a:p>
        </p:txBody>
      </p:sp>
      <p:pic>
        <p:nvPicPr>
          <p:cNvPr id="3074" name="Picture 2" descr="C:\Documents and Settings\uzivatel\Dokumenty\Obrázky\OLYMPUS Master 2\2012\06\15\P61556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2564904"/>
            <a:ext cx="4137653" cy="3103240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RelaxedModerately"/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Hmyz s proměnou dokonalou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vajíčko – l…………… – k…………… – dospělec</a:t>
            </a:r>
          </a:p>
          <a:p>
            <a:endParaRPr lang="cs-CZ" dirty="0" smtClean="0"/>
          </a:p>
          <a:p>
            <a:r>
              <a:rPr lang="cs-CZ" dirty="0" smtClean="0"/>
              <a:t>BLECHY</a:t>
            </a:r>
          </a:p>
          <a:p>
            <a:r>
              <a:rPr lang="cs-CZ" dirty="0" smtClean="0"/>
              <a:t>SÍŤOKŘÍDLÍ</a:t>
            </a:r>
          </a:p>
          <a:p>
            <a:r>
              <a:rPr lang="cs-CZ" dirty="0" smtClean="0"/>
              <a:t>BROUCI</a:t>
            </a:r>
          </a:p>
          <a:p>
            <a:r>
              <a:rPr lang="cs-CZ" dirty="0" smtClean="0"/>
              <a:t>MOTÝLI</a:t>
            </a:r>
          </a:p>
          <a:p>
            <a:r>
              <a:rPr lang="cs-CZ" dirty="0" smtClean="0"/>
              <a:t>DVOUKŘÍDLÍ</a:t>
            </a:r>
          </a:p>
          <a:p>
            <a:r>
              <a:rPr lang="cs-CZ" dirty="0" smtClean="0"/>
              <a:t>BLANOKŘÍDLÍ</a:t>
            </a:r>
            <a:endParaRPr lang="cs-CZ" dirty="0"/>
          </a:p>
        </p:txBody>
      </p:sp>
      <p:pic>
        <p:nvPicPr>
          <p:cNvPr id="4" name="Picture 2" descr="C:\Documents and Settings\uzivatel\Dokumenty\Obrázky\OLYMPUS Master 2\2012\05\20\P5204984.JPG"/>
          <p:cNvPicPr>
            <a:picLocks noChangeAspect="1" noChangeArrowheads="1"/>
          </p:cNvPicPr>
          <p:nvPr/>
        </p:nvPicPr>
        <p:blipFill>
          <a:blip r:embed="rId2" cstate="print"/>
          <a:srcRect l="30313" t="21125" r="27360" b="26375"/>
          <a:stretch>
            <a:fillRect/>
          </a:stretch>
        </p:blipFill>
        <p:spPr bwMode="auto">
          <a:xfrm>
            <a:off x="5508104" y="2852936"/>
            <a:ext cx="2864118" cy="2664296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51920" y="3429000"/>
            <a:ext cx="2376264" cy="151216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Veselý obličej 3"/>
          <p:cNvSpPr/>
          <p:nvPr/>
        </p:nvSpPr>
        <p:spPr>
          <a:xfrm>
            <a:off x="2843808" y="2060848"/>
            <a:ext cx="4320480" cy="4032448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 TĚLA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tělo rozdělené do </a:t>
            </a:r>
            <a:r>
              <a:rPr lang="cs-CZ" i="1" dirty="0" smtClean="0">
                <a:solidFill>
                  <a:srgbClr val="00B0F0"/>
                </a:solidFill>
              </a:rPr>
              <a:t>tří </a:t>
            </a:r>
            <a:r>
              <a:rPr lang="cs-CZ" dirty="0" smtClean="0"/>
              <a:t>článků (</a:t>
            </a:r>
            <a:r>
              <a:rPr lang="cs-CZ" i="1" dirty="0" smtClean="0">
                <a:solidFill>
                  <a:srgbClr val="00B0F0"/>
                </a:solidFill>
              </a:rPr>
              <a:t>hlava</a:t>
            </a:r>
            <a:r>
              <a:rPr lang="cs-CZ" dirty="0" smtClean="0"/>
              <a:t>, hruď a </a:t>
            </a:r>
            <a:r>
              <a:rPr lang="cs-CZ" i="1" dirty="0" smtClean="0">
                <a:solidFill>
                  <a:srgbClr val="00B0F0"/>
                </a:solidFill>
              </a:rPr>
              <a:t>zadeček</a:t>
            </a:r>
            <a:r>
              <a:rPr lang="cs-CZ" dirty="0" smtClean="0"/>
              <a:t>)</a:t>
            </a:r>
          </a:p>
          <a:p>
            <a:r>
              <a:rPr lang="cs-CZ" dirty="0" smtClean="0"/>
              <a:t>tři páry </a:t>
            </a:r>
            <a:r>
              <a:rPr lang="cs-CZ" i="1" dirty="0" smtClean="0">
                <a:solidFill>
                  <a:srgbClr val="00B0F0"/>
                </a:solidFill>
              </a:rPr>
              <a:t>nohou</a:t>
            </a:r>
          </a:p>
          <a:p>
            <a:r>
              <a:rPr lang="cs-CZ" dirty="0" smtClean="0"/>
              <a:t>umějí aktivně létat</a:t>
            </a:r>
          </a:p>
          <a:p>
            <a:r>
              <a:rPr lang="cs-CZ" dirty="0" smtClean="0"/>
              <a:t>většina – </a:t>
            </a:r>
            <a:r>
              <a:rPr lang="cs-CZ" i="1" dirty="0" smtClean="0">
                <a:solidFill>
                  <a:srgbClr val="00B0F0"/>
                </a:solidFill>
              </a:rPr>
              <a:t>dva</a:t>
            </a:r>
            <a:r>
              <a:rPr lang="cs-CZ" dirty="0" smtClean="0"/>
              <a:t> páry </a:t>
            </a:r>
            <a:r>
              <a:rPr lang="cs-CZ" i="1" dirty="0" smtClean="0">
                <a:solidFill>
                  <a:srgbClr val="00B0F0"/>
                </a:solidFill>
              </a:rPr>
              <a:t>blanitých</a:t>
            </a:r>
            <a:r>
              <a:rPr lang="cs-CZ" dirty="0" smtClean="0"/>
              <a:t> křídel</a:t>
            </a:r>
          </a:p>
          <a:p>
            <a:r>
              <a:rPr lang="cs-CZ" dirty="0" smtClean="0"/>
              <a:t>článkovaná tykadla – 1 pár</a:t>
            </a:r>
          </a:p>
          <a:p>
            <a:r>
              <a:rPr lang="cs-CZ" dirty="0" smtClean="0"/>
              <a:t>oči – pár </a:t>
            </a:r>
            <a:r>
              <a:rPr lang="cs-CZ" i="1" dirty="0" smtClean="0">
                <a:solidFill>
                  <a:srgbClr val="00B0F0"/>
                </a:solidFill>
              </a:rPr>
              <a:t>složených</a:t>
            </a:r>
            <a:r>
              <a:rPr lang="cs-CZ" dirty="0" smtClean="0"/>
              <a:t> očí – každé očko – svůj obraz – mozaika vjemů</a:t>
            </a:r>
          </a:p>
          <a:p>
            <a:r>
              <a:rPr lang="cs-CZ" dirty="0" smtClean="0"/>
              <a:t>ústní ústrojí – přizpůsobeno druhu přijímané potravy </a:t>
            </a:r>
          </a:p>
          <a:p>
            <a:pPr>
              <a:buNone/>
            </a:pPr>
            <a:r>
              <a:rPr lang="cs-CZ" dirty="0" smtClean="0"/>
              <a:t>    s</a:t>
            </a:r>
            <a:r>
              <a:rPr lang="cs-CZ" i="1" dirty="0" smtClean="0">
                <a:solidFill>
                  <a:srgbClr val="00B0F0"/>
                </a:solidFill>
              </a:rPr>
              <a:t>ací</a:t>
            </a:r>
            <a:r>
              <a:rPr lang="cs-CZ" dirty="0" smtClean="0"/>
              <a:t> (motýl), b</a:t>
            </a:r>
            <a:r>
              <a:rPr lang="cs-CZ" i="1" dirty="0" smtClean="0">
                <a:solidFill>
                  <a:srgbClr val="00B0F0"/>
                </a:solidFill>
              </a:rPr>
              <a:t>odavě </a:t>
            </a:r>
            <a:r>
              <a:rPr lang="cs-CZ" i="1" dirty="0" smtClean="0"/>
              <a:t>s</a:t>
            </a:r>
            <a:r>
              <a:rPr lang="cs-CZ" i="1" dirty="0" smtClean="0">
                <a:solidFill>
                  <a:srgbClr val="00B0F0"/>
                </a:solidFill>
              </a:rPr>
              <a:t>ací </a:t>
            </a:r>
            <a:r>
              <a:rPr lang="cs-CZ" dirty="0" smtClean="0"/>
              <a:t>(komár), </a:t>
            </a:r>
            <a:r>
              <a:rPr lang="cs-CZ" dirty="0" err="1" smtClean="0"/>
              <a:t>l</a:t>
            </a:r>
            <a:r>
              <a:rPr lang="cs-CZ" i="1" dirty="0" err="1" smtClean="0">
                <a:solidFill>
                  <a:srgbClr val="00B0F0"/>
                </a:solidFill>
              </a:rPr>
              <a:t>ízací</a:t>
            </a:r>
            <a:r>
              <a:rPr lang="cs-CZ" i="1" dirty="0" smtClean="0">
                <a:solidFill>
                  <a:srgbClr val="00B0F0"/>
                </a:solidFill>
              </a:rPr>
              <a:t> </a:t>
            </a:r>
            <a:r>
              <a:rPr lang="cs-CZ" dirty="0" smtClean="0"/>
              <a:t>(moucha), k</a:t>
            </a:r>
            <a:r>
              <a:rPr lang="cs-CZ" i="1" dirty="0" smtClean="0">
                <a:solidFill>
                  <a:srgbClr val="00B0F0"/>
                </a:solidFill>
              </a:rPr>
              <a:t>ousací</a:t>
            </a:r>
            <a:r>
              <a:rPr lang="cs-CZ" dirty="0" smtClean="0"/>
              <a:t> (střevlík)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různorodá skupina </a:t>
            </a:r>
            <a:r>
              <a:rPr lang="cs-CZ" i="1" dirty="0" smtClean="0">
                <a:solidFill>
                  <a:srgbClr val="00B0F0"/>
                </a:solidFill>
              </a:rPr>
              <a:t>živočichů</a:t>
            </a:r>
            <a:r>
              <a:rPr lang="cs-CZ" dirty="0" smtClean="0"/>
              <a:t> - více než milion popsaných druhů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představují více než 90% všech </a:t>
            </a:r>
            <a:r>
              <a:rPr lang="cs-CZ" i="1" dirty="0" smtClean="0">
                <a:solidFill>
                  <a:srgbClr val="00B0F0"/>
                </a:solidFill>
              </a:rPr>
              <a:t>živých</a:t>
            </a:r>
            <a:r>
              <a:rPr lang="cs-CZ" dirty="0" smtClean="0"/>
              <a:t> forem na Zemi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výskyt -  všude, nejméně v </a:t>
            </a:r>
            <a:r>
              <a:rPr lang="cs-CZ" i="1" dirty="0" smtClean="0">
                <a:solidFill>
                  <a:srgbClr val="00B0F0"/>
                </a:solidFill>
              </a:rPr>
              <a:t>oceánech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rozmanité </a:t>
            </a:r>
            <a:r>
              <a:rPr lang="cs-CZ" i="1" dirty="0" smtClean="0">
                <a:solidFill>
                  <a:srgbClr val="00B0F0"/>
                </a:solidFill>
              </a:rPr>
              <a:t>tvary</a:t>
            </a:r>
            <a:r>
              <a:rPr lang="cs-CZ" dirty="0" smtClean="0"/>
              <a:t>, velikost i způsob života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hospodářsky významní, ale i </a:t>
            </a:r>
            <a:r>
              <a:rPr lang="cs-CZ" i="1" dirty="0" smtClean="0">
                <a:solidFill>
                  <a:srgbClr val="00B0F0"/>
                </a:solidFill>
              </a:rPr>
              <a:t>škůdci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Hmyz s proměnou nedokonalou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</a:t>
            </a:r>
            <a:r>
              <a:rPr lang="cs-CZ" i="1" dirty="0" smtClean="0">
                <a:solidFill>
                  <a:srgbClr val="00B0F0"/>
                </a:solidFill>
              </a:rPr>
              <a:t>ajíčko</a:t>
            </a:r>
            <a:r>
              <a:rPr lang="cs-CZ" dirty="0" smtClean="0"/>
              <a:t> – larva - d</a:t>
            </a:r>
            <a:r>
              <a:rPr lang="cs-CZ" i="1" dirty="0" smtClean="0">
                <a:solidFill>
                  <a:srgbClr val="00B0F0"/>
                </a:solidFill>
              </a:rPr>
              <a:t>ospělec</a:t>
            </a:r>
          </a:p>
          <a:p>
            <a:endParaRPr lang="cs-CZ" dirty="0" smtClean="0"/>
          </a:p>
          <a:p>
            <a:r>
              <a:rPr lang="cs-CZ" dirty="0" smtClean="0"/>
              <a:t>VÁŽKY</a:t>
            </a:r>
          </a:p>
          <a:p>
            <a:r>
              <a:rPr lang="cs-CZ" dirty="0" smtClean="0"/>
              <a:t>STEJNOKŘÍDLÍ</a:t>
            </a:r>
          </a:p>
          <a:p>
            <a:r>
              <a:rPr lang="cs-CZ" dirty="0" smtClean="0"/>
              <a:t>VŠI </a:t>
            </a:r>
          </a:p>
          <a:p>
            <a:r>
              <a:rPr lang="cs-CZ" dirty="0" smtClean="0"/>
              <a:t>PLOŠTICE </a:t>
            </a:r>
          </a:p>
          <a:p>
            <a:r>
              <a:rPr lang="cs-CZ" dirty="0" smtClean="0"/>
              <a:t>ROVNOKŘÍDLÍ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Hmyz s proměnou dokonalou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vajíčko – l</a:t>
            </a:r>
            <a:r>
              <a:rPr lang="cs-CZ" i="1" dirty="0" smtClean="0">
                <a:solidFill>
                  <a:srgbClr val="00B0F0"/>
                </a:solidFill>
              </a:rPr>
              <a:t>arva</a:t>
            </a:r>
            <a:r>
              <a:rPr lang="cs-CZ" dirty="0" smtClean="0"/>
              <a:t> – k</a:t>
            </a:r>
            <a:r>
              <a:rPr lang="cs-CZ" i="1" dirty="0" smtClean="0">
                <a:solidFill>
                  <a:srgbClr val="00B0F0"/>
                </a:solidFill>
              </a:rPr>
              <a:t>ukla</a:t>
            </a:r>
            <a:r>
              <a:rPr lang="cs-CZ" dirty="0" smtClean="0"/>
              <a:t> – dospělec</a:t>
            </a:r>
          </a:p>
          <a:p>
            <a:endParaRPr lang="cs-CZ" dirty="0" smtClean="0"/>
          </a:p>
          <a:p>
            <a:r>
              <a:rPr lang="cs-CZ" dirty="0" smtClean="0"/>
              <a:t>BLECHY</a:t>
            </a:r>
          </a:p>
          <a:p>
            <a:r>
              <a:rPr lang="cs-CZ" dirty="0" smtClean="0"/>
              <a:t>SÍŤOKŘÍDLÍ</a:t>
            </a:r>
          </a:p>
          <a:p>
            <a:r>
              <a:rPr lang="cs-CZ" dirty="0" smtClean="0"/>
              <a:t>BROUCI</a:t>
            </a:r>
          </a:p>
          <a:p>
            <a:r>
              <a:rPr lang="cs-CZ" dirty="0" smtClean="0"/>
              <a:t>MOTÝLI</a:t>
            </a:r>
          </a:p>
          <a:p>
            <a:r>
              <a:rPr lang="cs-CZ" dirty="0" smtClean="0"/>
              <a:t>DVOUKŘÍDLÍ</a:t>
            </a:r>
          </a:p>
          <a:p>
            <a:r>
              <a:rPr lang="cs-CZ" dirty="0" smtClean="0"/>
              <a:t>BLANOKŘÍDLÍ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8872" indent="0">
              <a:buNone/>
            </a:pPr>
            <a:endParaRPr lang="cs-CZ" dirty="0"/>
          </a:p>
          <a:p>
            <a:r>
              <a:rPr lang="cs-CZ" dirty="0" smtClean="0"/>
              <a:t>ČABRADOVÁ, Věra; HASCH, František; SEJPKA, Jaroslav; VANĚČKOVÁ, Ivana: Přírodopis 6</a:t>
            </a:r>
            <a:r>
              <a:rPr lang="cs-CZ" dirty="0"/>
              <a:t>,</a:t>
            </a:r>
            <a:r>
              <a:rPr lang="cs-CZ" b="1" dirty="0"/>
              <a:t> </a:t>
            </a:r>
            <a:r>
              <a:rPr lang="cs-CZ" dirty="0"/>
              <a:t>učebnice pro základní školy a </a:t>
            </a:r>
            <a:r>
              <a:rPr lang="cs-CZ" dirty="0" smtClean="0"/>
              <a:t>víceletá </a:t>
            </a:r>
            <a:r>
              <a:rPr lang="cs-CZ" dirty="0"/>
              <a:t>gymnázia, </a:t>
            </a:r>
            <a:r>
              <a:rPr lang="cs-CZ" dirty="0" smtClean="0"/>
              <a:t>Nakladatelství </a:t>
            </a:r>
            <a:r>
              <a:rPr lang="cs-CZ" dirty="0" err="1" smtClean="0"/>
              <a:t>Fraus</a:t>
            </a:r>
            <a:r>
              <a:rPr lang="cs-CZ" dirty="0" smtClean="0"/>
              <a:t> Plzeň 2003. ISBN 80-7238-211-X </a:t>
            </a:r>
          </a:p>
          <a:p>
            <a:r>
              <a:rPr lang="cs-CZ" dirty="0" smtClean="0"/>
              <a:t>strany 76-79</a:t>
            </a:r>
          </a:p>
          <a:p>
            <a:r>
              <a:rPr lang="cs-CZ" dirty="0" smtClean="0"/>
              <a:t>Ilustrační obrázky – vlastní tvorba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273</TotalTime>
  <Words>346</Words>
  <Application>Microsoft Office PowerPoint</Application>
  <PresentationFormat>Předvádění na obrazovce (4:3)</PresentationFormat>
  <Paragraphs>116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Modul</vt:lpstr>
      <vt:lpstr>Prezentace aplikace PowerPoint</vt:lpstr>
      <vt:lpstr>ANOTACE </vt:lpstr>
      <vt:lpstr>HMYZ</vt:lpstr>
      <vt:lpstr>PRACOVNÍ LIST</vt:lpstr>
      <vt:lpstr>CHARAKTERISTIKA</vt:lpstr>
      <vt:lpstr>STAVBA TĚLA</vt:lpstr>
      <vt:lpstr>Hmyz s proměnou nedokonalou</vt:lpstr>
      <vt:lpstr>Hmyz s proměnou dokonalou</vt:lpstr>
      <vt:lpstr>ŘEŠENÍ</vt:lpstr>
      <vt:lpstr>STAVBA TĚLA</vt:lpstr>
      <vt:lpstr>CHARAKTERISTIKA</vt:lpstr>
      <vt:lpstr>Hmyz s proměnou nedokonalou</vt:lpstr>
      <vt:lpstr>Hmyz s proměnou dokonalou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HMYZ</dc:title>
  <dc:creator>uzivatel</dc:creator>
  <cp:lastModifiedBy>EU14</cp:lastModifiedBy>
  <cp:revision>37</cp:revision>
  <dcterms:created xsi:type="dcterms:W3CDTF">2012-03-25T19:39:02Z</dcterms:created>
  <dcterms:modified xsi:type="dcterms:W3CDTF">2012-06-21T08:30:36Z</dcterms:modified>
</cp:coreProperties>
</file>