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2" r:id="rId2"/>
    <p:sldId id="271" r:id="rId3"/>
    <p:sldId id="256" r:id="rId4"/>
    <p:sldId id="274" r:id="rId5"/>
    <p:sldId id="259" r:id="rId6"/>
    <p:sldId id="258" r:id="rId7"/>
    <p:sldId id="260" r:id="rId8"/>
    <p:sldId id="261" r:id="rId9"/>
    <p:sldId id="267" r:id="rId10"/>
    <p:sldId id="262" r:id="rId11"/>
    <p:sldId id="266" r:id="rId12"/>
    <p:sldId id="273"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50" autoAdjust="0"/>
  </p:normalViewPr>
  <p:slideViewPr>
    <p:cSldViewPr>
      <p:cViewPr varScale="1">
        <p:scale>
          <a:sx n="57" d="100"/>
          <a:sy n="57" d="100"/>
        </p:scale>
        <p:origin x="-1260"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E7C4644-8402-4832-8CEB-5C439759C6DF}" type="datetimeFigureOut">
              <a:rPr lang="cs-CZ" smtClean="0"/>
              <a:t>7.2.2013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1635341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E7C4644-8402-4832-8CEB-5C439759C6DF}" type="datetimeFigureOut">
              <a:rPr lang="cs-CZ" smtClean="0"/>
              <a:t>7.2.2013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4073220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E7C4644-8402-4832-8CEB-5C439759C6DF}" type="datetimeFigureOut">
              <a:rPr lang="cs-CZ" smtClean="0"/>
              <a:t>7.2.2013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81197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E7C4644-8402-4832-8CEB-5C439759C6DF}" type="datetimeFigureOut">
              <a:rPr lang="cs-CZ" smtClean="0"/>
              <a:t>7.2.2013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1030819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E7C4644-8402-4832-8CEB-5C439759C6DF}" type="datetimeFigureOut">
              <a:rPr lang="cs-CZ" smtClean="0"/>
              <a:t>7.2.2013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2122216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E7C4644-8402-4832-8CEB-5C439759C6DF}" type="datetimeFigureOut">
              <a:rPr lang="cs-CZ" smtClean="0"/>
              <a:t>7.2.2013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4211472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E7C4644-8402-4832-8CEB-5C439759C6DF}" type="datetimeFigureOut">
              <a:rPr lang="cs-CZ" smtClean="0"/>
              <a:t>7.2.2013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3024818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E7C4644-8402-4832-8CEB-5C439759C6DF}" type="datetimeFigureOut">
              <a:rPr lang="cs-CZ" smtClean="0"/>
              <a:t>7.2.2013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1461797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E7C4644-8402-4832-8CEB-5C439759C6DF}" type="datetimeFigureOut">
              <a:rPr lang="cs-CZ" smtClean="0"/>
              <a:t>7.2.2013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1705284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E7C4644-8402-4832-8CEB-5C439759C6DF}" type="datetimeFigureOut">
              <a:rPr lang="cs-CZ" smtClean="0"/>
              <a:t>7.2.2013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2221238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E7C4644-8402-4832-8CEB-5C439759C6DF}" type="datetimeFigureOut">
              <a:rPr lang="cs-CZ" smtClean="0"/>
              <a:t>7.2.2013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7BEA7F-BC2E-4B7F-940D-CECE35B29BAE}" type="slidenum">
              <a:rPr lang="cs-CZ" smtClean="0"/>
              <a:t>‹#›</a:t>
            </a:fld>
            <a:endParaRPr lang="cs-CZ"/>
          </a:p>
        </p:txBody>
      </p:sp>
    </p:spTree>
    <p:extLst>
      <p:ext uri="{BB962C8B-B14F-4D97-AF65-F5344CB8AC3E}">
        <p14:creationId xmlns:p14="http://schemas.microsoft.com/office/powerpoint/2010/main" val="98868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50">
            <a:alpha val="12000"/>
          </a:srgb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7C4644-8402-4832-8CEB-5C439759C6DF}" type="datetimeFigureOut">
              <a:rPr lang="cs-CZ" smtClean="0"/>
              <a:t>7.2.2013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7BEA7F-BC2E-4B7F-940D-CECE35B29BAE}" type="slidenum">
              <a:rPr lang="cs-CZ" smtClean="0"/>
              <a:t>‹#›</a:t>
            </a:fld>
            <a:endParaRPr lang="cs-CZ"/>
          </a:p>
        </p:txBody>
      </p:sp>
    </p:spTree>
    <p:extLst>
      <p:ext uri="{BB962C8B-B14F-4D97-AF65-F5344CB8AC3E}">
        <p14:creationId xmlns:p14="http://schemas.microsoft.com/office/powerpoint/2010/main" val="300150262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cs.wikipedia.org/w/index.php?title=Atom&amp;oldid=968890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a:t>
            </a:r>
            <a:r>
              <a:rPr lang="cs-CZ" b="1" dirty="0" smtClean="0"/>
              <a:t>Chemie</a:t>
            </a:r>
            <a:endParaRPr lang="cs-CZ" dirty="0" smtClean="0"/>
          </a:p>
          <a:p>
            <a:r>
              <a:rPr lang="cs-CZ" dirty="0" smtClean="0"/>
              <a:t>ROČNÍK: </a:t>
            </a:r>
            <a:r>
              <a:rPr lang="cs-CZ" b="1" dirty="0" smtClean="0"/>
              <a:t>8. ročník</a:t>
            </a:r>
          </a:p>
          <a:p>
            <a:r>
              <a:rPr lang="cs-CZ" dirty="0" smtClean="0"/>
              <a:t>TÉMA: </a:t>
            </a:r>
            <a:r>
              <a:rPr lang="cs-CZ" b="1" dirty="0" smtClean="0"/>
              <a:t>Stavba atomu</a:t>
            </a:r>
          </a:p>
          <a:p>
            <a:r>
              <a:rPr lang="cs-CZ" dirty="0" smtClean="0"/>
              <a:t>AUTOR: </a:t>
            </a:r>
            <a:r>
              <a:rPr lang="cs-CZ" b="1" dirty="0" smtClean="0"/>
              <a:t>Ing. Pavla Zezulová</a:t>
            </a:r>
            <a:endParaRPr lang="cs-CZ" dirty="0" smtClean="0"/>
          </a:p>
          <a:p>
            <a:r>
              <a:rPr lang="cs-CZ" dirty="0" smtClean="0"/>
              <a:t>DATUM VYTVOŘENÍ: </a:t>
            </a:r>
            <a:r>
              <a:rPr lang="cs-CZ" b="1" dirty="0" smtClean="0"/>
              <a:t>2. 1 . 2012</a:t>
            </a:r>
          </a:p>
          <a:p>
            <a:endParaRPr lang="cs-CZ" dirty="0" smtClean="0"/>
          </a:p>
          <a:p>
            <a:endParaRPr lang="cs-CZ" dirty="0" smtClean="0"/>
          </a:p>
          <a:p>
            <a:pPr algn="ctr"/>
            <a:r>
              <a:rPr lang="cs-CZ" sz="2800" b="1" dirty="0" smtClean="0">
                <a:solidFill>
                  <a:srgbClr val="C00000"/>
                </a:solidFill>
              </a:rPr>
              <a:t>VY_32_INOVACE_37_PZ</a:t>
            </a:r>
            <a:endParaRPr lang="cs-CZ" sz="2800" b="1" dirty="0">
              <a:solidFill>
                <a:srgbClr val="C00000"/>
              </a:solidFill>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188640"/>
            <a:ext cx="4501604" cy="1009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02837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936184"/>
            <a:ext cx="8964488" cy="3970318"/>
          </a:xfrm>
          <a:prstGeom prst="rect">
            <a:avLst/>
          </a:prstGeom>
          <a:noFill/>
        </p:spPr>
        <p:txBody>
          <a:bodyPr wrap="square" rtlCol="0">
            <a:spAutoFit/>
          </a:bodyPr>
          <a:lstStyle/>
          <a:p>
            <a:r>
              <a:rPr lang="cs-CZ" b="1" dirty="0" smtClean="0"/>
              <a:t>Anotace</a:t>
            </a:r>
          </a:p>
          <a:p>
            <a:endParaRPr lang="cs-CZ" b="1" dirty="0"/>
          </a:p>
          <a:p>
            <a:r>
              <a:rPr lang="cs-CZ" dirty="0" smtClean="0"/>
              <a:t>Výukový materiál je určen pro výklad učiva v 8. ročníku. Obsahuje základní informace o stavbě atomu dle současných hypotéz i historický vývoj názorů na částicové složení látek. Při výkladu se vyučující opírá o vědomosti žáků z fyziky (učivo 6. ročníku). Nová je pro žáky definice prvku a izotopu. Pro větší názornost výkladu jsou použité postupné animace.</a:t>
            </a:r>
          </a:p>
          <a:p>
            <a:r>
              <a:rPr lang="cs-CZ" dirty="0" smtClean="0"/>
              <a:t>Základní pojmy: atom, proton, neutron, elektron, valenční sféra, protonové číslo, nukleonové číslo, prvek, izotop.</a:t>
            </a:r>
          </a:p>
          <a:p>
            <a:endParaRPr lang="cs-CZ" dirty="0"/>
          </a:p>
          <a:p>
            <a:r>
              <a:rPr lang="cs-CZ" b="1" dirty="0" smtClean="0"/>
              <a:t>Pilotáž</a:t>
            </a:r>
          </a:p>
          <a:p>
            <a:endParaRPr lang="cs-CZ" b="1" dirty="0"/>
          </a:p>
          <a:p>
            <a:r>
              <a:rPr lang="cs-CZ" dirty="0" smtClean="0"/>
              <a:t>Materiál byl ověřován ve všech paralelních třídách 8. ročníku. Žáci většinou dobře reagovali na otázky na popis stavby atomu, kterou se učili ve fyzice. Slabším žákům dělalo problémy pochopení definice izotopu.</a:t>
            </a:r>
            <a:endParaRPr lang="cs-CZ" dirty="0"/>
          </a:p>
        </p:txBody>
      </p:sp>
    </p:spTree>
    <p:extLst>
      <p:ext uri="{BB962C8B-B14F-4D97-AF65-F5344CB8AC3E}">
        <p14:creationId xmlns:p14="http://schemas.microsoft.com/office/powerpoint/2010/main" val="39058182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653136"/>
            <a:ext cx="8229600" cy="1143000"/>
          </a:xfrm>
        </p:spPr>
        <p:txBody>
          <a:bodyPr>
            <a:noAutofit/>
          </a:bodyPr>
          <a:lstStyle/>
          <a:p>
            <a:r>
              <a:rPr lang="cs-CZ" sz="96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Stavba atomu</a:t>
            </a:r>
            <a:endParaRPr lang="cs-CZ" sz="9600" dirty="0"/>
          </a:p>
        </p:txBody>
      </p:sp>
      <p:pic>
        <p:nvPicPr>
          <p:cNvPr id="1030" name="Picture 6" descr="C:\Users\ZS SLOVAN\AppData\Local\Microsoft\Windows\Temporary Internet Files\Content.IE5\74UIASND\MC900241091[1].wmf"/>
          <p:cNvPicPr>
            <a:picLocks noChangeAspect="1" noChangeArrowheads="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67544" y="1484784"/>
            <a:ext cx="2832549" cy="2821198"/>
          </a:xfrm>
          <a:prstGeom prst="rect">
            <a:avLst/>
          </a:prstGeom>
          <a:noFill/>
          <a:ln>
            <a:noFill/>
          </a:ln>
          <a:effectLst>
            <a:softEdge rad="127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235378"/>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1916832"/>
            <a:ext cx="8316416" cy="1754326"/>
          </a:xfrm>
          <a:prstGeom prst="rect">
            <a:avLst/>
          </a:prstGeom>
          <a:noFill/>
        </p:spPr>
        <p:txBody>
          <a:bodyPr wrap="square" rtlCol="0">
            <a:spAutoFit/>
          </a:bodyPr>
          <a:lstStyle/>
          <a:p>
            <a:r>
              <a:rPr lang="cs-CZ" sz="5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Atom = základní stavební částice chemické látky</a:t>
            </a:r>
            <a:endParaRPr lang="cs-CZ" sz="5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spTree>
    <p:extLst>
      <p:ext uri="{BB962C8B-B14F-4D97-AF65-F5344CB8AC3E}">
        <p14:creationId xmlns:p14="http://schemas.microsoft.com/office/powerpoint/2010/main" val="2141173864"/>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rot="20265670">
            <a:off x="251520" y="2276872"/>
            <a:ext cx="8229600" cy="1143000"/>
          </a:xfrm>
        </p:spPr>
        <p:txBody>
          <a:bodyPr>
            <a:normAutofit fontScale="90000"/>
          </a:bodyPr>
          <a:lstStyle/>
          <a:p>
            <a:r>
              <a:rPr lang="cs-CZ" dirty="0" smtClean="0">
                <a:latin typeface="Arial Black" pitchFamily="34" charset="0"/>
              </a:rPr>
              <a:t>Vývoj teorií o stavbě atomu</a:t>
            </a:r>
            <a:endParaRPr lang="cs-CZ" dirty="0">
              <a:latin typeface="Arial Black" pitchFamily="34" charset="0"/>
            </a:endParaRPr>
          </a:p>
        </p:txBody>
      </p:sp>
    </p:spTree>
    <p:extLst>
      <p:ext uri="{BB962C8B-B14F-4D97-AF65-F5344CB8AC3E}">
        <p14:creationId xmlns:p14="http://schemas.microsoft.com/office/powerpoint/2010/main" val="1416575860"/>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Šipka dolů 3"/>
          <p:cNvSpPr/>
          <p:nvPr/>
        </p:nvSpPr>
        <p:spPr>
          <a:xfrm rot="18876871">
            <a:off x="1463734" y="93559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Šipka dolů 4"/>
          <p:cNvSpPr/>
          <p:nvPr/>
        </p:nvSpPr>
        <p:spPr>
          <a:xfrm rot="18876871">
            <a:off x="2831888" y="218442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lů 5"/>
          <p:cNvSpPr/>
          <p:nvPr/>
        </p:nvSpPr>
        <p:spPr>
          <a:xfrm rot="18876871">
            <a:off x="4416061" y="3671896"/>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lů 6"/>
          <p:cNvSpPr/>
          <p:nvPr/>
        </p:nvSpPr>
        <p:spPr>
          <a:xfrm rot="18876871">
            <a:off x="5643043" y="5112057"/>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9" name="Skupina 8"/>
          <p:cNvGrpSpPr/>
          <p:nvPr/>
        </p:nvGrpSpPr>
        <p:grpSpPr>
          <a:xfrm>
            <a:off x="102028" y="445394"/>
            <a:ext cx="4907498" cy="460945"/>
            <a:chOff x="485572" y="56828"/>
            <a:chExt cx="4907498" cy="460945"/>
          </a:xfrm>
        </p:grpSpPr>
        <p:sp>
          <p:nvSpPr>
            <p:cNvPr id="10" name="Obdélník 9"/>
            <p:cNvSpPr/>
            <p:nvPr/>
          </p:nvSpPr>
          <p:spPr>
            <a:xfrm>
              <a:off x="485572" y="56828"/>
              <a:ext cx="4907498" cy="46094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1" name="Obdélník 10"/>
            <p:cNvSpPr/>
            <p:nvPr/>
          </p:nvSpPr>
          <p:spPr>
            <a:xfrm>
              <a:off x="485572" y="56828"/>
              <a:ext cx="4907498" cy="46094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0480" tIns="30480" rIns="30480" bIns="30480" numCol="1" spcCol="1270" anchor="b" anchorCtr="0">
              <a:noAutofit/>
            </a:bodyPr>
            <a:lstStyle/>
            <a:p>
              <a:pPr lvl="0" algn="ctr" defTabSz="1066800">
                <a:lnSpc>
                  <a:spcPct val="90000"/>
                </a:lnSpc>
                <a:spcBef>
                  <a:spcPct val="0"/>
                </a:spcBef>
                <a:spcAft>
                  <a:spcPct val="35000"/>
                </a:spcAft>
              </a:pPr>
              <a:r>
                <a:rPr lang="cs-CZ" sz="2400" kern="1200" dirty="0" smtClean="0">
                  <a:latin typeface="Arial Black" pitchFamily="34" charset="0"/>
                </a:rPr>
                <a:t>Demokritos -5. </a:t>
              </a:r>
              <a:r>
                <a:rPr lang="cs-CZ" sz="2400" kern="1200" dirty="0" err="1" smtClean="0">
                  <a:latin typeface="Arial Black" pitchFamily="34" charset="0"/>
                </a:rPr>
                <a:t>stol.p.n.l</a:t>
              </a:r>
              <a:r>
                <a:rPr lang="cs-CZ" sz="2400" kern="1200" dirty="0" smtClean="0">
                  <a:latin typeface="Arial Black" pitchFamily="34" charset="0"/>
                </a:rPr>
                <a:t>.</a:t>
              </a:r>
              <a:endParaRPr lang="cs-CZ" sz="2400" kern="1200" dirty="0">
                <a:latin typeface="Arial Black" pitchFamily="34" charset="0"/>
              </a:endParaRPr>
            </a:p>
          </p:txBody>
        </p:sp>
      </p:grpSp>
      <p:grpSp>
        <p:nvGrpSpPr>
          <p:cNvPr id="12" name="Skupina 11"/>
          <p:cNvGrpSpPr/>
          <p:nvPr/>
        </p:nvGrpSpPr>
        <p:grpSpPr>
          <a:xfrm>
            <a:off x="557454" y="1772817"/>
            <a:ext cx="3448275" cy="384738"/>
            <a:chOff x="4224024" y="1095686"/>
            <a:chExt cx="3651866" cy="615210"/>
          </a:xfrm>
        </p:grpSpPr>
        <p:sp>
          <p:nvSpPr>
            <p:cNvPr id="13" name="Obdélník 12"/>
            <p:cNvSpPr/>
            <p:nvPr/>
          </p:nvSpPr>
          <p:spPr>
            <a:xfrm>
              <a:off x="4224024" y="1249950"/>
              <a:ext cx="3651866" cy="46094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Obdélník 13"/>
            <p:cNvSpPr/>
            <p:nvPr/>
          </p:nvSpPr>
          <p:spPr>
            <a:xfrm>
              <a:off x="4224024" y="1095686"/>
              <a:ext cx="3651866" cy="61521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lvl="0" algn="l" defTabSz="1066800">
                <a:lnSpc>
                  <a:spcPct val="90000"/>
                </a:lnSpc>
                <a:spcBef>
                  <a:spcPct val="0"/>
                </a:spcBef>
                <a:spcAft>
                  <a:spcPct val="35000"/>
                </a:spcAft>
              </a:pPr>
              <a:r>
                <a:rPr lang="cs-CZ" sz="2400" kern="1200" dirty="0" smtClean="0">
                  <a:latin typeface="Arial Black" pitchFamily="34" charset="0"/>
                </a:rPr>
                <a:t>Thomson - 1897</a:t>
              </a:r>
              <a:endParaRPr lang="cs-CZ" sz="2400" kern="1200" dirty="0">
                <a:latin typeface="Arial Black" pitchFamily="34" charset="0"/>
              </a:endParaRPr>
            </a:p>
          </p:txBody>
        </p:sp>
      </p:grpSp>
      <p:grpSp>
        <p:nvGrpSpPr>
          <p:cNvPr id="15" name="Skupina 14"/>
          <p:cNvGrpSpPr/>
          <p:nvPr/>
        </p:nvGrpSpPr>
        <p:grpSpPr>
          <a:xfrm>
            <a:off x="1834337" y="3194881"/>
            <a:ext cx="3524503" cy="450143"/>
            <a:chOff x="993692" y="2397663"/>
            <a:chExt cx="3256644" cy="699535"/>
          </a:xfrm>
        </p:grpSpPr>
        <p:sp>
          <p:nvSpPr>
            <p:cNvPr id="16" name="Obdélník 15"/>
            <p:cNvSpPr/>
            <p:nvPr/>
          </p:nvSpPr>
          <p:spPr>
            <a:xfrm>
              <a:off x="1126816" y="2420308"/>
              <a:ext cx="3123520" cy="67689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Obdélník 16"/>
            <p:cNvSpPr/>
            <p:nvPr/>
          </p:nvSpPr>
          <p:spPr>
            <a:xfrm>
              <a:off x="993692" y="2397663"/>
              <a:ext cx="3123520" cy="67689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lvl="0" algn="r" defTabSz="1066800">
                <a:lnSpc>
                  <a:spcPct val="90000"/>
                </a:lnSpc>
                <a:spcBef>
                  <a:spcPct val="0"/>
                </a:spcBef>
                <a:spcAft>
                  <a:spcPct val="35000"/>
                </a:spcAft>
              </a:pPr>
              <a:r>
                <a:rPr lang="cs-CZ" sz="2400" kern="1200" dirty="0" err="1" smtClean="0">
                  <a:latin typeface="Arial Black" pitchFamily="34" charset="0"/>
                </a:rPr>
                <a:t>Rutherford</a:t>
              </a:r>
              <a:r>
                <a:rPr lang="cs-CZ" sz="2400" kern="1200" dirty="0" smtClean="0">
                  <a:latin typeface="Arial Black" pitchFamily="34" charset="0"/>
                </a:rPr>
                <a:t> - 1911</a:t>
              </a:r>
              <a:endParaRPr lang="cs-CZ" sz="2400" kern="1200" dirty="0">
                <a:latin typeface="Arial Black" pitchFamily="34" charset="0"/>
              </a:endParaRPr>
            </a:p>
          </p:txBody>
        </p:sp>
      </p:grpSp>
      <p:grpSp>
        <p:nvGrpSpPr>
          <p:cNvPr id="18" name="Skupina 17"/>
          <p:cNvGrpSpPr/>
          <p:nvPr/>
        </p:nvGrpSpPr>
        <p:grpSpPr>
          <a:xfrm>
            <a:off x="4005729" y="4565824"/>
            <a:ext cx="2103713" cy="519360"/>
            <a:chOff x="5916623" y="3019083"/>
            <a:chExt cx="2103713" cy="560139"/>
          </a:xfrm>
        </p:grpSpPr>
        <p:sp>
          <p:nvSpPr>
            <p:cNvPr id="19" name="Obdélník 18"/>
            <p:cNvSpPr/>
            <p:nvPr/>
          </p:nvSpPr>
          <p:spPr>
            <a:xfrm>
              <a:off x="5916623" y="3019083"/>
              <a:ext cx="2103713" cy="56013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Obdélník 19"/>
            <p:cNvSpPr/>
            <p:nvPr/>
          </p:nvSpPr>
          <p:spPr>
            <a:xfrm>
              <a:off x="5916623" y="3019083"/>
              <a:ext cx="2103713" cy="56013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lvl="0" algn="l" defTabSz="1066800">
                <a:lnSpc>
                  <a:spcPct val="90000"/>
                </a:lnSpc>
                <a:spcBef>
                  <a:spcPct val="0"/>
                </a:spcBef>
                <a:spcAft>
                  <a:spcPct val="35000"/>
                </a:spcAft>
              </a:pPr>
              <a:r>
                <a:rPr lang="cs-CZ" sz="2400" kern="1200" dirty="0" err="1" smtClean="0">
                  <a:latin typeface="Arial Black" pitchFamily="34" charset="0"/>
                </a:rPr>
                <a:t>Bohr</a:t>
              </a:r>
              <a:r>
                <a:rPr lang="cs-CZ" sz="2400" kern="1200" dirty="0" smtClean="0">
                  <a:latin typeface="Arial Black" pitchFamily="34" charset="0"/>
                </a:rPr>
                <a:t> - 1913</a:t>
              </a:r>
              <a:endParaRPr lang="cs-CZ" sz="2400" kern="1200" dirty="0">
                <a:latin typeface="Arial Black" pitchFamily="34" charset="0"/>
              </a:endParaRPr>
            </a:p>
          </p:txBody>
        </p:sp>
      </p:grpSp>
      <p:grpSp>
        <p:nvGrpSpPr>
          <p:cNvPr id="21" name="Skupina 20"/>
          <p:cNvGrpSpPr/>
          <p:nvPr/>
        </p:nvGrpSpPr>
        <p:grpSpPr>
          <a:xfrm>
            <a:off x="4068907" y="6083258"/>
            <a:ext cx="4709082" cy="619259"/>
            <a:chOff x="2783027" y="6166155"/>
            <a:chExt cx="4709082" cy="619259"/>
          </a:xfrm>
        </p:grpSpPr>
        <p:sp>
          <p:nvSpPr>
            <p:cNvPr id="22" name="Obdélník 21"/>
            <p:cNvSpPr/>
            <p:nvPr/>
          </p:nvSpPr>
          <p:spPr>
            <a:xfrm>
              <a:off x="2783027" y="6200235"/>
              <a:ext cx="3632905" cy="58517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3" name="Obdélník 22"/>
            <p:cNvSpPr/>
            <p:nvPr/>
          </p:nvSpPr>
          <p:spPr>
            <a:xfrm>
              <a:off x="3859204" y="6166155"/>
              <a:ext cx="3632905" cy="58517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0480" tIns="30480" rIns="30480" bIns="30480" numCol="1" spcCol="1270" anchor="t" anchorCtr="0">
              <a:noAutofit/>
            </a:bodyPr>
            <a:lstStyle/>
            <a:p>
              <a:pPr lvl="0" algn="ctr" defTabSz="1066800">
                <a:lnSpc>
                  <a:spcPct val="90000"/>
                </a:lnSpc>
                <a:spcBef>
                  <a:spcPct val="0"/>
                </a:spcBef>
                <a:spcAft>
                  <a:spcPct val="35000"/>
                </a:spcAft>
              </a:pPr>
              <a:r>
                <a:rPr lang="cs-CZ" sz="2400" kern="1200" dirty="0" err="1" smtClean="0">
                  <a:latin typeface="Arial Black" pitchFamily="34" charset="0"/>
                </a:rPr>
                <a:t>Schredinger</a:t>
              </a:r>
              <a:r>
                <a:rPr lang="cs-CZ" sz="2400" kern="1200" dirty="0" smtClean="0">
                  <a:latin typeface="Arial Black" pitchFamily="34" charset="0"/>
                </a:rPr>
                <a:t> 1926</a:t>
              </a:r>
              <a:endParaRPr lang="cs-CZ" sz="2400" kern="1200" dirty="0">
                <a:latin typeface="Arial Black" pitchFamily="34" charset="0"/>
              </a:endParaRPr>
            </a:p>
          </p:txBody>
        </p:sp>
      </p:grpSp>
      <p:sp>
        <p:nvSpPr>
          <p:cNvPr id="24" name="TextovéPole 23"/>
          <p:cNvSpPr txBox="1"/>
          <p:nvPr/>
        </p:nvSpPr>
        <p:spPr>
          <a:xfrm>
            <a:off x="4911561" y="491200"/>
            <a:ext cx="2775119" cy="369332"/>
          </a:xfrm>
          <a:prstGeom prst="rect">
            <a:avLst/>
          </a:prstGeom>
          <a:noFill/>
        </p:spPr>
        <p:txBody>
          <a:bodyPr wrap="none" rtlCol="0">
            <a:spAutoFit/>
          </a:bodyPr>
          <a:lstStyle/>
          <a:p>
            <a:r>
              <a:rPr lang="cs-CZ" dirty="0" err="1" smtClean="0">
                <a:solidFill>
                  <a:schemeClr val="accent6">
                    <a:lumMod val="75000"/>
                  </a:schemeClr>
                </a:solidFill>
                <a:latin typeface="Arial Black" pitchFamily="34" charset="0"/>
              </a:rPr>
              <a:t>atomos</a:t>
            </a:r>
            <a:r>
              <a:rPr lang="cs-CZ" dirty="0" smtClean="0">
                <a:solidFill>
                  <a:schemeClr val="accent6">
                    <a:lumMod val="75000"/>
                  </a:schemeClr>
                </a:solidFill>
                <a:latin typeface="Arial Black" pitchFamily="34" charset="0"/>
              </a:rPr>
              <a:t> - nedělitelný</a:t>
            </a:r>
            <a:endParaRPr lang="cs-CZ" dirty="0">
              <a:solidFill>
                <a:schemeClr val="accent6">
                  <a:lumMod val="75000"/>
                </a:schemeClr>
              </a:solidFill>
              <a:latin typeface="Arial Black" pitchFamily="34" charset="0"/>
            </a:endParaRPr>
          </a:p>
        </p:txBody>
      </p:sp>
      <p:grpSp>
        <p:nvGrpSpPr>
          <p:cNvPr id="3" name="Skupina 2"/>
          <p:cNvGrpSpPr/>
          <p:nvPr/>
        </p:nvGrpSpPr>
        <p:grpSpPr>
          <a:xfrm>
            <a:off x="3976052" y="1256797"/>
            <a:ext cx="1364649" cy="1368152"/>
            <a:chOff x="3976052" y="1256797"/>
            <a:chExt cx="1364649" cy="1368152"/>
          </a:xfrm>
        </p:grpSpPr>
        <p:sp>
          <p:nvSpPr>
            <p:cNvPr id="25" name="Vývojový diagram: spojnice 24"/>
            <p:cNvSpPr/>
            <p:nvPr/>
          </p:nvSpPr>
          <p:spPr>
            <a:xfrm>
              <a:off x="3976052" y="1256797"/>
              <a:ext cx="1364649" cy="1368152"/>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latin typeface="Arial Black" pitchFamily="34" charset="0"/>
                </a:rPr>
                <a:t>+</a:t>
              </a:r>
              <a:endParaRPr lang="cs-CZ" sz="2400" dirty="0">
                <a:solidFill>
                  <a:schemeClr val="tx1"/>
                </a:solidFill>
                <a:latin typeface="Arial Black" pitchFamily="34" charset="0"/>
              </a:endParaRPr>
            </a:p>
          </p:txBody>
        </p:sp>
        <p:sp>
          <p:nvSpPr>
            <p:cNvPr id="26" name="Vývojový diagram: spojnice 25"/>
            <p:cNvSpPr/>
            <p:nvPr/>
          </p:nvSpPr>
          <p:spPr>
            <a:xfrm>
              <a:off x="4735273" y="1310496"/>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sp>
          <p:nvSpPr>
            <p:cNvPr id="27" name="Vývojový diagram: spojnice 26"/>
            <p:cNvSpPr/>
            <p:nvPr/>
          </p:nvSpPr>
          <p:spPr>
            <a:xfrm>
              <a:off x="4113694" y="2043255"/>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sp>
          <p:nvSpPr>
            <p:cNvPr id="28" name="Vývojový diagram: spojnice 27"/>
            <p:cNvSpPr/>
            <p:nvPr/>
          </p:nvSpPr>
          <p:spPr>
            <a:xfrm>
              <a:off x="4735273" y="2130849"/>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sp>
          <p:nvSpPr>
            <p:cNvPr id="29" name="Vývojový diagram: spojnice 28"/>
            <p:cNvSpPr/>
            <p:nvPr/>
          </p:nvSpPr>
          <p:spPr>
            <a:xfrm>
              <a:off x="4429777" y="1628533"/>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grpSp>
      <p:sp>
        <p:nvSpPr>
          <p:cNvPr id="30" name="TextovéPole 29"/>
          <p:cNvSpPr txBox="1"/>
          <p:nvPr/>
        </p:nvSpPr>
        <p:spPr>
          <a:xfrm>
            <a:off x="5573976" y="1644090"/>
            <a:ext cx="2310504" cy="369332"/>
          </a:xfrm>
          <a:prstGeom prst="rect">
            <a:avLst/>
          </a:prstGeom>
          <a:noFill/>
        </p:spPr>
        <p:txBody>
          <a:bodyPr wrap="none" rtlCol="0">
            <a:spAutoFit/>
          </a:bodyPr>
          <a:lstStyle/>
          <a:p>
            <a:r>
              <a:rPr lang="cs-CZ" dirty="0" smtClean="0">
                <a:solidFill>
                  <a:schemeClr val="accent6">
                    <a:lumMod val="75000"/>
                  </a:schemeClr>
                </a:solidFill>
                <a:latin typeface="Arial Black" pitchFamily="34" charset="0"/>
              </a:rPr>
              <a:t>pudinkový model</a:t>
            </a:r>
            <a:endParaRPr lang="cs-CZ" dirty="0">
              <a:solidFill>
                <a:schemeClr val="accent6">
                  <a:lumMod val="75000"/>
                </a:schemeClr>
              </a:solidFill>
              <a:latin typeface="Arial Black" pitchFamily="34" charset="0"/>
            </a:endParaRPr>
          </a:p>
        </p:txBody>
      </p:sp>
      <p:sp>
        <p:nvSpPr>
          <p:cNvPr id="33" name="TextovéPole 32"/>
          <p:cNvSpPr txBox="1"/>
          <p:nvPr/>
        </p:nvSpPr>
        <p:spPr>
          <a:xfrm>
            <a:off x="1513333" y="3995542"/>
            <a:ext cx="2448555" cy="646331"/>
          </a:xfrm>
          <a:prstGeom prst="rect">
            <a:avLst/>
          </a:prstGeom>
          <a:noFill/>
        </p:spPr>
        <p:txBody>
          <a:bodyPr wrap="none" rtlCol="0">
            <a:spAutoFit/>
          </a:bodyPr>
          <a:lstStyle/>
          <a:p>
            <a:r>
              <a:rPr lang="cs-CZ" dirty="0" smtClean="0">
                <a:solidFill>
                  <a:schemeClr val="accent6">
                    <a:lumMod val="75000"/>
                  </a:schemeClr>
                </a:solidFill>
                <a:latin typeface="Arial Black" pitchFamily="34" charset="0"/>
              </a:rPr>
              <a:t>objev jádra atomu</a:t>
            </a:r>
          </a:p>
          <a:p>
            <a:r>
              <a:rPr lang="cs-CZ" dirty="0" smtClean="0">
                <a:solidFill>
                  <a:schemeClr val="accent6">
                    <a:lumMod val="75000"/>
                  </a:schemeClr>
                </a:solidFill>
                <a:latin typeface="Arial Black" pitchFamily="34" charset="0"/>
              </a:rPr>
              <a:t>planetární model</a:t>
            </a:r>
            <a:endParaRPr lang="cs-CZ" dirty="0">
              <a:solidFill>
                <a:schemeClr val="accent6">
                  <a:lumMod val="75000"/>
                </a:schemeClr>
              </a:solidFill>
              <a:latin typeface="Arial Black" pitchFamily="34" charset="0"/>
            </a:endParaRPr>
          </a:p>
        </p:txBody>
      </p:sp>
      <p:sp>
        <p:nvSpPr>
          <p:cNvPr id="43" name="TextovéPole 42"/>
          <p:cNvSpPr txBox="1"/>
          <p:nvPr/>
        </p:nvSpPr>
        <p:spPr>
          <a:xfrm>
            <a:off x="6318839" y="4556438"/>
            <a:ext cx="2199000" cy="369332"/>
          </a:xfrm>
          <a:prstGeom prst="rect">
            <a:avLst/>
          </a:prstGeom>
          <a:noFill/>
        </p:spPr>
        <p:txBody>
          <a:bodyPr wrap="none" rtlCol="0">
            <a:spAutoFit/>
          </a:bodyPr>
          <a:lstStyle/>
          <a:p>
            <a:r>
              <a:rPr lang="cs-CZ" dirty="0" smtClean="0">
                <a:solidFill>
                  <a:schemeClr val="accent6">
                    <a:lumMod val="75000"/>
                  </a:schemeClr>
                </a:solidFill>
                <a:latin typeface="Arial Black" pitchFamily="34" charset="0"/>
              </a:rPr>
              <a:t>kvantový model</a:t>
            </a:r>
            <a:endParaRPr lang="cs-CZ" dirty="0">
              <a:solidFill>
                <a:schemeClr val="accent6">
                  <a:lumMod val="75000"/>
                </a:schemeClr>
              </a:solidFill>
              <a:latin typeface="Arial Black" pitchFamily="34" charset="0"/>
            </a:endParaRPr>
          </a:p>
        </p:txBody>
      </p:sp>
      <p:grpSp>
        <p:nvGrpSpPr>
          <p:cNvPr id="2" name="Skupina 1"/>
          <p:cNvGrpSpPr/>
          <p:nvPr/>
        </p:nvGrpSpPr>
        <p:grpSpPr>
          <a:xfrm>
            <a:off x="5885359" y="2715931"/>
            <a:ext cx="1782515" cy="1772136"/>
            <a:chOff x="5885359" y="2715931"/>
            <a:chExt cx="1782515" cy="1772136"/>
          </a:xfrm>
        </p:grpSpPr>
        <p:sp>
          <p:nvSpPr>
            <p:cNvPr id="39" name="Vývojový diagram: spojnice 38"/>
            <p:cNvSpPr/>
            <p:nvPr/>
          </p:nvSpPr>
          <p:spPr>
            <a:xfrm>
              <a:off x="5885359" y="2715931"/>
              <a:ext cx="1782515" cy="1772136"/>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latin typeface="Arial Black" pitchFamily="34" charset="0"/>
              </a:endParaRPr>
            </a:p>
          </p:txBody>
        </p:sp>
        <p:grpSp>
          <p:nvGrpSpPr>
            <p:cNvPr id="35" name="Skupina 34"/>
            <p:cNvGrpSpPr/>
            <p:nvPr/>
          </p:nvGrpSpPr>
          <p:grpSpPr>
            <a:xfrm>
              <a:off x="6109442" y="2905041"/>
              <a:ext cx="1364649" cy="1368152"/>
              <a:chOff x="505299" y="2960947"/>
              <a:chExt cx="1364649" cy="1368152"/>
            </a:xfrm>
          </p:grpSpPr>
          <p:sp>
            <p:nvSpPr>
              <p:cNvPr id="36" name="Vývojový diagram: spojnice 35"/>
              <p:cNvSpPr/>
              <p:nvPr/>
            </p:nvSpPr>
            <p:spPr>
              <a:xfrm>
                <a:off x="505299" y="2960947"/>
                <a:ext cx="1364649" cy="1368152"/>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latin typeface="Arial Black" pitchFamily="34" charset="0"/>
                </a:endParaRPr>
              </a:p>
            </p:txBody>
          </p:sp>
          <p:sp>
            <p:nvSpPr>
              <p:cNvPr id="37" name="Vývojový diagram: spojnice 36"/>
              <p:cNvSpPr/>
              <p:nvPr/>
            </p:nvSpPr>
            <p:spPr>
              <a:xfrm>
                <a:off x="959608" y="3416423"/>
                <a:ext cx="456029" cy="457200"/>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grpSp>
        <p:sp>
          <p:nvSpPr>
            <p:cNvPr id="41" name="Vývojový diagram: spojnice 40"/>
            <p:cNvSpPr/>
            <p:nvPr/>
          </p:nvSpPr>
          <p:spPr>
            <a:xfrm>
              <a:off x="6271303" y="3062930"/>
              <a:ext cx="1040923" cy="1032619"/>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latin typeface="Arial Black" pitchFamily="34" charset="0"/>
              </a:endParaRPr>
            </a:p>
          </p:txBody>
        </p:sp>
        <p:sp>
          <p:nvSpPr>
            <p:cNvPr id="42" name="Vývojový diagram: spojnice 41"/>
            <p:cNvSpPr/>
            <p:nvPr/>
          </p:nvSpPr>
          <p:spPr>
            <a:xfrm>
              <a:off x="6548016" y="3360517"/>
              <a:ext cx="457200" cy="457200"/>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46" name="Vývojový diagram: spojnice 45"/>
            <p:cNvSpPr/>
            <p:nvPr/>
          </p:nvSpPr>
          <p:spPr>
            <a:xfrm>
              <a:off x="7262564" y="4095549"/>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sp>
          <p:nvSpPr>
            <p:cNvPr id="47" name="Vývojový diagram: spojnice 46"/>
            <p:cNvSpPr/>
            <p:nvPr/>
          </p:nvSpPr>
          <p:spPr>
            <a:xfrm>
              <a:off x="6090239" y="3095152"/>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sp>
          <p:nvSpPr>
            <p:cNvPr id="48" name="Vývojový diagram: spojnice 47"/>
            <p:cNvSpPr/>
            <p:nvPr/>
          </p:nvSpPr>
          <p:spPr>
            <a:xfrm>
              <a:off x="7005216" y="3077978"/>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bg1"/>
                  </a:solidFill>
                  <a:latin typeface="Arial Black" pitchFamily="34" charset="0"/>
                </a:rPr>
                <a:t>-</a:t>
              </a:r>
              <a:endParaRPr lang="cs-CZ" sz="2400" dirty="0">
                <a:solidFill>
                  <a:schemeClr val="bg1"/>
                </a:solidFill>
                <a:latin typeface="Arial Black" pitchFamily="34" charset="0"/>
              </a:endParaRPr>
            </a:p>
          </p:txBody>
        </p:sp>
      </p:grpSp>
      <p:grpSp>
        <p:nvGrpSpPr>
          <p:cNvPr id="44" name="Group 6"/>
          <p:cNvGrpSpPr>
            <a:grpSpLocks noChangeAspect="1"/>
          </p:cNvGrpSpPr>
          <p:nvPr/>
        </p:nvGrpSpPr>
        <p:grpSpPr bwMode="auto">
          <a:xfrm>
            <a:off x="213500" y="2481067"/>
            <a:ext cx="1857375" cy="1514475"/>
            <a:chOff x="163" y="1654"/>
            <a:chExt cx="1170" cy="954"/>
          </a:xfrm>
        </p:grpSpPr>
        <p:sp>
          <p:nvSpPr>
            <p:cNvPr id="45" name="AutoShape 5"/>
            <p:cNvSpPr>
              <a:spLocks noChangeAspect="1" noChangeArrowheads="1" noTextEdit="1"/>
            </p:cNvSpPr>
            <p:nvPr/>
          </p:nvSpPr>
          <p:spPr bwMode="auto">
            <a:xfrm>
              <a:off x="163" y="1654"/>
              <a:ext cx="1170" cy="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49" name="Freeform 7"/>
            <p:cNvSpPr>
              <a:spLocks/>
            </p:cNvSpPr>
            <p:nvPr/>
          </p:nvSpPr>
          <p:spPr bwMode="auto">
            <a:xfrm>
              <a:off x="325" y="1790"/>
              <a:ext cx="816" cy="815"/>
            </a:xfrm>
            <a:custGeom>
              <a:avLst/>
              <a:gdLst>
                <a:gd name="T0" fmla="*/ 1318 w 1631"/>
                <a:gd name="T1" fmla="*/ 174 h 1630"/>
                <a:gd name="T2" fmla="*/ 1218 w 1631"/>
                <a:gd name="T3" fmla="*/ 106 h 1630"/>
                <a:gd name="T4" fmla="*/ 1111 w 1631"/>
                <a:gd name="T5" fmla="*/ 55 h 1630"/>
                <a:gd name="T6" fmla="*/ 997 w 1631"/>
                <a:gd name="T7" fmla="*/ 20 h 1630"/>
                <a:gd name="T8" fmla="*/ 878 w 1631"/>
                <a:gd name="T9" fmla="*/ 2 h 1630"/>
                <a:gd name="T10" fmla="*/ 757 w 1631"/>
                <a:gd name="T11" fmla="*/ 2 h 1630"/>
                <a:gd name="T12" fmla="*/ 638 w 1631"/>
                <a:gd name="T13" fmla="*/ 19 h 1630"/>
                <a:gd name="T14" fmla="*/ 523 w 1631"/>
                <a:gd name="T15" fmla="*/ 53 h 1630"/>
                <a:gd name="T16" fmla="*/ 416 w 1631"/>
                <a:gd name="T17" fmla="*/ 105 h 1630"/>
                <a:gd name="T18" fmla="*/ 316 w 1631"/>
                <a:gd name="T19" fmla="*/ 170 h 1630"/>
                <a:gd name="T20" fmla="*/ 226 w 1631"/>
                <a:gd name="T21" fmla="*/ 252 h 1630"/>
                <a:gd name="T22" fmla="*/ 149 w 1631"/>
                <a:gd name="T23" fmla="*/ 345 h 1630"/>
                <a:gd name="T24" fmla="*/ 87 w 1631"/>
                <a:gd name="T25" fmla="*/ 448 h 1630"/>
                <a:gd name="T26" fmla="*/ 41 w 1631"/>
                <a:gd name="T27" fmla="*/ 557 h 1630"/>
                <a:gd name="T28" fmla="*/ 13 w 1631"/>
                <a:gd name="T29" fmla="*/ 673 h 1630"/>
                <a:gd name="T30" fmla="*/ 0 w 1631"/>
                <a:gd name="T31" fmla="*/ 793 h 1630"/>
                <a:gd name="T32" fmla="*/ 6 w 1631"/>
                <a:gd name="T33" fmla="*/ 914 h 1630"/>
                <a:gd name="T34" fmla="*/ 29 w 1631"/>
                <a:gd name="T35" fmla="*/ 1031 h 1630"/>
                <a:gd name="T36" fmla="*/ 69 w 1631"/>
                <a:gd name="T37" fmla="*/ 1143 h 1630"/>
                <a:gd name="T38" fmla="*/ 124 w 1631"/>
                <a:gd name="T39" fmla="*/ 1249 h 1630"/>
                <a:gd name="T40" fmla="*/ 196 w 1631"/>
                <a:gd name="T41" fmla="*/ 1346 h 1630"/>
                <a:gd name="T42" fmla="*/ 282 w 1631"/>
                <a:gd name="T43" fmla="*/ 1432 h 1630"/>
                <a:gd name="T44" fmla="*/ 379 w 1631"/>
                <a:gd name="T45" fmla="*/ 1505 h 1630"/>
                <a:gd name="T46" fmla="*/ 484 w 1631"/>
                <a:gd name="T47" fmla="*/ 1561 h 1630"/>
                <a:gd name="T48" fmla="*/ 596 w 1631"/>
                <a:gd name="T49" fmla="*/ 1601 h 1630"/>
                <a:gd name="T50" fmla="*/ 712 w 1631"/>
                <a:gd name="T51" fmla="*/ 1624 h 1630"/>
                <a:gd name="T52" fmla="*/ 833 w 1631"/>
                <a:gd name="T53" fmla="*/ 1630 h 1630"/>
                <a:gd name="T54" fmla="*/ 954 w 1631"/>
                <a:gd name="T55" fmla="*/ 1619 h 1630"/>
                <a:gd name="T56" fmla="*/ 1069 w 1631"/>
                <a:gd name="T57" fmla="*/ 1590 h 1630"/>
                <a:gd name="T58" fmla="*/ 1180 w 1631"/>
                <a:gd name="T59" fmla="*/ 1545 h 1630"/>
                <a:gd name="T60" fmla="*/ 1282 w 1631"/>
                <a:gd name="T61" fmla="*/ 1484 h 1630"/>
                <a:gd name="T62" fmla="*/ 1376 w 1631"/>
                <a:gd name="T63" fmla="*/ 1408 h 1630"/>
                <a:gd name="T64" fmla="*/ 1457 w 1631"/>
                <a:gd name="T65" fmla="*/ 1318 h 1630"/>
                <a:gd name="T66" fmla="*/ 1525 w 1631"/>
                <a:gd name="T67" fmla="*/ 1218 h 1630"/>
                <a:gd name="T68" fmla="*/ 1576 w 1631"/>
                <a:gd name="T69" fmla="*/ 1111 h 1630"/>
                <a:gd name="T70" fmla="*/ 1611 w 1631"/>
                <a:gd name="T71" fmla="*/ 997 h 1630"/>
                <a:gd name="T72" fmla="*/ 1629 w 1631"/>
                <a:gd name="T73" fmla="*/ 878 h 1630"/>
                <a:gd name="T74" fmla="*/ 1629 w 1631"/>
                <a:gd name="T75" fmla="*/ 757 h 1630"/>
                <a:gd name="T76" fmla="*/ 1612 w 1631"/>
                <a:gd name="T77" fmla="*/ 638 h 1630"/>
                <a:gd name="T78" fmla="*/ 1578 w 1631"/>
                <a:gd name="T79" fmla="*/ 524 h 1630"/>
                <a:gd name="T80" fmla="*/ 1526 w 1631"/>
                <a:gd name="T81" fmla="*/ 417 h 1630"/>
                <a:gd name="T82" fmla="*/ 1461 w 1631"/>
                <a:gd name="T83" fmla="*/ 316 h 1630"/>
                <a:gd name="T84" fmla="*/ 1379 w 1631"/>
                <a:gd name="T85" fmla="*/ 227 h 16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631" h="1630">
                  <a:moveTo>
                    <a:pt x="1379" y="227"/>
                  </a:moveTo>
                  <a:lnTo>
                    <a:pt x="1349" y="199"/>
                  </a:lnTo>
                  <a:lnTo>
                    <a:pt x="1318" y="174"/>
                  </a:lnTo>
                  <a:lnTo>
                    <a:pt x="1286" y="149"/>
                  </a:lnTo>
                  <a:lnTo>
                    <a:pt x="1252" y="126"/>
                  </a:lnTo>
                  <a:lnTo>
                    <a:pt x="1218" y="106"/>
                  </a:lnTo>
                  <a:lnTo>
                    <a:pt x="1183" y="87"/>
                  </a:lnTo>
                  <a:lnTo>
                    <a:pt x="1147" y="70"/>
                  </a:lnTo>
                  <a:lnTo>
                    <a:pt x="1111" y="55"/>
                  </a:lnTo>
                  <a:lnTo>
                    <a:pt x="1074" y="41"/>
                  </a:lnTo>
                  <a:lnTo>
                    <a:pt x="1036" y="30"/>
                  </a:lnTo>
                  <a:lnTo>
                    <a:pt x="997" y="20"/>
                  </a:lnTo>
                  <a:lnTo>
                    <a:pt x="957" y="12"/>
                  </a:lnTo>
                  <a:lnTo>
                    <a:pt x="918" y="6"/>
                  </a:lnTo>
                  <a:lnTo>
                    <a:pt x="878" y="2"/>
                  </a:lnTo>
                  <a:lnTo>
                    <a:pt x="838" y="0"/>
                  </a:lnTo>
                  <a:lnTo>
                    <a:pt x="797" y="0"/>
                  </a:lnTo>
                  <a:lnTo>
                    <a:pt x="757" y="2"/>
                  </a:lnTo>
                  <a:lnTo>
                    <a:pt x="717" y="6"/>
                  </a:lnTo>
                  <a:lnTo>
                    <a:pt x="677" y="11"/>
                  </a:lnTo>
                  <a:lnTo>
                    <a:pt x="638" y="19"/>
                  </a:lnTo>
                  <a:lnTo>
                    <a:pt x="599" y="29"/>
                  </a:lnTo>
                  <a:lnTo>
                    <a:pt x="561" y="40"/>
                  </a:lnTo>
                  <a:lnTo>
                    <a:pt x="523" y="53"/>
                  </a:lnTo>
                  <a:lnTo>
                    <a:pt x="487" y="69"/>
                  </a:lnTo>
                  <a:lnTo>
                    <a:pt x="450" y="85"/>
                  </a:lnTo>
                  <a:lnTo>
                    <a:pt x="416" y="105"/>
                  </a:lnTo>
                  <a:lnTo>
                    <a:pt x="381" y="124"/>
                  </a:lnTo>
                  <a:lnTo>
                    <a:pt x="348" y="147"/>
                  </a:lnTo>
                  <a:lnTo>
                    <a:pt x="316" y="170"/>
                  </a:lnTo>
                  <a:lnTo>
                    <a:pt x="284" y="196"/>
                  </a:lnTo>
                  <a:lnTo>
                    <a:pt x="255" y="223"/>
                  </a:lnTo>
                  <a:lnTo>
                    <a:pt x="226" y="252"/>
                  </a:lnTo>
                  <a:lnTo>
                    <a:pt x="198" y="282"/>
                  </a:lnTo>
                  <a:lnTo>
                    <a:pt x="173" y="313"/>
                  </a:lnTo>
                  <a:lnTo>
                    <a:pt x="149" y="345"/>
                  </a:lnTo>
                  <a:lnTo>
                    <a:pt x="127" y="379"/>
                  </a:lnTo>
                  <a:lnTo>
                    <a:pt x="106" y="413"/>
                  </a:lnTo>
                  <a:lnTo>
                    <a:pt x="87" y="448"/>
                  </a:lnTo>
                  <a:lnTo>
                    <a:pt x="70" y="483"/>
                  </a:lnTo>
                  <a:lnTo>
                    <a:pt x="55" y="520"/>
                  </a:lnTo>
                  <a:lnTo>
                    <a:pt x="41" y="557"/>
                  </a:lnTo>
                  <a:lnTo>
                    <a:pt x="30" y="595"/>
                  </a:lnTo>
                  <a:lnTo>
                    <a:pt x="21" y="634"/>
                  </a:lnTo>
                  <a:lnTo>
                    <a:pt x="13" y="673"/>
                  </a:lnTo>
                  <a:lnTo>
                    <a:pt x="6" y="713"/>
                  </a:lnTo>
                  <a:lnTo>
                    <a:pt x="2" y="753"/>
                  </a:lnTo>
                  <a:lnTo>
                    <a:pt x="0" y="793"/>
                  </a:lnTo>
                  <a:lnTo>
                    <a:pt x="0" y="833"/>
                  </a:lnTo>
                  <a:lnTo>
                    <a:pt x="2" y="874"/>
                  </a:lnTo>
                  <a:lnTo>
                    <a:pt x="6" y="914"/>
                  </a:lnTo>
                  <a:lnTo>
                    <a:pt x="11" y="953"/>
                  </a:lnTo>
                  <a:lnTo>
                    <a:pt x="19" y="992"/>
                  </a:lnTo>
                  <a:lnTo>
                    <a:pt x="29" y="1031"/>
                  </a:lnTo>
                  <a:lnTo>
                    <a:pt x="40" y="1069"/>
                  </a:lnTo>
                  <a:lnTo>
                    <a:pt x="53" y="1107"/>
                  </a:lnTo>
                  <a:lnTo>
                    <a:pt x="69" y="1143"/>
                  </a:lnTo>
                  <a:lnTo>
                    <a:pt x="85" y="1180"/>
                  </a:lnTo>
                  <a:lnTo>
                    <a:pt x="105" y="1215"/>
                  </a:lnTo>
                  <a:lnTo>
                    <a:pt x="124" y="1249"/>
                  </a:lnTo>
                  <a:lnTo>
                    <a:pt x="147" y="1282"/>
                  </a:lnTo>
                  <a:lnTo>
                    <a:pt x="170" y="1315"/>
                  </a:lnTo>
                  <a:lnTo>
                    <a:pt x="196" y="1346"/>
                  </a:lnTo>
                  <a:lnTo>
                    <a:pt x="223" y="1376"/>
                  </a:lnTo>
                  <a:lnTo>
                    <a:pt x="252" y="1405"/>
                  </a:lnTo>
                  <a:lnTo>
                    <a:pt x="282" y="1432"/>
                  </a:lnTo>
                  <a:lnTo>
                    <a:pt x="313" y="1458"/>
                  </a:lnTo>
                  <a:lnTo>
                    <a:pt x="346" y="1482"/>
                  </a:lnTo>
                  <a:lnTo>
                    <a:pt x="379" y="1505"/>
                  </a:lnTo>
                  <a:lnTo>
                    <a:pt x="412" y="1525"/>
                  </a:lnTo>
                  <a:lnTo>
                    <a:pt x="448" y="1544"/>
                  </a:lnTo>
                  <a:lnTo>
                    <a:pt x="484" y="1561"/>
                  </a:lnTo>
                  <a:lnTo>
                    <a:pt x="521" y="1576"/>
                  </a:lnTo>
                  <a:lnTo>
                    <a:pt x="558" y="1590"/>
                  </a:lnTo>
                  <a:lnTo>
                    <a:pt x="596" y="1601"/>
                  </a:lnTo>
                  <a:lnTo>
                    <a:pt x="634" y="1611"/>
                  </a:lnTo>
                  <a:lnTo>
                    <a:pt x="673" y="1619"/>
                  </a:lnTo>
                  <a:lnTo>
                    <a:pt x="712" y="1624"/>
                  </a:lnTo>
                  <a:lnTo>
                    <a:pt x="752" y="1628"/>
                  </a:lnTo>
                  <a:lnTo>
                    <a:pt x="793" y="1630"/>
                  </a:lnTo>
                  <a:lnTo>
                    <a:pt x="833" y="1630"/>
                  </a:lnTo>
                  <a:lnTo>
                    <a:pt x="873" y="1628"/>
                  </a:lnTo>
                  <a:lnTo>
                    <a:pt x="914" y="1624"/>
                  </a:lnTo>
                  <a:lnTo>
                    <a:pt x="954" y="1619"/>
                  </a:lnTo>
                  <a:lnTo>
                    <a:pt x="993" y="1612"/>
                  </a:lnTo>
                  <a:lnTo>
                    <a:pt x="1031" y="1601"/>
                  </a:lnTo>
                  <a:lnTo>
                    <a:pt x="1069" y="1590"/>
                  </a:lnTo>
                  <a:lnTo>
                    <a:pt x="1107" y="1577"/>
                  </a:lnTo>
                  <a:lnTo>
                    <a:pt x="1144" y="1562"/>
                  </a:lnTo>
                  <a:lnTo>
                    <a:pt x="1180" y="1545"/>
                  </a:lnTo>
                  <a:lnTo>
                    <a:pt x="1214" y="1527"/>
                  </a:lnTo>
                  <a:lnTo>
                    <a:pt x="1249" y="1506"/>
                  </a:lnTo>
                  <a:lnTo>
                    <a:pt x="1282" y="1484"/>
                  </a:lnTo>
                  <a:lnTo>
                    <a:pt x="1314" y="1461"/>
                  </a:lnTo>
                  <a:lnTo>
                    <a:pt x="1346" y="1436"/>
                  </a:lnTo>
                  <a:lnTo>
                    <a:pt x="1376" y="1408"/>
                  </a:lnTo>
                  <a:lnTo>
                    <a:pt x="1404" y="1379"/>
                  </a:lnTo>
                  <a:lnTo>
                    <a:pt x="1432" y="1349"/>
                  </a:lnTo>
                  <a:lnTo>
                    <a:pt x="1457" y="1318"/>
                  </a:lnTo>
                  <a:lnTo>
                    <a:pt x="1482" y="1286"/>
                  </a:lnTo>
                  <a:lnTo>
                    <a:pt x="1505" y="1253"/>
                  </a:lnTo>
                  <a:lnTo>
                    <a:pt x="1525" y="1218"/>
                  </a:lnTo>
                  <a:lnTo>
                    <a:pt x="1544" y="1183"/>
                  </a:lnTo>
                  <a:lnTo>
                    <a:pt x="1561" y="1148"/>
                  </a:lnTo>
                  <a:lnTo>
                    <a:pt x="1576" y="1111"/>
                  </a:lnTo>
                  <a:lnTo>
                    <a:pt x="1590" y="1074"/>
                  </a:lnTo>
                  <a:lnTo>
                    <a:pt x="1601" y="1036"/>
                  </a:lnTo>
                  <a:lnTo>
                    <a:pt x="1611" y="997"/>
                  </a:lnTo>
                  <a:lnTo>
                    <a:pt x="1619" y="958"/>
                  </a:lnTo>
                  <a:lnTo>
                    <a:pt x="1626" y="919"/>
                  </a:lnTo>
                  <a:lnTo>
                    <a:pt x="1629" y="878"/>
                  </a:lnTo>
                  <a:lnTo>
                    <a:pt x="1631" y="838"/>
                  </a:lnTo>
                  <a:lnTo>
                    <a:pt x="1631" y="798"/>
                  </a:lnTo>
                  <a:lnTo>
                    <a:pt x="1629" y="757"/>
                  </a:lnTo>
                  <a:lnTo>
                    <a:pt x="1626" y="717"/>
                  </a:lnTo>
                  <a:lnTo>
                    <a:pt x="1620" y="677"/>
                  </a:lnTo>
                  <a:lnTo>
                    <a:pt x="1612" y="638"/>
                  </a:lnTo>
                  <a:lnTo>
                    <a:pt x="1603" y="600"/>
                  </a:lnTo>
                  <a:lnTo>
                    <a:pt x="1591" y="562"/>
                  </a:lnTo>
                  <a:lnTo>
                    <a:pt x="1578" y="524"/>
                  </a:lnTo>
                  <a:lnTo>
                    <a:pt x="1562" y="487"/>
                  </a:lnTo>
                  <a:lnTo>
                    <a:pt x="1546" y="451"/>
                  </a:lnTo>
                  <a:lnTo>
                    <a:pt x="1526" y="417"/>
                  </a:lnTo>
                  <a:lnTo>
                    <a:pt x="1507" y="382"/>
                  </a:lnTo>
                  <a:lnTo>
                    <a:pt x="1484" y="349"/>
                  </a:lnTo>
                  <a:lnTo>
                    <a:pt x="1461" y="316"/>
                  </a:lnTo>
                  <a:lnTo>
                    <a:pt x="1435" y="285"/>
                  </a:lnTo>
                  <a:lnTo>
                    <a:pt x="1408" y="255"/>
                  </a:lnTo>
                  <a:lnTo>
                    <a:pt x="1379" y="227"/>
                  </a:lnTo>
                  <a:close/>
                </a:path>
              </a:pathLst>
            </a:custGeom>
            <a:solidFill>
              <a:srgbClr val="33F2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0" name="Freeform 8"/>
            <p:cNvSpPr>
              <a:spLocks/>
            </p:cNvSpPr>
            <p:nvPr/>
          </p:nvSpPr>
          <p:spPr bwMode="auto">
            <a:xfrm>
              <a:off x="359" y="1824"/>
              <a:ext cx="748" cy="748"/>
            </a:xfrm>
            <a:custGeom>
              <a:avLst/>
              <a:gdLst>
                <a:gd name="T0" fmla="*/ 1491 w 1496"/>
                <a:gd name="T1" fmla="*/ 656 h 1495"/>
                <a:gd name="T2" fmla="*/ 1469 w 1496"/>
                <a:gd name="T3" fmla="*/ 545 h 1495"/>
                <a:gd name="T4" fmla="*/ 1432 w 1496"/>
                <a:gd name="T5" fmla="*/ 442 h 1495"/>
                <a:gd name="T6" fmla="*/ 1380 w 1496"/>
                <a:gd name="T7" fmla="*/ 346 h 1495"/>
                <a:gd name="T8" fmla="*/ 1315 w 1496"/>
                <a:gd name="T9" fmla="*/ 260 h 1495"/>
                <a:gd name="T10" fmla="*/ 1239 w 1496"/>
                <a:gd name="T11" fmla="*/ 183 h 1495"/>
                <a:gd name="T12" fmla="*/ 1153 w 1496"/>
                <a:gd name="T13" fmla="*/ 118 h 1495"/>
                <a:gd name="T14" fmla="*/ 1057 w 1496"/>
                <a:gd name="T15" fmla="*/ 66 h 1495"/>
                <a:gd name="T16" fmla="*/ 955 w 1496"/>
                <a:gd name="T17" fmla="*/ 28 h 1495"/>
                <a:gd name="T18" fmla="*/ 845 w 1496"/>
                <a:gd name="T19" fmla="*/ 5 h 1495"/>
                <a:gd name="T20" fmla="*/ 731 w 1496"/>
                <a:gd name="T21" fmla="*/ 0 h 1495"/>
                <a:gd name="T22" fmla="*/ 622 w 1496"/>
                <a:gd name="T23" fmla="*/ 10 h 1495"/>
                <a:gd name="T24" fmla="*/ 515 w 1496"/>
                <a:gd name="T25" fmla="*/ 37 h 1495"/>
                <a:gd name="T26" fmla="*/ 414 w 1496"/>
                <a:gd name="T27" fmla="*/ 78 h 1495"/>
                <a:gd name="T28" fmla="*/ 320 w 1496"/>
                <a:gd name="T29" fmla="*/ 134 h 1495"/>
                <a:gd name="T30" fmla="*/ 235 w 1496"/>
                <a:gd name="T31" fmla="*/ 203 h 1495"/>
                <a:gd name="T32" fmla="*/ 160 w 1496"/>
                <a:gd name="T33" fmla="*/ 286 h 1495"/>
                <a:gd name="T34" fmla="*/ 98 w 1496"/>
                <a:gd name="T35" fmla="*/ 377 h 1495"/>
                <a:gd name="T36" fmla="*/ 50 w 1496"/>
                <a:gd name="T37" fmla="*/ 476 h 1495"/>
                <a:gd name="T38" fmla="*/ 18 w 1496"/>
                <a:gd name="T39" fmla="*/ 581 h 1495"/>
                <a:gd name="T40" fmla="*/ 2 w 1496"/>
                <a:gd name="T41" fmla="*/ 689 h 1495"/>
                <a:gd name="T42" fmla="*/ 2 w 1496"/>
                <a:gd name="T43" fmla="*/ 802 h 1495"/>
                <a:gd name="T44" fmla="*/ 18 w 1496"/>
                <a:gd name="T45" fmla="*/ 914 h 1495"/>
                <a:gd name="T46" fmla="*/ 50 w 1496"/>
                <a:gd name="T47" fmla="*/ 1020 h 1495"/>
                <a:gd name="T48" fmla="*/ 98 w 1496"/>
                <a:gd name="T49" fmla="*/ 1118 h 1495"/>
                <a:gd name="T50" fmla="*/ 159 w 1496"/>
                <a:gd name="T51" fmla="*/ 1208 h 1495"/>
                <a:gd name="T52" fmla="*/ 231 w 1496"/>
                <a:gd name="T53" fmla="*/ 1287 h 1495"/>
                <a:gd name="T54" fmla="*/ 314 w 1496"/>
                <a:gd name="T55" fmla="*/ 1356 h 1495"/>
                <a:gd name="T56" fmla="*/ 406 w 1496"/>
                <a:gd name="T57" fmla="*/ 1413 h 1495"/>
                <a:gd name="T58" fmla="*/ 507 w 1496"/>
                <a:gd name="T59" fmla="*/ 1455 h 1495"/>
                <a:gd name="T60" fmla="*/ 614 w 1496"/>
                <a:gd name="T61" fmla="*/ 1484 h 1495"/>
                <a:gd name="T62" fmla="*/ 727 w 1496"/>
                <a:gd name="T63" fmla="*/ 1495 h 1495"/>
                <a:gd name="T64" fmla="*/ 838 w 1496"/>
                <a:gd name="T65" fmla="*/ 1490 h 1495"/>
                <a:gd name="T66" fmla="*/ 947 w 1496"/>
                <a:gd name="T67" fmla="*/ 1469 h 1495"/>
                <a:gd name="T68" fmla="*/ 1049 w 1496"/>
                <a:gd name="T69" fmla="*/ 1432 h 1495"/>
                <a:gd name="T70" fmla="*/ 1146 w 1496"/>
                <a:gd name="T71" fmla="*/ 1381 h 1495"/>
                <a:gd name="T72" fmla="*/ 1235 w 1496"/>
                <a:gd name="T73" fmla="*/ 1316 h 1495"/>
                <a:gd name="T74" fmla="*/ 1314 w 1496"/>
                <a:gd name="T75" fmla="*/ 1236 h 1495"/>
                <a:gd name="T76" fmla="*/ 1380 w 1496"/>
                <a:gd name="T77" fmla="*/ 1148 h 1495"/>
                <a:gd name="T78" fmla="*/ 1432 w 1496"/>
                <a:gd name="T79" fmla="*/ 1052 h 1495"/>
                <a:gd name="T80" fmla="*/ 1469 w 1496"/>
                <a:gd name="T81" fmla="*/ 950 h 1495"/>
                <a:gd name="T82" fmla="*/ 1491 w 1496"/>
                <a:gd name="T83" fmla="*/ 843 h 1495"/>
                <a:gd name="T84" fmla="*/ 1496 w 1496"/>
                <a:gd name="T85" fmla="*/ 732 h 14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96" h="1495">
                  <a:moveTo>
                    <a:pt x="1496" y="732"/>
                  </a:moveTo>
                  <a:lnTo>
                    <a:pt x="1494" y="694"/>
                  </a:lnTo>
                  <a:lnTo>
                    <a:pt x="1491" y="656"/>
                  </a:lnTo>
                  <a:lnTo>
                    <a:pt x="1486" y="618"/>
                  </a:lnTo>
                  <a:lnTo>
                    <a:pt x="1478" y="581"/>
                  </a:lnTo>
                  <a:lnTo>
                    <a:pt x="1469" y="545"/>
                  </a:lnTo>
                  <a:lnTo>
                    <a:pt x="1458" y="510"/>
                  </a:lnTo>
                  <a:lnTo>
                    <a:pt x="1446" y="475"/>
                  </a:lnTo>
                  <a:lnTo>
                    <a:pt x="1432" y="442"/>
                  </a:lnTo>
                  <a:lnTo>
                    <a:pt x="1416" y="410"/>
                  </a:lnTo>
                  <a:lnTo>
                    <a:pt x="1398" y="377"/>
                  </a:lnTo>
                  <a:lnTo>
                    <a:pt x="1380" y="346"/>
                  </a:lnTo>
                  <a:lnTo>
                    <a:pt x="1359" y="316"/>
                  </a:lnTo>
                  <a:lnTo>
                    <a:pt x="1339" y="288"/>
                  </a:lnTo>
                  <a:lnTo>
                    <a:pt x="1315" y="260"/>
                  </a:lnTo>
                  <a:lnTo>
                    <a:pt x="1291" y="232"/>
                  </a:lnTo>
                  <a:lnTo>
                    <a:pt x="1266" y="207"/>
                  </a:lnTo>
                  <a:lnTo>
                    <a:pt x="1239" y="183"/>
                  </a:lnTo>
                  <a:lnTo>
                    <a:pt x="1212" y="160"/>
                  </a:lnTo>
                  <a:lnTo>
                    <a:pt x="1183" y="139"/>
                  </a:lnTo>
                  <a:lnTo>
                    <a:pt x="1153" y="118"/>
                  </a:lnTo>
                  <a:lnTo>
                    <a:pt x="1122" y="100"/>
                  </a:lnTo>
                  <a:lnTo>
                    <a:pt x="1091" y="83"/>
                  </a:lnTo>
                  <a:lnTo>
                    <a:pt x="1057" y="66"/>
                  </a:lnTo>
                  <a:lnTo>
                    <a:pt x="1024" y="53"/>
                  </a:lnTo>
                  <a:lnTo>
                    <a:pt x="989" y="40"/>
                  </a:lnTo>
                  <a:lnTo>
                    <a:pt x="955" y="28"/>
                  </a:lnTo>
                  <a:lnTo>
                    <a:pt x="919" y="19"/>
                  </a:lnTo>
                  <a:lnTo>
                    <a:pt x="882" y="11"/>
                  </a:lnTo>
                  <a:lnTo>
                    <a:pt x="845" y="5"/>
                  </a:lnTo>
                  <a:lnTo>
                    <a:pt x="809" y="2"/>
                  </a:lnTo>
                  <a:lnTo>
                    <a:pt x="769" y="0"/>
                  </a:lnTo>
                  <a:lnTo>
                    <a:pt x="731" y="0"/>
                  </a:lnTo>
                  <a:lnTo>
                    <a:pt x="694" y="2"/>
                  </a:lnTo>
                  <a:lnTo>
                    <a:pt x="658" y="5"/>
                  </a:lnTo>
                  <a:lnTo>
                    <a:pt x="622" y="10"/>
                  </a:lnTo>
                  <a:lnTo>
                    <a:pt x="585" y="17"/>
                  </a:lnTo>
                  <a:lnTo>
                    <a:pt x="550" y="26"/>
                  </a:lnTo>
                  <a:lnTo>
                    <a:pt x="515" y="37"/>
                  </a:lnTo>
                  <a:lnTo>
                    <a:pt x="481" y="49"/>
                  </a:lnTo>
                  <a:lnTo>
                    <a:pt x="448" y="63"/>
                  </a:lnTo>
                  <a:lnTo>
                    <a:pt x="414" y="78"/>
                  </a:lnTo>
                  <a:lnTo>
                    <a:pt x="382" y="95"/>
                  </a:lnTo>
                  <a:lnTo>
                    <a:pt x="351" y="114"/>
                  </a:lnTo>
                  <a:lnTo>
                    <a:pt x="320" y="134"/>
                  </a:lnTo>
                  <a:lnTo>
                    <a:pt x="291" y="155"/>
                  </a:lnTo>
                  <a:lnTo>
                    <a:pt x="262" y="179"/>
                  </a:lnTo>
                  <a:lnTo>
                    <a:pt x="235" y="203"/>
                  </a:lnTo>
                  <a:lnTo>
                    <a:pt x="208" y="230"/>
                  </a:lnTo>
                  <a:lnTo>
                    <a:pt x="183" y="258"/>
                  </a:lnTo>
                  <a:lnTo>
                    <a:pt x="160" y="286"/>
                  </a:lnTo>
                  <a:lnTo>
                    <a:pt x="137" y="316"/>
                  </a:lnTo>
                  <a:lnTo>
                    <a:pt x="117" y="346"/>
                  </a:lnTo>
                  <a:lnTo>
                    <a:pt x="98" y="377"/>
                  </a:lnTo>
                  <a:lnTo>
                    <a:pt x="80" y="410"/>
                  </a:lnTo>
                  <a:lnTo>
                    <a:pt x="65" y="443"/>
                  </a:lnTo>
                  <a:lnTo>
                    <a:pt x="50" y="476"/>
                  </a:lnTo>
                  <a:lnTo>
                    <a:pt x="39" y="511"/>
                  </a:lnTo>
                  <a:lnTo>
                    <a:pt x="27" y="545"/>
                  </a:lnTo>
                  <a:lnTo>
                    <a:pt x="18" y="581"/>
                  </a:lnTo>
                  <a:lnTo>
                    <a:pt x="11" y="617"/>
                  </a:lnTo>
                  <a:lnTo>
                    <a:pt x="5" y="653"/>
                  </a:lnTo>
                  <a:lnTo>
                    <a:pt x="2" y="689"/>
                  </a:lnTo>
                  <a:lnTo>
                    <a:pt x="0" y="726"/>
                  </a:lnTo>
                  <a:lnTo>
                    <a:pt x="0" y="764"/>
                  </a:lnTo>
                  <a:lnTo>
                    <a:pt x="2" y="802"/>
                  </a:lnTo>
                  <a:lnTo>
                    <a:pt x="5" y="840"/>
                  </a:lnTo>
                  <a:lnTo>
                    <a:pt x="11" y="877"/>
                  </a:lnTo>
                  <a:lnTo>
                    <a:pt x="18" y="914"/>
                  </a:lnTo>
                  <a:lnTo>
                    <a:pt x="27" y="950"/>
                  </a:lnTo>
                  <a:lnTo>
                    <a:pt x="39" y="985"/>
                  </a:lnTo>
                  <a:lnTo>
                    <a:pt x="50" y="1020"/>
                  </a:lnTo>
                  <a:lnTo>
                    <a:pt x="65" y="1053"/>
                  </a:lnTo>
                  <a:lnTo>
                    <a:pt x="80" y="1086"/>
                  </a:lnTo>
                  <a:lnTo>
                    <a:pt x="98" y="1118"/>
                  </a:lnTo>
                  <a:lnTo>
                    <a:pt x="117" y="1149"/>
                  </a:lnTo>
                  <a:lnTo>
                    <a:pt x="137" y="1179"/>
                  </a:lnTo>
                  <a:lnTo>
                    <a:pt x="159" y="1208"/>
                  </a:lnTo>
                  <a:lnTo>
                    <a:pt x="182" y="1235"/>
                  </a:lnTo>
                  <a:lnTo>
                    <a:pt x="206" y="1262"/>
                  </a:lnTo>
                  <a:lnTo>
                    <a:pt x="231" y="1287"/>
                  </a:lnTo>
                  <a:lnTo>
                    <a:pt x="258" y="1311"/>
                  </a:lnTo>
                  <a:lnTo>
                    <a:pt x="285" y="1334"/>
                  </a:lnTo>
                  <a:lnTo>
                    <a:pt x="314" y="1356"/>
                  </a:lnTo>
                  <a:lnTo>
                    <a:pt x="344" y="1377"/>
                  </a:lnTo>
                  <a:lnTo>
                    <a:pt x="374" y="1395"/>
                  </a:lnTo>
                  <a:lnTo>
                    <a:pt x="406" y="1413"/>
                  </a:lnTo>
                  <a:lnTo>
                    <a:pt x="439" y="1429"/>
                  </a:lnTo>
                  <a:lnTo>
                    <a:pt x="472" y="1442"/>
                  </a:lnTo>
                  <a:lnTo>
                    <a:pt x="507" y="1455"/>
                  </a:lnTo>
                  <a:lnTo>
                    <a:pt x="541" y="1467"/>
                  </a:lnTo>
                  <a:lnTo>
                    <a:pt x="577" y="1476"/>
                  </a:lnTo>
                  <a:lnTo>
                    <a:pt x="614" y="1484"/>
                  </a:lnTo>
                  <a:lnTo>
                    <a:pt x="651" y="1490"/>
                  </a:lnTo>
                  <a:lnTo>
                    <a:pt x="689" y="1493"/>
                  </a:lnTo>
                  <a:lnTo>
                    <a:pt x="727" y="1495"/>
                  </a:lnTo>
                  <a:lnTo>
                    <a:pt x="765" y="1495"/>
                  </a:lnTo>
                  <a:lnTo>
                    <a:pt x="802" y="1493"/>
                  </a:lnTo>
                  <a:lnTo>
                    <a:pt x="838" y="1490"/>
                  </a:lnTo>
                  <a:lnTo>
                    <a:pt x="875" y="1485"/>
                  </a:lnTo>
                  <a:lnTo>
                    <a:pt x="911" y="1478"/>
                  </a:lnTo>
                  <a:lnTo>
                    <a:pt x="947" y="1469"/>
                  </a:lnTo>
                  <a:lnTo>
                    <a:pt x="981" y="1459"/>
                  </a:lnTo>
                  <a:lnTo>
                    <a:pt x="1016" y="1446"/>
                  </a:lnTo>
                  <a:lnTo>
                    <a:pt x="1049" y="1432"/>
                  </a:lnTo>
                  <a:lnTo>
                    <a:pt x="1083" y="1417"/>
                  </a:lnTo>
                  <a:lnTo>
                    <a:pt x="1115" y="1400"/>
                  </a:lnTo>
                  <a:lnTo>
                    <a:pt x="1146" y="1381"/>
                  </a:lnTo>
                  <a:lnTo>
                    <a:pt x="1177" y="1361"/>
                  </a:lnTo>
                  <a:lnTo>
                    <a:pt x="1206" y="1339"/>
                  </a:lnTo>
                  <a:lnTo>
                    <a:pt x="1235" y="1316"/>
                  </a:lnTo>
                  <a:lnTo>
                    <a:pt x="1262" y="1290"/>
                  </a:lnTo>
                  <a:lnTo>
                    <a:pt x="1289" y="1264"/>
                  </a:lnTo>
                  <a:lnTo>
                    <a:pt x="1314" y="1236"/>
                  </a:lnTo>
                  <a:lnTo>
                    <a:pt x="1337" y="1208"/>
                  </a:lnTo>
                  <a:lnTo>
                    <a:pt x="1360" y="1179"/>
                  </a:lnTo>
                  <a:lnTo>
                    <a:pt x="1380" y="1148"/>
                  </a:lnTo>
                  <a:lnTo>
                    <a:pt x="1400" y="1117"/>
                  </a:lnTo>
                  <a:lnTo>
                    <a:pt x="1417" y="1084"/>
                  </a:lnTo>
                  <a:lnTo>
                    <a:pt x="1432" y="1052"/>
                  </a:lnTo>
                  <a:lnTo>
                    <a:pt x="1447" y="1019"/>
                  </a:lnTo>
                  <a:lnTo>
                    <a:pt x="1458" y="984"/>
                  </a:lnTo>
                  <a:lnTo>
                    <a:pt x="1469" y="950"/>
                  </a:lnTo>
                  <a:lnTo>
                    <a:pt x="1478" y="914"/>
                  </a:lnTo>
                  <a:lnTo>
                    <a:pt x="1485" y="878"/>
                  </a:lnTo>
                  <a:lnTo>
                    <a:pt x="1491" y="843"/>
                  </a:lnTo>
                  <a:lnTo>
                    <a:pt x="1494" y="806"/>
                  </a:lnTo>
                  <a:lnTo>
                    <a:pt x="1496" y="769"/>
                  </a:lnTo>
                  <a:lnTo>
                    <a:pt x="1496" y="7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1" name="Freeform 9"/>
            <p:cNvSpPr>
              <a:spLocks/>
            </p:cNvSpPr>
            <p:nvPr/>
          </p:nvSpPr>
          <p:spPr bwMode="auto">
            <a:xfrm>
              <a:off x="385" y="1849"/>
              <a:ext cx="697" cy="697"/>
            </a:xfrm>
            <a:custGeom>
              <a:avLst/>
              <a:gdLst>
                <a:gd name="T0" fmla="*/ 1176 w 1394"/>
                <a:gd name="T1" fmla="*/ 1204 h 1394"/>
                <a:gd name="T2" fmla="*/ 1123 w 1394"/>
                <a:gd name="T3" fmla="*/ 1249 h 1394"/>
                <a:gd name="T4" fmla="*/ 1066 w 1394"/>
                <a:gd name="T5" fmla="*/ 1288 h 1394"/>
                <a:gd name="T6" fmla="*/ 1008 w 1394"/>
                <a:gd name="T7" fmla="*/ 1321 h 1394"/>
                <a:gd name="T8" fmla="*/ 945 w 1394"/>
                <a:gd name="T9" fmla="*/ 1349 h 1394"/>
                <a:gd name="T10" fmla="*/ 881 w 1394"/>
                <a:gd name="T11" fmla="*/ 1369 h 1394"/>
                <a:gd name="T12" fmla="*/ 814 w 1394"/>
                <a:gd name="T13" fmla="*/ 1384 h 1394"/>
                <a:gd name="T14" fmla="*/ 746 w 1394"/>
                <a:gd name="T15" fmla="*/ 1392 h 1394"/>
                <a:gd name="T16" fmla="*/ 640 w 1394"/>
                <a:gd name="T17" fmla="*/ 1391 h 1394"/>
                <a:gd name="T18" fmla="*/ 504 w 1394"/>
                <a:gd name="T19" fmla="*/ 1367 h 1394"/>
                <a:gd name="T20" fmla="*/ 379 w 1394"/>
                <a:gd name="T21" fmla="*/ 1318 h 1394"/>
                <a:gd name="T22" fmla="*/ 266 w 1394"/>
                <a:gd name="T23" fmla="*/ 1244 h 1394"/>
                <a:gd name="T24" fmla="*/ 169 w 1394"/>
                <a:gd name="T25" fmla="*/ 1152 h 1394"/>
                <a:gd name="T26" fmla="*/ 91 w 1394"/>
                <a:gd name="T27" fmla="*/ 1042 h 1394"/>
                <a:gd name="T28" fmla="*/ 35 w 1394"/>
                <a:gd name="T29" fmla="*/ 919 h 1394"/>
                <a:gd name="T30" fmla="*/ 4 w 1394"/>
                <a:gd name="T31" fmla="*/ 785 h 1394"/>
                <a:gd name="T32" fmla="*/ 0 w 1394"/>
                <a:gd name="T33" fmla="*/ 679 h 1394"/>
                <a:gd name="T34" fmla="*/ 4 w 1394"/>
                <a:gd name="T35" fmla="*/ 609 h 1394"/>
                <a:gd name="T36" fmla="*/ 17 w 1394"/>
                <a:gd name="T37" fmla="*/ 543 h 1394"/>
                <a:gd name="T38" fmla="*/ 34 w 1394"/>
                <a:gd name="T39" fmla="*/ 477 h 1394"/>
                <a:gd name="T40" fmla="*/ 59 w 1394"/>
                <a:gd name="T41" fmla="*/ 414 h 1394"/>
                <a:gd name="T42" fmla="*/ 91 w 1394"/>
                <a:gd name="T43" fmla="*/ 353 h 1394"/>
                <a:gd name="T44" fmla="*/ 127 w 1394"/>
                <a:gd name="T45" fmla="*/ 295 h 1394"/>
                <a:gd name="T46" fmla="*/ 170 w 1394"/>
                <a:gd name="T47" fmla="*/ 241 h 1394"/>
                <a:gd name="T48" fmla="*/ 217 w 1394"/>
                <a:gd name="T49" fmla="*/ 191 h 1394"/>
                <a:gd name="T50" fmla="*/ 270 w 1394"/>
                <a:gd name="T51" fmla="*/ 147 h 1394"/>
                <a:gd name="T52" fmla="*/ 327 w 1394"/>
                <a:gd name="T53" fmla="*/ 107 h 1394"/>
                <a:gd name="T54" fmla="*/ 386 w 1394"/>
                <a:gd name="T55" fmla="*/ 74 h 1394"/>
                <a:gd name="T56" fmla="*/ 448 w 1394"/>
                <a:gd name="T57" fmla="*/ 46 h 1394"/>
                <a:gd name="T58" fmla="*/ 512 w 1394"/>
                <a:gd name="T59" fmla="*/ 26 h 1394"/>
                <a:gd name="T60" fmla="*/ 578 w 1394"/>
                <a:gd name="T61" fmla="*/ 11 h 1394"/>
                <a:gd name="T62" fmla="*/ 646 w 1394"/>
                <a:gd name="T63" fmla="*/ 2 h 1394"/>
                <a:gd name="T64" fmla="*/ 752 w 1394"/>
                <a:gd name="T65" fmla="*/ 3 h 1394"/>
                <a:gd name="T66" fmla="*/ 889 w 1394"/>
                <a:gd name="T67" fmla="*/ 28 h 1394"/>
                <a:gd name="T68" fmla="*/ 1015 w 1394"/>
                <a:gd name="T69" fmla="*/ 78 h 1394"/>
                <a:gd name="T70" fmla="*/ 1128 w 1394"/>
                <a:gd name="T71" fmla="*/ 150 h 1394"/>
                <a:gd name="T72" fmla="*/ 1224 w 1394"/>
                <a:gd name="T73" fmla="*/ 243 h 1394"/>
                <a:gd name="T74" fmla="*/ 1303 w 1394"/>
                <a:gd name="T75" fmla="*/ 353 h 1394"/>
                <a:gd name="T76" fmla="*/ 1358 w 1394"/>
                <a:gd name="T77" fmla="*/ 477 h 1394"/>
                <a:gd name="T78" fmla="*/ 1389 w 1394"/>
                <a:gd name="T79" fmla="*/ 612 h 1394"/>
                <a:gd name="T80" fmla="*/ 1394 w 1394"/>
                <a:gd name="T81" fmla="*/ 718 h 1394"/>
                <a:gd name="T82" fmla="*/ 1388 w 1394"/>
                <a:gd name="T83" fmla="*/ 786 h 1394"/>
                <a:gd name="T84" fmla="*/ 1376 w 1394"/>
                <a:gd name="T85" fmla="*/ 852 h 1394"/>
                <a:gd name="T86" fmla="*/ 1358 w 1394"/>
                <a:gd name="T87" fmla="*/ 918 h 1394"/>
                <a:gd name="T88" fmla="*/ 1334 w 1394"/>
                <a:gd name="T89" fmla="*/ 981 h 1394"/>
                <a:gd name="T90" fmla="*/ 1303 w 1394"/>
                <a:gd name="T91" fmla="*/ 1041 h 1394"/>
                <a:gd name="T92" fmla="*/ 1266 w 1394"/>
                <a:gd name="T93" fmla="*/ 1099 h 1394"/>
                <a:gd name="T94" fmla="*/ 1223 w 1394"/>
                <a:gd name="T95" fmla="*/ 1154 h 1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94" h="1394">
                  <a:moveTo>
                    <a:pt x="1200" y="1179"/>
                  </a:moveTo>
                  <a:lnTo>
                    <a:pt x="1176" y="1204"/>
                  </a:lnTo>
                  <a:lnTo>
                    <a:pt x="1149" y="1227"/>
                  </a:lnTo>
                  <a:lnTo>
                    <a:pt x="1123" y="1249"/>
                  </a:lnTo>
                  <a:lnTo>
                    <a:pt x="1095" y="1269"/>
                  </a:lnTo>
                  <a:lnTo>
                    <a:pt x="1066" y="1288"/>
                  </a:lnTo>
                  <a:lnTo>
                    <a:pt x="1038" y="1305"/>
                  </a:lnTo>
                  <a:lnTo>
                    <a:pt x="1008" y="1321"/>
                  </a:lnTo>
                  <a:lnTo>
                    <a:pt x="977" y="1336"/>
                  </a:lnTo>
                  <a:lnTo>
                    <a:pt x="945" y="1349"/>
                  </a:lnTo>
                  <a:lnTo>
                    <a:pt x="913" y="1360"/>
                  </a:lnTo>
                  <a:lnTo>
                    <a:pt x="881" y="1369"/>
                  </a:lnTo>
                  <a:lnTo>
                    <a:pt x="848" y="1378"/>
                  </a:lnTo>
                  <a:lnTo>
                    <a:pt x="814" y="1384"/>
                  </a:lnTo>
                  <a:lnTo>
                    <a:pt x="781" y="1389"/>
                  </a:lnTo>
                  <a:lnTo>
                    <a:pt x="746" y="1392"/>
                  </a:lnTo>
                  <a:lnTo>
                    <a:pt x="712" y="1394"/>
                  </a:lnTo>
                  <a:lnTo>
                    <a:pt x="640" y="1391"/>
                  </a:lnTo>
                  <a:lnTo>
                    <a:pt x="571" y="1383"/>
                  </a:lnTo>
                  <a:lnTo>
                    <a:pt x="504" y="1367"/>
                  </a:lnTo>
                  <a:lnTo>
                    <a:pt x="440" y="1345"/>
                  </a:lnTo>
                  <a:lnTo>
                    <a:pt x="379" y="1318"/>
                  </a:lnTo>
                  <a:lnTo>
                    <a:pt x="320" y="1283"/>
                  </a:lnTo>
                  <a:lnTo>
                    <a:pt x="266" y="1244"/>
                  </a:lnTo>
                  <a:lnTo>
                    <a:pt x="215" y="1200"/>
                  </a:lnTo>
                  <a:lnTo>
                    <a:pt x="169" y="1152"/>
                  </a:lnTo>
                  <a:lnTo>
                    <a:pt x="127" y="1099"/>
                  </a:lnTo>
                  <a:lnTo>
                    <a:pt x="91" y="1042"/>
                  </a:lnTo>
                  <a:lnTo>
                    <a:pt x="61" y="983"/>
                  </a:lnTo>
                  <a:lnTo>
                    <a:pt x="35" y="919"/>
                  </a:lnTo>
                  <a:lnTo>
                    <a:pt x="17" y="852"/>
                  </a:lnTo>
                  <a:lnTo>
                    <a:pt x="4" y="785"/>
                  </a:lnTo>
                  <a:lnTo>
                    <a:pt x="0" y="713"/>
                  </a:lnTo>
                  <a:lnTo>
                    <a:pt x="0" y="679"/>
                  </a:lnTo>
                  <a:lnTo>
                    <a:pt x="1" y="644"/>
                  </a:lnTo>
                  <a:lnTo>
                    <a:pt x="4" y="609"/>
                  </a:lnTo>
                  <a:lnTo>
                    <a:pt x="10" y="576"/>
                  </a:lnTo>
                  <a:lnTo>
                    <a:pt x="17" y="543"/>
                  </a:lnTo>
                  <a:lnTo>
                    <a:pt x="25" y="509"/>
                  </a:lnTo>
                  <a:lnTo>
                    <a:pt x="34" y="477"/>
                  </a:lnTo>
                  <a:lnTo>
                    <a:pt x="47" y="445"/>
                  </a:lnTo>
                  <a:lnTo>
                    <a:pt x="59" y="414"/>
                  </a:lnTo>
                  <a:lnTo>
                    <a:pt x="74" y="383"/>
                  </a:lnTo>
                  <a:lnTo>
                    <a:pt x="91" y="353"/>
                  </a:lnTo>
                  <a:lnTo>
                    <a:pt x="108" y="324"/>
                  </a:lnTo>
                  <a:lnTo>
                    <a:pt x="127" y="295"/>
                  </a:lnTo>
                  <a:lnTo>
                    <a:pt x="147" y="269"/>
                  </a:lnTo>
                  <a:lnTo>
                    <a:pt x="170" y="241"/>
                  </a:lnTo>
                  <a:lnTo>
                    <a:pt x="193" y="216"/>
                  </a:lnTo>
                  <a:lnTo>
                    <a:pt x="217" y="191"/>
                  </a:lnTo>
                  <a:lnTo>
                    <a:pt x="244" y="168"/>
                  </a:lnTo>
                  <a:lnTo>
                    <a:pt x="270" y="147"/>
                  </a:lnTo>
                  <a:lnTo>
                    <a:pt x="298" y="126"/>
                  </a:lnTo>
                  <a:lnTo>
                    <a:pt x="327" y="107"/>
                  </a:lnTo>
                  <a:lnTo>
                    <a:pt x="356" y="89"/>
                  </a:lnTo>
                  <a:lnTo>
                    <a:pt x="386" y="74"/>
                  </a:lnTo>
                  <a:lnTo>
                    <a:pt x="417" y="59"/>
                  </a:lnTo>
                  <a:lnTo>
                    <a:pt x="448" y="46"/>
                  </a:lnTo>
                  <a:lnTo>
                    <a:pt x="479" y="35"/>
                  </a:lnTo>
                  <a:lnTo>
                    <a:pt x="512" y="26"/>
                  </a:lnTo>
                  <a:lnTo>
                    <a:pt x="545" y="16"/>
                  </a:lnTo>
                  <a:lnTo>
                    <a:pt x="578" y="11"/>
                  </a:lnTo>
                  <a:lnTo>
                    <a:pt x="611" y="5"/>
                  </a:lnTo>
                  <a:lnTo>
                    <a:pt x="646" y="2"/>
                  </a:lnTo>
                  <a:lnTo>
                    <a:pt x="680" y="0"/>
                  </a:lnTo>
                  <a:lnTo>
                    <a:pt x="752" y="3"/>
                  </a:lnTo>
                  <a:lnTo>
                    <a:pt x="821" y="12"/>
                  </a:lnTo>
                  <a:lnTo>
                    <a:pt x="889" y="28"/>
                  </a:lnTo>
                  <a:lnTo>
                    <a:pt x="954" y="50"/>
                  </a:lnTo>
                  <a:lnTo>
                    <a:pt x="1015" y="78"/>
                  </a:lnTo>
                  <a:lnTo>
                    <a:pt x="1073" y="111"/>
                  </a:lnTo>
                  <a:lnTo>
                    <a:pt x="1128" y="150"/>
                  </a:lnTo>
                  <a:lnTo>
                    <a:pt x="1178" y="195"/>
                  </a:lnTo>
                  <a:lnTo>
                    <a:pt x="1224" y="243"/>
                  </a:lnTo>
                  <a:lnTo>
                    <a:pt x="1266" y="296"/>
                  </a:lnTo>
                  <a:lnTo>
                    <a:pt x="1303" y="353"/>
                  </a:lnTo>
                  <a:lnTo>
                    <a:pt x="1333" y="413"/>
                  </a:lnTo>
                  <a:lnTo>
                    <a:pt x="1358" y="477"/>
                  </a:lnTo>
                  <a:lnTo>
                    <a:pt x="1376" y="543"/>
                  </a:lnTo>
                  <a:lnTo>
                    <a:pt x="1389" y="612"/>
                  </a:lnTo>
                  <a:lnTo>
                    <a:pt x="1394" y="683"/>
                  </a:lnTo>
                  <a:lnTo>
                    <a:pt x="1394" y="718"/>
                  </a:lnTo>
                  <a:lnTo>
                    <a:pt x="1391" y="752"/>
                  </a:lnTo>
                  <a:lnTo>
                    <a:pt x="1388" y="786"/>
                  </a:lnTo>
                  <a:lnTo>
                    <a:pt x="1383" y="819"/>
                  </a:lnTo>
                  <a:lnTo>
                    <a:pt x="1376" y="852"/>
                  </a:lnTo>
                  <a:lnTo>
                    <a:pt x="1368" y="886"/>
                  </a:lnTo>
                  <a:lnTo>
                    <a:pt x="1358" y="918"/>
                  </a:lnTo>
                  <a:lnTo>
                    <a:pt x="1346" y="950"/>
                  </a:lnTo>
                  <a:lnTo>
                    <a:pt x="1334" y="981"/>
                  </a:lnTo>
                  <a:lnTo>
                    <a:pt x="1319" y="1011"/>
                  </a:lnTo>
                  <a:lnTo>
                    <a:pt x="1303" y="1041"/>
                  </a:lnTo>
                  <a:lnTo>
                    <a:pt x="1285" y="1071"/>
                  </a:lnTo>
                  <a:lnTo>
                    <a:pt x="1266" y="1099"/>
                  </a:lnTo>
                  <a:lnTo>
                    <a:pt x="1245" y="1126"/>
                  </a:lnTo>
                  <a:lnTo>
                    <a:pt x="1223" y="1154"/>
                  </a:lnTo>
                  <a:lnTo>
                    <a:pt x="1200" y="1179"/>
                  </a:lnTo>
                  <a:close/>
                </a:path>
              </a:pathLst>
            </a:custGeom>
            <a:solidFill>
              <a:srgbClr val="33F2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2" name="Freeform 10"/>
            <p:cNvSpPr>
              <a:spLocks/>
            </p:cNvSpPr>
            <p:nvPr/>
          </p:nvSpPr>
          <p:spPr bwMode="auto">
            <a:xfrm>
              <a:off x="385" y="1849"/>
              <a:ext cx="697" cy="697"/>
            </a:xfrm>
            <a:custGeom>
              <a:avLst/>
              <a:gdLst>
                <a:gd name="T0" fmla="*/ 1176 w 1394"/>
                <a:gd name="T1" fmla="*/ 1204 h 1394"/>
                <a:gd name="T2" fmla="*/ 1123 w 1394"/>
                <a:gd name="T3" fmla="*/ 1249 h 1394"/>
                <a:gd name="T4" fmla="*/ 1066 w 1394"/>
                <a:gd name="T5" fmla="*/ 1288 h 1394"/>
                <a:gd name="T6" fmla="*/ 1008 w 1394"/>
                <a:gd name="T7" fmla="*/ 1321 h 1394"/>
                <a:gd name="T8" fmla="*/ 945 w 1394"/>
                <a:gd name="T9" fmla="*/ 1349 h 1394"/>
                <a:gd name="T10" fmla="*/ 881 w 1394"/>
                <a:gd name="T11" fmla="*/ 1369 h 1394"/>
                <a:gd name="T12" fmla="*/ 814 w 1394"/>
                <a:gd name="T13" fmla="*/ 1384 h 1394"/>
                <a:gd name="T14" fmla="*/ 746 w 1394"/>
                <a:gd name="T15" fmla="*/ 1392 h 1394"/>
                <a:gd name="T16" fmla="*/ 640 w 1394"/>
                <a:gd name="T17" fmla="*/ 1391 h 1394"/>
                <a:gd name="T18" fmla="*/ 504 w 1394"/>
                <a:gd name="T19" fmla="*/ 1367 h 1394"/>
                <a:gd name="T20" fmla="*/ 379 w 1394"/>
                <a:gd name="T21" fmla="*/ 1318 h 1394"/>
                <a:gd name="T22" fmla="*/ 266 w 1394"/>
                <a:gd name="T23" fmla="*/ 1244 h 1394"/>
                <a:gd name="T24" fmla="*/ 169 w 1394"/>
                <a:gd name="T25" fmla="*/ 1152 h 1394"/>
                <a:gd name="T26" fmla="*/ 91 w 1394"/>
                <a:gd name="T27" fmla="*/ 1042 h 1394"/>
                <a:gd name="T28" fmla="*/ 35 w 1394"/>
                <a:gd name="T29" fmla="*/ 919 h 1394"/>
                <a:gd name="T30" fmla="*/ 4 w 1394"/>
                <a:gd name="T31" fmla="*/ 785 h 1394"/>
                <a:gd name="T32" fmla="*/ 0 w 1394"/>
                <a:gd name="T33" fmla="*/ 679 h 1394"/>
                <a:gd name="T34" fmla="*/ 4 w 1394"/>
                <a:gd name="T35" fmla="*/ 609 h 1394"/>
                <a:gd name="T36" fmla="*/ 17 w 1394"/>
                <a:gd name="T37" fmla="*/ 543 h 1394"/>
                <a:gd name="T38" fmla="*/ 34 w 1394"/>
                <a:gd name="T39" fmla="*/ 477 h 1394"/>
                <a:gd name="T40" fmla="*/ 59 w 1394"/>
                <a:gd name="T41" fmla="*/ 414 h 1394"/>
                <a:gd name="T42" fmla="*/ 91 w 1394"/>
                <a:gd name="T43" fmla="*/ 353 h 1394"/>
                <a:gd name="T44" fmla="*/ 127 w 1394"/>
                <a:gd name="T45" fmla="*/ 295 h 1394"/>
                <a:gd name="T46" fmla="*/ 170 w 1394"/>
                <a:gd name="T47" fmla="*/ 241 h 1394"/>
                <a:gd name="T48" fmla="*/ 217 w 1394"/>
                <a:gd name="T49" fmla="*/ 191 h 1394"/>
                <a:gd name="T50" fmla="*/ 270 w 1394"/>
                <a:gd name="T51" fmla="*/ 147 h 1394"/>
                <a:gd name="T52" fmla="*/ 327 w 1394"/>
                <a:gd name="T53" fmla="*/ 107 h 1394"/>
                <a:gd name="T54" fmla="*/ 386 w 1394"/>
                <a:gd name="T55" fmla="*/ 74 h 1394"/>
                <a:gd name="T56" fmla="*/ 448 w 1394"/>
                <a:gd name="T57" fmla="*/ 46 h 1394"/>
                <a:gd name="T58" fmla="*/ 512 w 1394"/>
                <a:gd name="T59" fmla="*/ 26 h 1394"/>
                <a:gd name="T60" fmla="*/ 578 w 1394"/>
                <a:gd name="T61" fmla="*/ 11 h 1394"/>
                <a:gd name="T62" fmla="*/ 646 w 1394"/>
                <a:gd name="T63" fmla="*/ 2 h 1394"/>
                <a:gd name="T64" fmla="*/ 752 w 1394"/>
                <a:gd name="T65" fmla="*/ 3 h 1394"/>
                <a:gd name="T66" fmla="*/ 889 w 1394"/>
                <a:gd name="T67" fmla="*/ 28 h 1394"/>
                <a:gd name="T68" fmla="*/ 1015 w 1394"/>
                <a:gd name="T69" fmla="*/ 78 h 1394"/>
                <a:gd name="T70" fmla="*/ 1128 w 1394"/>
                <a:gd name="T71" fmla="*/ 150 h 1394"/>
                <a:gd name="T72" fmla="*/ 1224 w 1394"/>
                <a:gd name="T73" fmla="*/ 243 h 1394"/>
                <a:gd name="T74" fmla="*/ 1303 w 1394"/>
                <a:gd name="T75" fmla="*/ 353 h 1394"/>
                <a:gd name="T76" fmla="*/ 1358 w 1394"/>
                <a:gd name="T77" fmla="*/ 477 h 1394"/>
                <a:gd name="T78" fmla="*/ 1389 w 1394"/>
                <a:gd name="T79" fmla="*/ 612 h 1394"/>
                <a:gd name="T80" fmla="*/ 1394 w 1394"/>
                <a:gd name="T81" fmla="*/ 718 h 1394"/>
                <a:gd name="T82" fmla="*/ 1388 w 1394"/>
                <a:gd name="T83" fmla="*/ 786 h 1394"/>
                <a:gd name="T84" fmla="*/ 1376 w 1394"/>
                <a:gd name="T85" fmla="*/ 852 h 1394"/>
                <a:gd name="T86" fmla="*/ 1358 w 1394"/>
                <a:gd name="T87" fmla="*/ 918 h 1394"/>
                <a:gd name="T88" fmla="*/ 1334 w 1394"/>
                <a:gd name="T89" fmla="*/ 981 h 1394"/>
                <a:gd name="T90" fmla="*/ 1303 w 1394"/>
                <a:gd name="T91" fmla="*/ 1041 h 1394"/>
                <a:gd name="T92" fmla="*/ 1266 w 1394"/>
                <a:gd name="T93" fmla="*/ 1099 h 1394"/>
                <a:gd name="T94" fmla="*/ 1223 w 1394"/>
                <a:gd name="T95" fmla="*/ 1154 h 1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394" h="1394">
                  <a:moveTo>
                    <a:pt x="1200" y="1179"/>
                  </a:moveTo>
                  <a:lnTo>
                    <a:pt x="1176" y="1204"/>
                  </a:lnTo>
                  <a:lnTo>
                    <a:pt x="1149" y="1227"/>
                  </a:lnTo>
                  <a:lnTo>
                    <a:pt x="1123" y="1249"/>
                  </a:lnTo>
                  <a:lnTo>
                    <a:pt x="1095" y="1269"/>
                  </a:lnTo>
                  <a:lnTo>
                    <a:pt x="1066" y="1288"/>
                  </a:lnTo>
                  <a:lnTo>
                    <a:pt x="1038" y="1305"/>
                  </a:lnTo>
                  <a:lnTo>
                    <a:pt x="1008" y="1321"/>
                  </a:lnTo>
                  <a:lnTo>
                    <a:pt x="977" y="1336"/>
                  </a:lnTo>
                  <a:lnTo>
                    <a:pt x="945" y="1349"/>
                  </a:lnTo>
                  <a:lnTo>
                    <a:pt x="913" y="1360"/>
                  </a:lnTo>
                  <a:lnTo>
                    <a:pt x="881" y="1369"/>
                  </a:lnTo>
                  <a:lnTo>
                    <a:pt x="848" y="1378"/>
                  </a:lnTo>
                  <a:lnTo>
                    <a:pt x="814" y="1384"/>
                  </a:lnTo>
                  <a:lnTo>
                    <a:pt x="781" y="1389"/>
                  </a:lnTo>
                  <a:lnTo>
                    <a:pt x="746" y="1392"/>
                  </a:lnTo>
                  <a:lnTo>
                    <a:pt x="712" y="1394"/>
                  </a:lnTo>
                  <a:lnTo>
                    <a:pt x="640" y="1391"/>
                  </a:lnTo>
                  <a:lnTo>
                    <a:pt x="571" y="1383"/>
                  </a:lnTo>
                  <a:lnTo>
                    <a:pt x="504" y="1367"/>
                  </a:lnTo>
                  <a:lnTo>
                    <a:pt x="440" y="1345"/>
                  </a:lnTo>
                  <a:lnTo>
                    <a:pt x="379" y="1318"/>
                  </a:lnTo>
                  <a:lnTo>
                    <a:pt x="320" y="1283"/>
                  </a:lnTo>
                  <a:lnTo>
                    <a:pt x="266" y="1244"/>
                  </a:lnTo>
                  <a:lnTo>
                    <a:pt x="215" y="1200"/>
                  </a:lnTo>
                  <a:lnTo>
                    <a:pt x="169" y="1152"/>
                  </a:lnTo>
                  <a:lnTo>
                    <a:pt x="127" y="1099"/>
                  </a:lnTo>
                  <a:lnTo>
                    <a:pt x="91" y="1042"/>
                  </a:lnTo>
                  <a:lnTo>
                    <a:pt x="61" y="983"/>
                  </a:lnTo>
                  <a:lnTo>
                    <a:pt x="35" y="919"/>
                  </a:lnTo>
                  <a:lnTo>
                    <a:pt x="17" y="852"/>
                  </a:lnTo>
                  <a:lnTo>
                    <a:pt x="4" y="785"/>
                  </a:lnTo>
                  <a:lnTo>
                    <a:pt x="0" y="713"/>
                  </a:lnTo>
                  <a:lnTo>
                    <a:pt x="0" y="679"/>
                  </a:lnTo>
                  <a:lnTo>
                    <a:pt x="1" y="644"/>
                  </a:lnTo>
                  <a:lnTo>
                    <a:pt x="4" y="609"/>
                  </a:lnTo>
                  <a:lnTo>
                    <a:pt x="10" y="576"/>
                  </a:lnTo>
                  <a:lnTo>
                    <a:pt x="17" y="543"/>
                  </a:lnTo>
                  <a:lnTo>
                    <a:pt x="25" y="509"/>
                  </a:lnTo>
                  <a:lnTo>
                    <a:pt x="34" y="477"/>
                  </a:lnTo>
                  <a:lnTo>
                    <a:pt x="47" y="445"/>
                  </a:lnTo>
                  <a:lnTo>
                    <a:pt x="59" y="414"/>
                  </a:lnTo>
                  <a:lnTo>
                    <a:pt x="74" y="383"/>
                  </a:lnTo>
                  <a:lnTo>
                    <a:pt x="91" y="353"/>
                  </a:lnTo>
                  <a:lnTo>
                    <a:pt x="108" y="324"/>
                  </a:lnTo>
                  <a:lnTo>
                    <a:pt x="127" y="295"/>
                  </a:lnTo>
                  <a:lnTo>
                    <a:pt x="147" y="269"/>
                  </a:lnTo>
                  <a:lnTo>
                    <a:pt x="170" y="241"/>
                  </a:lnTo>
                  <a:lnTo>
                    <a:pt x="193" y="216"/>
                  </a:lnTo>
                  <a:lnTo>
                    <a:pt x="217" y="191"/>
                  </a:lnTo>
                  <a:lnTo>
                    <a:pt x="244" y="168"/>
                  </a:lnTo>
                  <a:lnTo>
                    <a:pt x="270" y="147"/>
                  </a:lnTo>
                  <a:lnTo>
                    <a:pt x="298" y="126"/>
                  </a:lnTo>
                  <a:lnTo>
                    <a:pt x="327" y="107"/>
                  </a:lnTo>
                  <a:lnTo>
                    <a:pt x="356" y="89"/>
                  </a:lnTo>
                  <a:lnTo>
                    <a:pt x="386" y="74"/>
                  </a:lnTo>
                  <a:lnTo>
                    <a:pt x="417" y="59"/>
                  </a:lnTo>
                  <a:lnTo>
                    <a:pt x="448" y="46"/>
                  </a:lnTo>
                  <a:lnTo>
                    <a:pt x="479" y="35"/>
                  </a:lnTo>
                  <a:lnTo>
                    <a:pt x="512" y="26"/>
                  </a:lnTo>
                  <a:lnTo>
                    <a:pt x="545" y="16"/>
                  </a:lnTo>
                  <a:lnTo>
                    <a:pt x="578" y="11"/>
                  </a:lnTo>
                  <a:lnTo>
                    <a:pt x="611" y="5"/>
                  </a:lnTo>
                  <a:lnTo>
                    <a:pt x="646" y="2"/>
                  </a:lnTo>
                  <a:lnTo>
                    <a:pt x="680" y="0"/>
                  </a:lnTo>
                  <a:lnTo>
                    <a:pt x="752" y="3"/>
                  </a:lnTo>
                  <a:lnTo>
                    <a:pt x="821" y="12"/>
                  </a:lnTo>
                  <a:lnTo>
                    <a:pt x="889" y="28"/>
                  </a:lnTo>
                  <a:lnTo>
                    <a:pt x="954" y="50"/>
                  </a:lnTo>
                  <a:lnTo>
                    <a:pt x="1015" y="78"/>
                  </a:lnTo>
                  <a:lnTo>
                    <a:pt x="1073" y="111"/>
                  </a:lnTo>
                  <a:lnTo>
                    <a:pt x="1128" y="150"/>
                  </a:lnTo>
                  <a:lnTo>
                    <a:pt x="1178" y="195"/>
                  </a:lnTo>
                  <a:lnTo>
                    <a:pt x="1224" y="243"/>
                  </a:lnTo>
                  <a:lnTo>
                    <a:pt x="1266" y="296"/>
                  </a:lnTo>
                  <a:lnTo>
                    <a:pt x="1303" y="353"/>
                  </a:lnTo>
                  <a:lnTo>
                    <a:pt x="1333" y="413"/>
                  </a:lnTo>
                  <a:lnTo>
                    <a:pt x="1358" y="477"/>
                  </a:lnTo>
                  <a:lnTo>
                    <a:pt x="1376" y="543"/>
                  </a:lnTo>
                  <a:lnTo>
                    <a:pt x="1389" y="612"/>
                  </a:lnTo>
                  <a:lnTo>
                    <a:pt x="1394" y="683"/>
                  </a:lnTo>
                  <a:lnTo>
                    <a:pt x="1394" y="718"/>
                  </a:lnTo>
                  <a:lnTo>
                    <a:pt x="1391" y="752"/>
                  </a:lnTo>
                  <a:lnTo>
                    <a:pt x="1388" y="786"/>
                  </a:lnTo>
                  <a:lnTo>
                    <a:pt x="1383" y="819"/>
                  </a:lnTo>
                  <a:lnTo>
                    <a:pt x="1376" y="852"/>
                  </a:lnTo>
                  <a:lnTo>
                    <a:pt x="1368" y="886"/>
                  </a:lnTo>
                  <a:lnTo>
                    <a:pt x="1358" y="918"/>
                  </a:lnTo>
                  <a:lnTo>
                    <a:pt x="1346" y="950"/>
                  </a:lnTo>
                  <a:lnTo>
                    <a:pt x="1334" y="981"/>
                  </a:lnTo>
                  <a:lnTo>
                    <a:pt x="1319" y="1011"/>
                  </a:lnTo>
                  <a:lnTo>
                    <a:pt x="1303" y="1041"/>
                  </a:lnTo>
                  <a:lnTo>
                    <a:pt x="1285" y="1071"/>
                  </a:lnTo>
                  <a:lnTo>
                    <a:pt x="1266" y="1099"/>
                  </a:lnTo>
                  <a:lnTo>
                    <a:pt x="1245" y="1126"/>
                  </a:lnTo>
                  <a:lnTo>
                    <a:pt x="1223" y="1154"/>
                  </a:lnTo>
                  <a:lnTo>
                    <a:pt x="1200" y="1179"/>
                  </a:lnTo>
                  <a:close/>
                </a:path>
              </a:pathLst>
            </a:custGeom>
            <a:solidFill>
              <a:srgbClr val="33F2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3" name="Freeform 11"/>
            <p:cNvSpPr>
              <a:spLocks/>
            </p:cNvSpPr>
            <p:nvPr/>
          </p:nvSpPr>
          <p:spPr bwMode="auto">
            <a:xfrm>
              <a:off x="401" y="1849"/>
              <a:ext cx="649" cy="299"/>
            </a:xfrm>
            <a:custGeom>
              <a:avLst/>
              <a:gdLst>
                <a:gd name="T0" fmla="*/ 435 w 1297"/>
                <a:gd name="T1" fmla="*/ 438 h 598"/>
                <a:gd name="T2" fmla="*/ 480 w 1297"/>
                <a:gd name="T3" fmla="*/ 449 h 598"/>
                <a:gd name="T4" fmla="*/ 523 w 1297"/>
                <a:gd name="T5" fmla="*/ 467 h 598"/>
                <a:gd name="T6" fmla="*/ 564 w 1297"/>
                <a:gd name="T7" fmla="*/ 487 h 598"/>
                <a:gd name="T8" fmla="*/ 605 w 1297"/>
                <a:gd name="T9" fmla="*/ 509 h 598"/>
                <a:gd name="T10" fmla="*/ 645 w 1297"/>
                <a:gd name="T11" fmla="*/ 532 h 598"/>
                <a:gd name="T12" fmla="*/ 685 w 1297"/>
                <a:gd name="T13" fmla="*/ 555 h 598"/>
                <a:gd name="T14" fmla="*/ 727 w 1297"/>
                <a:gd name="T15" fmla="*/ 576 h 598"/>
                <a:gd name="T16" fmla="*/ 761 w 1297"/>
                <a:gd name="T17" fmla="*/ 589 h 598"/>
                <a:gd name="T18" fmla="*/ 786 w 1297"/>
                <a:gd name="T19" fmla="*/ 595 h 598"/>
                <a:gd name="T20" fmla="*/ 812 w 1297"/>
                <a:gd name="T21" fmla="*/ 598 h 598"/>
                <a:gd name="T22" fmla="*/ 837 w 1297"/>
                <a:gd name="T23" fmla="*/ 598 h 598"/>
                <a:gd name="T24" fmla="*/ 864 w 1297"/>
                <a:gd name="T25" fmla="*/ 596 h 598"/>
                <a:gd name="T26" fmla="*/ 889 w 1297"/>
                <a:gd name="T27" fmla="*/ 591 h 598"/>
                <a:gd name="T28" fmla="*/ 916 w 1297"/>
                <a:gd name="T29" fmla="*/ 585 h 598"/>
                <a:gd name="T30" fmla="*/ 940 w 1297"/>
                <a:gd name="T31" fmla="*/ 578 h 598"/>
                <a:gd name="T32" fmla="*/ 976 w 1297"/>
                <a:gd name="T33" fmla="*/ 566 h 598"/>
                <a:gd name="T34" fmla="*/ 1021 w 1297"/>
                <a:gd name="T35" fmla="*/ 548 h 598"/>
                <a:gd name="T36" fmla="*/ 1066 w 1297"/>
                <a:gd name="T37" fmla="*/ 529 h 598"/>
                <a:gd name="T38" fmla="*/ 1108 w 1297"/>
                <a:gd name="T39" fmla="*/ 509 h 598"/>
                <a:gd name="T40" fmla="*/ 1151 w 1297"/>
                <a:gd name="T41" fmla="*/ 489 h 598"/>
                <a:gd name="T42" fmla="*/ 1193 w 1297"/>
                <a:gd name="T43" fmla="*/ 466 h 598"/>
                <a:gd name="T44" fmla="*/ 1235 w 1297"/>
                <a:gd name="T45" fmla="*/ 443 h 598"/>
                <a:gd name="T46" fmla="*/ 1276 w 1297"/>
                <a:gd name="T47" fmla="*/ 418 h 598"/>
                <a:gd name="T48" fmla="*/ 1274 w 1297"/>
                <a:gd name="T49" fmla="*/ 361 h 598"/>
                <a:gd name="T50" fmla="*/ 1220 w 1297"/>
                <a:gd name="T51" fmla="*/ 277 h 598"/>
                <a:gd name="T52" fmla="*/ 1154 w 1297"/>
                <a:gd name="T53" fmla="*/ 202 h 598"/>
                <a:gd name="T54" fmla="*/ 1078 w 1297"/>
                <a:gd name="T55" fmla="*/ 137 h 598"/>
                <a:gd name="T56" fmla="*/ 994 w 1297"/>
                <a:gd name="T57" fmla="*/ 84 h 598"/>
                <a:gd name="T58" fmla="*/ 903 w 1297"/>
                <a:gd name="T59" fmla="*/ 43 h 598"/>
                <a:gd name="T60" fmla="*/ 805 w 1297"/>
                <a:gd name="T61" fmla="*/ 14 h 598"/>
                <a:gd name="T62" fmla="*/ 701 w 1297"/>
                <a:gd name="T63" fmla="*/ 2 h 598"/>
                <a:gd name="T64" fmla="*/ 614 w 1297"/>
                <a:gd name="T65" fmla="*/ 2 h 598"/>
                <a:gd name="T66" fmla="*/ 546 w 1297"/>
                <a:gd name="T67" fmla="*/ 11 h 598"/>
                <a:gd name="T68" fmla="*/ 480 w 1297"/>
                <a:gd name="T69" fmla="*/ 26 h 598"/>
                <a:gd name="T70" fmla="*/ 416 w 1297"/>
                <a:gd name="T71" fmla="*/ 46 h 598"/>
                <a:gd name="T72" fmla="*/ 354 w 1297"/>
                <a:gd name="T73" fmla="*/ 74 h 598"/>
                <a:gd name="T74" fmla="*/ 295 w 1297"/>
                <a:gd name="T75" fmla="*/ 107 h 598"/>
                <a:gd name="T76" fmla="*/ 238 w 1297"/>
                <a:gd name="T77" fmla="*/ 147 h 598"/>
                <a:gd name="T78" fmla="*/ 185 w 1297"/>
                <a:gd name="T79" fmla="*/ 191 h 598"/>
                <a:gd name="T80" fmla="*/ 133 w 1297"/>
                <a:gd name="T81" fmla="*/ 246 h 598"/>
                <a:gd name="T82" fmla="*/ 85 w 1297"/>
                <a:gd name="T83" fmla="*/ 310 h 598"/>
                <a:gd name="T84" fmla="*/ 45 w 1297"/>
                <a:gd name="T85" fmla="*/ 378 h 598"/>
                <a:gd name="T86" fmla="*/ 13 w 1297"/>
                <a:gd name="T87" fmla="*/ 451 h 598"/>
                <a:gd name="T88" fmla="*/ 23 w 1297"/>
                <a:gd name="T89" fmla="*/ 476 h 598"/>
                <a:gd name="T90" fmla="*/ 71 w 1297"/>
                <a:gd name="T91" fmla="*/ 457 h 598"/>
                <a:gd name="T92" fmla="*/ 122 w 1297"/>
                <a:gd name="T93" fmla="*/ 444 h 598"/>
                <a:gd name="T94" fmla="*/ 174 w 1297"/>
                <a:gd name="T95" fmla="*/ 434 h 598"/>
                <a:gd name="T96" fmla="*/ 227 w 1297"/>
                <a:gd name="T97" fmla="*/ 428 h 598"/>
                <a:gd name="T98" fmla="*/ 280 w 1297"/>
                <a:gd name="T99" fmla="*/ 425 h 598"/>
                <a:gd name="T100" fmla="*/ 334 w 1297"/>
                <a:gd name="T101" fmla="*/ 426 h 598"/>
                <a:gd name="T102" fmla="*/ 386 w 1297"/>
                <a:gd name="T103" fmla="*/ 430 h 5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297" h="598">
                  <a:moveTo>
                    <a:pt x="412" y="433"/>
                  </a:moveTo>
                  <a:lnTo>
                    <a:pt x="435" y="438"/>
                  </a:lnTo>
                  <a:lnTo>
                    <a:pt x="458" y="443"/>
                  </a:lnTo>
                  <a:lnTo>
                    <a:pt x="480" y="449"/>
                  </a:lnTo>
                  <a:lnTo>
                    <a:pt x="502" y="457"/>
                  </a:lnTo>
                  <a:lnTo>
                    <a:pt x="523" y="467"/>
                  </a:lnTo>
                  <a:lnTo>
                    <a:pt x="544" y="477"/>
                  </a:lnTo>
                  <a:lnTo>
                    <a:pt x="564" y="487"/>
                  </a:lnTo>
                  <a:lnTo>
                    <a:pt x="584" y="498"/>
                  </a:lnTo>
                  <a:lnTo>
                    <a:pt x="605" y="509"/>
                  </a:lnTo>
                  <a:lnTo>
                    <a:pt x="624" y="521"/>
                  </a:lnTo>
                  <a:lnTo>
                    <a:pt x="645" y="532"/>
                  </a:lnTo>
                  <a:lnTo>
                    <a:pt x="665" y="544"/>
                  </a:lnTo>
                  <a:lnTo>
                    <a:pt x="685" y="555"/>
                  </a:lnTo>
                  <a:lnTo>
                    <a:pt x="706" y="566"/>
                  </a:lnTo>
                  <a:lnTo>
                    <a:pt x="727" y="576"/>
                  </a:lnTo>
                  <a:lnTo>
                    <a:pt x="749" y="585"/>
                  </a:lnTo>
                  <a:lnTo>
                    <a:pt x="761" y="589"/>
                  </a:lnTo>
                  <a:lnTo>
                    <a:pt x="773" y="592"/>
                  </a:lnTo>
                  <a:lnTo>
                    <a:pt x="786" y="595"/>
                  </a:lnTo>
                  <a:lnTo>
                    <a:pt x="798" y="597"/>
                  </a:lnTo>
                  <a:lnTo>
                    <a:pt x="812" y="598"/>
                  </a:lnTo>
                  <a:lnTo>
                    <a:pt x="825" y="598"/>
                  </a:lnTo>
                  <a:lnTo>
                    <a:pt x="837" y="598"/>
                  </a:lnTo>
                  <a:lnTo>
                    <a:pt x="851" y="597"/>
                  </a:lnTo>
                  <a:lnTo>
                    <a:pt x="864" y="596"/>
                  </a:lnTo>
                  <a:lnTo>
                    <a:pt x="877" y="593"/>
                  </a:lnTo>
                  <a:lnTo>
                    <a:pt x="889" y="591"/>
                  </a:lnTo>
                  <a:lnTo>
                    <a:pt x="903" y="589"/>
                  </a:lnTo>
                  <a:lnTo>
                    <a:pt x="916" y="585"/>
                  </a:lnTo>
                  <a:lnTo>
                    <a:pt x="928" y="582"/>
                  </a:lnTo>
                  <a:lnTo>
                    <a:pt x="940" y="578"/>
                  </a:lnTo>
                  <a:lnTo>
                    <a:pt x="953" y="574"/>
                  </a:lnTo>
                  <a:lnTo>
                    <a:pt x="976" y="566"/>
                  </a:lnTo>
                  <a:lnTo>
                    <a:pt x="999" y="557"/>
                  </a:lnTo>
                  <a:lnTo>
                    <a:pt x="1021" y="548"/>
                  </a:lnTo>
                  <a:lnTo>
                    <a:pt x="1044" y="539"/>
                  </a:lnTo>
                  <a:lnTo>
                    <a:pt x="1066" y="529"/>
                  </a:lnTo>
                  <a:lnTo>
                    <a:pt x="1087" y="520"/>
                  </a:lnTo>
                  <a:lnTo>
                    <a:pt x="1108" y="509"/>
                  </a:lnTo>
                  <a:lnTo>
                    <a:pt x="1130" y="499"/>
                  </a:lnTo>
                  <a:lnTo>
                    <a:pt x="1151" y="489"/>
                  </a:lnTo>
                  <a:lnTo>
                    <a:pt x="1173" y="477"/>
                  </a:lnTo>
                  <a:lnTo>
                    <a:pt x="1193" y="466"/>
                  </a:lnTo>
                  <a:lnTo>
                    <a:pt x="1214" y="454"/>
                  </a:lnTo>
                  <a:lnTo>
                    <a:pt x="1235" y="443"/>
                  </a:lnTo>
                  <a:lnTo>
                    <a:pt x="1256" y="430"/>
                  </a:lnTo>
                  <a:lnTo>
                    <a:pt x="1276" y="418"/>
                  </a:lnTo>
                  <a:lnTo>
                    <a:pt x="1297" y="406"/>
                  </a:lnTo>
                  <a:lnTo>
                    <a:pt x="1274" y="361"/>
                  </a:lnTo>
                  <a:lnTo>
                    <a:pt x="1249" y="318"/>
                  </a:lnTo>
                  <a:lnTo>
                    <a:pt x="1220" y="277"/>
                  </a:lnTo>
                  <a:lnTo>
                    <a:pt x="1189" y="239"/>
                  </a:lnTo>
                  <a:lnTo>
                    <a:pt x="1154" y="202"/>
                  </a:lnTo>
                  <a:lnTo>
                    <a:pt x="1117" y="168"/>
                  </a:lnTo>
                  <a:lnTo>
                    <a:pt x="1078" y="137"/>
                  </a:lnTo>
                  <a:lnTo>
                    <a:pt x="1038" y="110"/>
                  </a:lnTo>
                  <a:lnTo>
                    <a:pt x="994" y="84"/>
                  </a:lnTo>
                  <a:lnTo>
                    <a:pt x="949" y="61"/>
                  </a:lnTo>
                  <a:lnTo>
                    <a:pt x="903" y="43"/>
                  </a:lnTo>
                  <a:lnTo>
                    <a:pt x="855" y="27"/>
                  </a:lnTo>
                  <a:lnTo>
                    <a:pt x="805" y="14"/>
                  </a:lnTo>
                  <a:lnTo>
                    <a:pt x="753" y="6"/>
                  </a:lnTo>
                  <a:lnTo>
                    <a:pt x="701" y="2"/>
                  </a:lnTo>
                  <a:lnTo>
                    <a:pt x="648" y="0"/>
                  </a:lnTo>
                  <a:lnTo>
                    <a:pt x="614" y="2"/>
                  </a:lnTo>
                  <a:lnTo>
                    <a:pt x="579" y="5"/>
                  </a:lnTo>
                  <a:lnTo>
                    <a:pt x="546" y="11"/>
                  </a:lnTo>
                  <a:lnTo>
                    <a:pt x="513" y="16"/>
                  </a:lnTo>
                  <a:lnTo>
                    <a:pt x="480" y="26"/>
                  </a:lnTo>
                  <a:lnTo>
                    <a:pt x="447" y="35"/>
                  </a:lnTo>
                  <a:lnTo>
                    <a:pt x="416" y="46"/>
                  </a:lnTo>
                  <a:lnTo>
                    <a:pt x="385" y="59"/>
                  </a:lnTo>
                  <a:lnTo>
                    <a:pt x="354" y="74"/>
                  </a:lnTo>
                  <a:lnTo>
                    <a:pt x="324" y="89"/>
                  </a:lnTo>
                  <a:lnTo>
                    <a:pt x="295" y="107"/>
                  </a:lnTo>
                  <a:lnTo>
                    <a:pt x="266" y="126"/>
                  </a:lnTo>
                  <a:lnTo>
                    <a:pt x="238" y="147"/>
                  </a:lnTo>
                  <a:lnTo>
                    <a:pt x="212" y="168"/>
                  </a:lnTo>
                  <a:lnTo>
                    <a:pt x="185" y="191"/>
                  </a:lnTo>
                  <a:lnTo>
                    <a:pt x="161" y="216"/>
                  </a:lnTo>
                  <a:lnTo>
                    <a:pt x="133" y="246"/>
                  </a:lnTo>
                  <a:lnTo>
                    <a:pt x="109" y="277"/>
                  </a:lnTo>
                  <a:lnTo>
                    <a:pt x="85" y="310"/>
                  </a:lnTo>
                  <a:lnTo>
                    <a:pt x="64" y="343"/>
                  </a:lnTo>
                  <a:lnTo>
                    <a:pt x="45" y="378"/>
                  </a:lnTo>
                  <a:lnTo>
                    <a:pt x="27" y="414"/>
                  </a:lnTo>
                  <a:lnTo>
                    <a:pt x="13" y="451"/>
                  </a:lnTo>
                  <a:lnTo>
                    <a:pt x="0" y="487"/>
                  </a:lnTo>
                  <a:lnTo>
                    <a:pt x="23" y="476"/>
                  </a:lnTo>
                  <a:lnTo>
                    <a:pt x="47" y="467"/>
                  </a:lnTo>
                  <a:lnTo>
                    <a:pt x="71" y="457"/>
                  </a:lnTo>
                  <a:lnTo>
                    <a:pt x="97" y="451"/>
                  </a:lnTo>
                  <a:lnTo>
                    <a:pt x="122" y="444"/>
                  </a:lnTo>
                  <a:lnTo>
                    <a:pt x="148" y="438"/>
                  </a:lnTo>
                  <a:lnTo>
                    <a:pt x="174" y="434"/>
                  </a:lnTo>
                  <a:lnTo>
                    <a:pt x="200" y="431"/>
                  </a:lnTo>
                  <a:lnTo>
                    <a:pt x="227" y="428"/>
                  </a:lnTo>
                  <a:lnTo>
                    <a:pt x="253" y="426"/>
                  </a:lnTo>
                  <a:lnTo>
                    <a:pt x="280" y="425"/>
                  </a:lnTo>
                  <a:lnTo>
                    <a:pt x="306" y="425"/>
                  </a:lnTo>
                  <a:lnTo>
                    <a:pt x="334" y="426"/>
                  </a:lnTo>
                  <a:lnTo>
                    <a:pt x="360" y="428"/>
                  </a:lnTo>
                  <a:lnTo>
                    <a:pt x="386" y="430"/>
                  </a:lnTo>
                  <a:lnTo>
                    <a:pt x="412" y="433"/>
                  </a:lnTo>
                  <a:close/>
                </a:path>
              </a:pathLst>
            </a:custGeom>
            <a:solidFill>
              <a:srgbClr val="33F2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4" name="Freeform 12"/>
            <p:cNvSpPr>
              <a:spLocks/>
            </p:cNvSpPr>
            <p:nvPr/>
          </p:nvSpPr>
          <p:spPr bwMode="auto">
            <a:xfrm>
              <a:off x="401" y="2000"/>
              <a:ext cx="649" cy="148"/>
            </a:xfrm>
            <a:custGeom>
              <a:avLst/>
              <a:gdLst>
                <a:gd name="T0" fmla="*/ 706 w 1297"/>
                <a:gd name="T1" fmla="*/ 141 h 296"/>
                <a:gd name="T2" fmla="*/ 645 w 1297"/>
                <a:gd name="T3" fmla="*/ 107 h 296"/>
                <a:gd name="T4" fmla="*/ 584 w 1297"/>
                <a:gd name="T5" fmla="*/ 73 h 296"/>
                <a:gd name="T6" fmla="*/ 523 w 1297"/>
                <a:gd name="T7" fmla="*/ 41 h 296"/>
                <a:gd name="T8" fmla="*/ 458 w 1297"/>
                <a:gd name="T9" fmla="*/ 17 h 296"/>
                <a:gd name="T10" fmla="*/ 392 w 1297"/>
                <a:gd name="T11" fmla="*/ 6 h 296"/>
                <a:gd name="T12" fmla="*/ 326 w 1297"/>
                <a:gd name="T13" fmla="*/ 0 h 296"/>
                <a:gd name="T14" fmla="*/ 260 w 1297"/>
                <a:gd name="T15" fmla="*/ 0 h 296"/>
                <a:gd name="T16" fmla="*/ 196 w 1297"/>
                <a:gd name="T17" fmla="*/ 6 h 296"/>
                <a:gd name="T18" fmla="*/ 131 w 1297"/>
                <a:gd name="T19" fmla="*/ 16 h 296"/>
                <a:gd name="T20" fmla="*/ 69 w 1297"/>
                <a:gd name="T21" fmla="*/ 33 h 296"/>
                <a:gd name="T22" fmla="*/ 39 w 1297"/>
                <a:gd name="T23" fmla="*/ 89 h 296"/>
                <a:gd name="T24" fmla="*/ 14 w 1297"/>
                <a:gd name="T25" fmla="*/ 146 h 296"/>
                <a:gd name="T26" fmla="*/ 23 w 1297"/>
                <a:gd name="T27" fmla="*/ 174 h 296"/>
                <a:gd name="T28" fmla="*/ 97 w 1297"/>
                <a:gd name="T29" fmla="*/ 149 h 296"/>
                <a:gd name="T30" fmla="*/ 174 w 1297"/>
                <a:gd name="T31" fmla="*/ 132 h 296"/>
                <a:gd name="T32" fmla="*/ 253 w 1297"/>
                <a:gd name="T33" fmla="*/ 124 h 296"/>
                <a:gd name="T34" fmla="*/ 334 w 1297"/>
                <a:gd name="T35" fmla="*/ 124 h 296"/>
                <a:gd name="T36" fmla="*/ 412 w 1297"/>
                <a:gd name="T37" fmla="*/ 131 h 296"/>
                <a:gd name="T38" fmla="*/ 480 w 1297"/>
                <a:gd name="T39" fmla="*/ 147 h 296"/>
                <a:gd name="T40" fmla="*/ 544 w 1297"/>
                <a:gd name="T41" fmla="*/ 175 h 296"/>
                <a:gd name="T42" fmla="*/ 605 w 1297"/>
                <a:gd name="T43" fmla="*/ 207 h 296"/>
                <a:gd name="T44" fmla="*/ 665 w 1297"/>
                <a:gd name="T45" fmla="*/ 242 h 296"/>
                <a:gd name="T46" fmla="*/ 727 w 1297"/>
                <a:gd name="T47" fmla="*/ 274 h 296"/>
                <a:gd name="T48" fmla="*/ 773 w 1297"/>
                <a:gd name="T49" fmla="*/ 290 h 296"/>
                <a:gd name="T50" fmla="*/ 812 w 1297"/>
                <a:gd name="T51" fmla="*/ 296 h 296"/>
                <a:gd name="T52" fmla="*/ 851 w 1297"/>
                <a:gd name="T53" fmla="*/ 295 h 296"/>
                <a:gd name="T54" fmla="*/ 889 w 1297"/>
                <a:gd name="T55" fmla="*/ 289 h 296"/>
                <a:gd name="T56" fmla="*/ 928 w 1297"/>
                <a:gd name="T57" fmla="*/ 280 h 296"/>
                <a:gd name="T58" fmla="*/ 976 w 1297"/>
                <a:gd name="T59" fmla="*/ 264 h 296"/>
                <a:gd name="T60" fmla="*/ 1044 w 1297"/>
                <a:gd name="T61" fmla="*/ 237 h 296"/>
                <a:gd name="T62" fmla="*/ 1108 w 1297"/>
                <a:gd name="T63" fmla="*/ 207 h 296"/>
                <a:gd name="T64" fmla="*/ 1173 w 1297"/>
                <a:gd name="T65" fmla="*/ 175 h 296"/>
                <a:gd name="T66" fmla="*/ 1235 w 1297"/>
                <a:gd name="T67" fmla="*/ 141 h 296"/>
                <a:gd name="T68" fmla="*/ 1297 w 1297"/>
                <a:gd name="T69" fmla="*/ 104 h 296"/>
                <a:gd name="T70" fmla="*/ 1280 w 1297"/>
                <a:gd name="T71" fmla="*/ 68 h 296"/>
                <a:gd name="T72" fmla="*/ 1259 w 1297"/>
                <a:gd name="T73" fmla="*/ 33 h 296"/>
                <a:gd name="T74" fmla="*/ 1228 w 1297"/>
                <a:gd name="T75" fmla="*/ 22 h 296"/>
                <a:gd name="T76" fmla="*/ 1175 w 1297"/>
                <a:gd name="T77" fmla="*/ 51 h 296"/>
                <a:gd name="T78" fmla="*/ 1121 w 1297"/>
                <a:gd name="T79" fmla="*/ 78 h 296"/>
                <a:gd name="T80" fmla="*/ 1067 w 1297"/>
                <a:gd name="T81" fmla="*/ 104 h 296"/>
                <a:gd name="T82" fmla="*/ 1010 w 1297"/>
                <a:gd name="T83" fmla="*/ 127 h 296"/>
                <a:gd name="T84" fmla="*/ 953 w 1297"/>
                <a:gd name="T85" fmla="*/ 147 h 296"/>
                <a:gd name="T86" fmla="*/ 916 w 1297"/>
                <a:gd name="T87" fmla="*/ 159 h 296"/>
                <a:gd name="T88" fmla="*/ 877 w 1297"/>
                <a:gd name="T89" fmla="*/ 167 h 296"/>
                <a:gd name="T90" fmla="*/ 837 w 1297"/>
                <a:gd name="T91" fmla="*/ 172 h 296"/>
                <a:gd name="T92" fmla="*/ 798 w 1297"/>
                <a:gd name="T93" fmla="*/ 170 h 296"/>
                <a:gd name="T94" fmla="*/ 761 w 1297"/>
                <a:gd name="T95" fmla="*/ 164 h 2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297" h="296">
                  <a:moveTo>
                    <a:pt x="749" y="159"/>
                  </a:moveTo>
                  <a:lnTo>
                    <a:pt x="727" y="150"/>
                  </a:lnTo>
                  <a:lnTo>
                    <a:pt x="706" y="141"/>
                  </a:lnTo>
                  <a:lnTo>
                    <a:pt x="685" y="129"/>
                  </a:lnTo>
                  <a:lnTo>
                    <a:pt x="665" y="119"/>
                  </a:lnTo>
                  <a:lnTo>
                    <a:pt x="645" y="107"/>
                  </a:lnTo>
                  <a:lnTo>
                    <a:pt x="624" y="96"/>
                  </a:lnTo>
                  <a:lnTo>
                    <a:pt x="605" y="84"/>
                  </a:lnTo>
                  <a:lnTo>
                    <a:pt x="584" y="73"/>
                  </a:lnTo>
                  <a:lnTo>
                    <a:pt x="564" y="62"/>
                  </a:lnTo>
                  <a:lnTo>
                    <a:pt x="544" y="51"/>
                  </a:lnTo>
                  <a:lnTo>
                    <a:pt x="523" y="41"/>
                  </a:lnTo>
                  <a:lnTo>
                    <a:pt x="502" y="32"/>
                  </a:lnTo>
                  <a:lnTo>
                    <a:pt x="480" y="24"/>
                  </a:lnTo>
                  <a:lnTo>
                    <a:pt x="458" y="17"/>
                  </a:lnTo>
                  <a:lnTo>
                    <a:pt x="435" y="13"/>
                  </a:lnTo>
                  <a:lnTo>
                    <a:pt x="412" y="8"/>
                  </a:lnTo>
                  <a:lnTo>
                    <a:pt x="392" y="6"/>
                  </a:lnTo>
                  <a:lnTo>
                    <a:pt x="370" y="3"/>
                  </a:lnTo>
                  <a:lnTo>
                    <a:pt x="348" y="1"/>
                  </a:lnTo>
                  <a:lnTo>
                    <a:pt x="326" y="0"/>
                  </a:lnTo>
                  <a:lnTo>
                    <a:pt x="304" y="0"/>
                  </a:lnTo>
                  <a:lnTo>
                    <a:pt x="282" y="0"/>
                  </a:lnTo>
                  <a:lnTo>
                    <a:pt x="260" y="0"/>
                  </a:lnTo>
                  <a:lnTo>
                    <a:pt x="239" y="1"/>
                  </a:lnTo>
                  <a:lnTo>
                    <a:pt x="218" y="3"/>
                  </a:lnTo>
                  <a:lnTo>
                    <a:pt x="196" y="6"/>
                  </a:lnTo>
                  <a:lnTo>
                    <a:pt x="174" y="8"/>
                  </a:lnTo>
                  <a:lnTo>
                    <a:pt x="152" y="12"/>
                  </a:lnTo>
                  <a:lnTo>
                    <a:pt x="131" y="16"/>
                  </a:lnTo>
                  <a:lnTo>
                    <a:pt x="110" y="21"/>
                  </a:lnTo>
                  <a:lnTo>
                    <a:pt x="90" y="27"/>
                  </a:lnTo>
                  <a:lnTo>
                    <a:pt x="69" y="33"/>
                  </a:lnTo>
                  <a:lnTo>
                    <a:pt x="59" y="52"/>
                  </a:lnTo>
                  <a:lnTo>
                    <a:pt x="48" y="69"/>
                  </a:lnTo>
                  <a:lnTo>
                    <a:pt x="39" y="89"/>
                  </a:lnTo>
                  <a:lnTo>
                    <a:pt x="30" y="107"/>
                  </a:lnTo>
                  <a:lnTo>
                    <a:pt x="22" y="127"/>
                  </a:lnTo>
                  <a:lnTo>
                    <a:pt x="14" y="146"/>
                  </a:lnTo>
                  <a:lnTo>
                    <a:pt x="7" y="166"/>
                  </a:lnTo>
                  <a:lnTo>
                    <a:pt x="0" y="185"/>
                  </a:lnTo>
                  <a:lnTo>
                    <a:pt x="23" y="174"/>
                  </a:lnTo>
                  <a:lnTo>
                    <a:pt x="47" y="165"/>
                  </a:lnTo>
                  <a:lnTo>
                    <a:pt x="71" y="155"/>
                  </a:lnTo>
                  <a:lnTo>
                    <a:pt x="97" y="149"/>
                  </a:lnTo>
                  <a:lnTo>
                    <a:pt x="122" y="142"/>
                  </a:lnTo>
                  <a:lnTo>
                    <a:pt x="148" y="136"/>
                  </a:lnTo>
                  <a:lnTo>
                    <a:pt x="174" y="132"/>
                  </a:lnTo>
                  <a:lnTo>
                    <a:pt x="200" y="129"/>
                  </a:lnTo>
                  <a:lnTo>
                    <a:pt x="227" y="126"/>
                  </a:lnTo>
                  <a:lnTo>
                    <a:pt x="253" y="124"/>
                  </a:lnTo>
                  <a:lnTo>
                    <a:pt x="280" y="123"/>
                  </a:lnTo>
                  <a:lnTo>
                    <a:pt x="306" y="123"/>
                  </a:lnTo>
                  <a:lnTo>
                    <a:pt x="334" y="124"/>
                  </a:lnTo>
                  <a:lnTo>
                    <a:pt x="360" y="126"/>
                  </a:lnTo>
                  <a:lnTo>
                    <a:pt x="386" y="128"/>
                  </a:lnTo>
                  <a:lnTo>
                    <a:pt x="412" y="131"/>
                  </a:lnTo>
                  <a:lnTo>
                    <a:pt x="435" y="136"/>
                  </a:lnTo>
                  <a:lnTo>
                    <a:pt x="458" y="141"/>
                  </a:lnTo>
                  <a:lnTo>
                    <a:pt x="480" y="147"/>
                  </a:lnTo>
                  <a:lnTo>
                    <a:pt x="502" y="155"/>
                  </a:lnTo>
                  <a:lnTo>
                    <a:pt x="523" y="165"/>
                  </a:lnTo>
                  <a:lnTo>
                    <a:pt x="544" y="175"/>
                  </a:lnTo>
                  <a:lnTo>
                    <a:pt x="564" y="185"/>
                  </a:lnTo>
                  <a:lnTo>
                    <a:pt x="584" y="196"/>
                  </a:lnTo>
                  <a:lnTo>
                    <a:pt x="605" y="207"/>
                  </a:lnTo>
                  <a:lnTo>
                    <a:pt x="624" y="219"/>
                  </a:lnTo>
                  <a:lnTo>
                    <a:pt x="645" y="230"/>
                  </a:lnTo>
                  <a:lnTo>
                    <a:pt x="665" y="242"/>
                  </a:lnTo>
                  <a:lnTo>
                    <a:pt x="685" y="253"/>
                  </a:lnTo>
                  <a:lnTo>
                    <a:pt x="706" y="264"/>
                  </a:lnTo>
                  <a:lnTo>
                    <a:pt x="727" y="274"/>
                  </a:lnTo>
                  <a:lnTo>
                    <a:pt x="749" y="283"/>
                  </a:lnTo>
                  <a:lnTo>
                    <a:pt x="761" y="287"/>
                  </a:lnTo>
                  <a:lnTo>
                    <a:pt x="773" y="290"/>
                  </a:lnTo>
                  <a:lnTo>
                    <a:pt x="786" y="293"/>
                  </a:lnTo>
                  <a:lnTo>
                    <a:pt x="798" y="295"/>
                  </a:lnTo>
                  <a:lnTo>
                    <a:pt x="812" y="296"/>
                  </a:lnTo>
                  <a:lnTo>
                    <a:pt x="825" y="296"/>
                  </a:lnTo>
                  <a:lnTo>
                    <a:pt x="837" y="296"/>
                  </a:lnTo>
                  <a:lnTo>
                    <a:pt x="851" y="295"/>
                  </a:lnTo>
                  <a:lnTo>
                    <a:pt x="864" y="294"/>
                  </a:lnTo>
                  <a:lnTo>
                    <a:pt x="877" y="291"/>
                  </a:lnTo>
                  <a:lnTo>
                    <a:pt x="889" y="289"/>
                  </a:lnTo>
                  <a:lnTo>
                    <a:pt x="903" y="287"/>
                  </a:lnTo>
                  <a:lnTo>
                    <a:pt x="916" y="283"/>
                  </a:lnTo>
                  <a:lnTo>
                    <a:pt x="928" y="280"/>
                  </a:lnTo>
                  <a:lnTo>
                    <a:pt x="940" y="276"/>
                  </a:lnTo>
                  <a:lnTo>
                    <a:pt x="953" y="272"/>
                  </a:lnTo>
                  <a:lnTo>
                    <a:pt x="976" y="264"/>
                  </a:lnTo>
                  <a:lnTo>
                    <a:pt x="999" y="255"/>
                  </a:lnTo>
                  <a:lnTo>
                    <a:pt x="1021" y="246"/>
                  </a:lnTo>
                  <a:lnTo>
                    <a:pt x="1044" y="237"/>
                  </a:lnTo>
                  <a:lnTo>
                    <a:pt x="1066" y="227"/>
                  </a:lnTo>
                  <a:lnTo>
                    <a:pt x="1087" y="218"/>
                  </a:lnTo>
                  <a:lnTo>
                    <a:pt x="1108" y="207"/>
                  </a:lnTo>
                  <a:lnTo>
                    <a:pt x="1130" y="197"/>
                  </a:lnTo>
                  <a:lnTo>
                    <a:pt x="1151" y="187"/>
                  </a:lnTo>
                  <a:lnTo>
                    <a:pt x="1173" y="175"/>
                  </a:lnTo>
                  <a:lnTo>
                    <a:pt x="1193" y="164"/>
                  </a:lnTo>
                  <a:lnTo>
                    <a:pt x="1214" y="152"/>
                  </a:lnTo>
                  <a:lnTo>
                    <a:pt x="1235" y="141"/>
                  </a:lnTo>
                  <a:lnTo>
                    <a:pt x="1256" y="128"/>
                  </a:lnTo>
                  <a:lnTo>
                    <a:pt x="1276" y="116"/>
                  </a:lnTo>
                  <a:lnTo>
                    <a:pt x="1297" y="104"/>
                  </a:lnTo>
                  <a:lnTo>
                    <a:pt x="1291" y="92"/>
                  </a:lnTo>
                  <a:lnTo>
                    <a:pt x="1286" y="79"/>
                  </a:lnTo>
                  <a:lnTo>
                    <a:pt x="1280" y="68"/>
                  </a:lnTo>
                  <a:lnTo>
                    <a:pt x="1273" y="56"/>
                  </a:lnTo>
                  <a:lnTo>
                    <a:pt x="1266" y="45"/>
                  </a:lnTo>
                  <a:lnTo>
                    <a:pt x="1259" y="33"/>
                  </a:lnTo>
                  <a:lnTo>
                    <a:pt x="1252" y="22"/>
                  </a:lnTo>
                  <a:lnTo>
                    <a:pt x="1245" y="12"/>
                  </a:lnTo>
                  <a:lnTo>
                    <a:pt x="1228" y="22"/>
                  </a:lnTo>
                  <a:lnTo>
                    <a:pt x="1211" y="31"/>
                  </a:lnTo>
                  <a:lnTo>
                    <a:pt x="1192" y="41"/>
                  </a:lnTo>
                  <a:lnTo>
                    <a:pt x="1175" y="51"/>
                  </a:lnTo>
                  <a:lnTo>
                    <a:pt x="1157" y="60"/>
                  </a:lnTo>
                  <a:lnTo>
                    <a:pt x="1139" y="69"/>
                  </a:lnTo>
                  <a:lnTo>
                    <a:pt x="1121" y="78"/>
                  </a:lnTo>
                  <a:lnTo>
                    <a:pt x="1102" y="86"/>
                  </a:lnTo>
                  <a:lnTo>
                    <a:pt x="1085" y="96"/>
                  </a:lnTo>
                  <a:lnTo>
                    <a:pt x="1067" y="104"/>
                  </a:lnTo>
                  <a:lnTo>
                    <a:pt x="1047" y="112"/>
                  </a:lnTo>
                  <a:lnTo>
                    <a:pt x="1029" y="120"/>
                  </a:lnTo>
                  <a:lnTo>
                    <a:pt x="1010" y="127"/>
                  </a:lnTo>
                  <a:lnTo>
                    <a:pt x="991" y="134"/>
                  </a:lnTo>
                  <a:lnTo>
                    <a:pt x="972" y="141"/>
                  </a:lnTo>
                  <a:lnTo>
                    <a:pt x="953" y="147"/>
                  </a:lnTo>
                  <a:lnTo>
                    <a:pt x="940" y="152"/>
                  </a:lnTo>
                  <a:lnTo>
                    <a:pt x="928" y="155"/>
                  </a:lnTo>
                  <a:lnTo>
                    <a:pt x="916" y="159"/>
                  </a:lnTo>
                  <a:lnTo>
                    <a:pt x="903" y="162"/>
                  </a:lnTo>
                  <a:lnTo>
                    <a:pt x="889" y="165"/>
                  </a:lnTo>
                  <a:lnTo>
                    <a:pt x="877" y="167"/>
                  </a:lnTo>
                  <a:lnTo>
                    <a:pt x="864" y="169"/>
                  </a:lnTo>
                  <a:lnTo>
                    <a:pt x="851" y="170"/>
                  </a:lnTo>
                  <a:lnTo>
                    <a:pt x="837" y="172"/>
                  </a:lnTo>
                  <a:lnTo>
                    <a:pt x="825" y="172"/>
                  </a:lnTo>
                  <a:lnTo>
                    <a:pt x="812" y="172"/>
                  </a:lnTo>
                  <a:lnTo>
                    <a:pt x="798" y="170"/>
                  </a:lnTo>
                  <a:lnTo>
                    <a:pt x="786" y="169"/>
                  </a:lnTo>
                  <a:lnTo>
                    <a:pt x="773" y="166"/>
                  </a:lnTo>
                  <a:lnTo>
                    <a:pt x="761" y="164"/>
                  </a:lnTo>
                  <a:lnTo>
                    <a:pt x="749" y="159"/>
                  </a:lnTo>
                  <a:close/>
                </a:path>
              </a:pathLst>
            </a:custGeom>
            <a:solidFill>
              <a:srgbClr val="6BF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5" name="Freeform 13"/>
            <p:cNvSpPr>
              <a:spLocks/>
            </p:cNvSpPr>
            <p:nvPr/>
          </p:nvSpPr>
          <p:spPr bwMode="auto">
            <a:xfrm>
              <a:off x="401" y="2283"/>
              <a:ext cx="606" cy="263"/>
            </a:xfrm>
            <a:custGeom>
              <a:avLst/>
              <a:gdLst>
                <a:gd name="T0" fmla="*/ 864 w 1212"/>
                <a:gd name="T1" fmla="*/ 243 h 527"/>
                <a:gd name="T2" fmla="*/ 818 w 1212"/>
                <a:gd name="T3" fmla="*/ 223 h 527"/>
                <a:gd name="T4" fmla="*/ 774 w 1212"/>
                <a:gd name="T5" fmla="*/ 201 h 527"/>
                <a:gd name="T6" fmla="*/ 730 w 1212"/>
                <a:gd name="T7" fmla="*/ 177 h 527"/>
                <a:gd name="T8" fmla="*/ 687 w 1212"/>
                <a:gd name="T9" fmla="*/ 152 h 527"/>
                <a:gd name="T10" fmla="*/ 644 w 1212"/>
                <a:gd name="T11" fmla="*/ 128 h 527"/>
                <a:gd name="T12" fmla="*/ 600 w 1212"/>
                <a:gd name="T13" fmla="*/ 104 h 527"/>
                <a:gd name="T14" fmla="*/ 556 w 1212"/>
                <a:gd name="T15" fmla="*/ 82 h 527"/>
                <a:gd name="T16" fmla="*/ 502 w 1212"/>
                <a:gd name="T17" fmla="*/ 59 h 527"/>
                <a:gd name="T18" fmla="*/ 438 w 1212"/>
                <a:gd name="T19" fmla="*/ 36 h 527"/>
                <a:gd name="T20" fmla="*/ 371 w 1212"/>
                <a:gd name="T21" fmla="*/ 19 h 527"/>
                <a:gd name="T22" fmla="*/ 302 w 1212"/>
                <a:gd name="T23" fmla="*/ 6 h 527"/>
                <a:gd name="T24" fmla="*/ 233 w 1212"/>
                <a:gd name="T25" fmla="*/ 0 h 527"/>
                <a:gd name="T26" fmla="*/ 163 w 1212"/>
                <a:gd name="T27" fmla="*/ 2 h 527"/>
                <a:gd name="T28" fmla="*/ 95 w 1212"/>
                <a:gd name="T29" fmla="*/ 11 h 527"/>
                <a:gd name="T30" fmla="*/ 31 w 1212"/>
                <a:gd name="T31" fmla="*/ 28 h 527"/>
                <a:gd name="T32" fmla="*/ 19 w 1212"/>
                <a:gd name="T33" fmla="*/ 94 h 527"/>
                <a:gd name="T34" fmla="*/ 69 w 1212"/>
                <a:gd name="T35" fmla="*/ 193 h 527"/>
                <a:gd name="T36" fmla="*/ 135 w 1212"/>
                <a:gd name="T37" fmla="*/ 281 h 527"/>
                <a:gd name="T38" fmla="*/ 212 w 1212"/>
                <a:gd name="T39" fmla="*/ 360 h 527"/>
                <a:gd name="T40" fmla="*/ 302 w 1212"/>
                <a:gd name="T41" fmla="*/ 424 h 527"/>
                <a:gd name="T42" fmla="*/ 401 w 1212"/>
                <a:gd name="T43" fmla="*/ 475 h 527"/>
                <a:gd name="T44" fmla="*/ 508 w 1212"/>
                <a:gd name="T45" fmla="*/ 509 h 527"/>
                <a:gd name="T46" fmla="*/ 621 w 1212"/>
                <a:gd name="T47" fmla="*/ 525 h 527"/>
                <a:gd name="T48" fmla="*/ 714 w 1212"/>
                <a:gd name="T49" fmla="*/ 525 h 527"/>
                <a:gd name="T50" fmla="*/ 782 w 1212"/>
                <a:gd name="T51" fmla="*/ 517 h 527"/>
                <a:gd name="T52" fmla="*/ 849 w 1212"/>
                <a:gd name="T53" fmla="*/ 502 h 527"/>
                <a:gd name="T54" fmla="*/ 913 w 1212"/>
                <a:gd name="T55" fmla="*/ 482 h 527"/>
                <a:gd name="T56" fmla="*/ 976 w 1212"/>
                <a:gd name="T57" fmla="*/ 454 h 527"/>
                <a:gd name="T58" fmla="*/ 1034 w 1212"/>
                <a:gd name="T59" fmla="*/ 421 h 527"/>
                <a:gd name="T60" fmla="*/ 1091 w 1212"/>
                <a:gd name="T61" fmla="*/ 382 h 527"/>
                <a:gd name="T62" fmla="*/ 1144 w 1212"/>
                <a:gd name="T63" fmla="*/ 337 h 527"/>
                <a:gd name="T64" fmla="*/ 1174 w 1212"/>
                <a:gd name="T65" fmla="*/ 306 h 527"/>
                <a:gd name="T66" fmla="*/ 1185 w 1212"/>
                <a:gd name="T67" fmla="*/ 293 h 527"/>
                <a:gd name="T68" fmla="*/ 1196 w 1212"/>
                <a:gd name="T69" fmla="*/ 280 h 527"/>
                <a:gd name="T70" fmla="*/ 1206 w 1212"/>
                <a:gd name="T71" fmla="*/ 268 h 527"/>
                <a:gd name="T72" fmla="*/ 1192 w 1212"/>
                <a:gd name="T73" fmla="*/ 265 h 527"/>
                <a:gd name="T74" fmla="*/ 1152 w 1212"/>
                <a:gd name="T75" fmla="*/ 273 h 527"/>
                <a:gd name="T76" fmla="*/ 1113 w 1212"/>
                <a:gd name="T77" fmla="*/ 279 h 527"/>
                <a:gd name="T78" fmla="*/ 1072 w 1212"/>
                <a:gd name="T79" fmla="*/ 281 h 527"/>
                <a:gd name="T80" fmla="*/ 1031 w 1212"/>
                <a:gd name="T81" fmla="*/ 280 h 527"/>
                <a:gd name="T82" fmla="*/ 991 w 1212"/>
                <a:gd name="T83" fmla="*/ 277 h 527"/>
                <a:gd name="T84" fmla="*/ 949 w 1212"/>
                <a:gd name="T85" fmla="*/ 270 h 527"/>
                <a:gd name="T86" fmla="*/ 909 w 1212"/>
                <a:gd name="T87" fmla="*/ 259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12" h="527">
                  <a:moveTo>
                    <a:pt x="888" y="253"/>
                  </a:moveTo>
                  <a:lnTo>
                    <a:pt x="864" y="243"/>
                  </a:lnTo>
                  <a:lnTo>
                    <a:pt x="841" y="233"/>
                  </a:lnTo>
                  <a:lnTo>
                    <a:pt x="818" y="223"/>
                  </a:lnTo>
                  <a:lnTo>
                    <a:pt x="796" y="212"/>
                  </a:lnTo>
                  <a:lnTo>
                    <a:pt x="774" y="201"/>
                  </a:lnTo>
                  <a:lnTo>
                    <a:pt x="752" y="188"/>
                  </a:lnTo>
                  <a:lnTo>
                    <a:pt x="730" y="177"/>
                  </a:lnTo>
                  <a:lnTo>
                    <a:pt x="708" y="164"/>
                  </a:lnTo>
                  <a:lnTo>
                    <a:pt x="687" y="152"/>
                  </a:lnTo>
                  <a:lnTo>
                    <a:pt x="666" y="140"/>
                  </a:lnTo>
                  <a:lnTo>
                    <a:pt x="644" y="128"/>
                  </a:lnTo>
                  <a:lnTo>
                    <a:pt x="622" y="116"/>
                  </a:lnTo>
                  <a:lnTo>
                    <a:pt x="600" y="104"/>
                  </a:lnTo>
                  <a:lnTo>
                    <a:pt x="578" y="93"/>
                  </a:lnTo>
                  <a:lnTo>
                    <a:pt x="556" y="82"/>
                  </a:lnTo>
                  <a:lnTo>
                    <a:pt x="533" y="72"/>
                  </a:lnTo>
                  <a:lnTo>
                    <a:pt x="502" y="59"/>
                  </a:lnTo>
                  <a:lnTo>
                    <a:pt x="471" y="48"/>
                  </a:lnTo>
                  <a:lnTo>
                    <a:pt x="438" y="36"/>
                  </a:lnTo>
                  <a:lnTo>
                    <a:pt x="405" y="27"/>
                  </a:lnTo>
                  <a:lnTo>
                    <a:pt x="371" y="19"/>
                  </a:lnTo>
                  <a:lnTo>
                    <a:pt x="336" y="12"/>
                  </a:lnTo>
                  <a:lnTo>
                    <a:pt x="302" y="6"/>
                  </a:lnTo>
                  <a:lnTo>
                    <a:pt x="267" y="3"/>
                  </a:lnTo>
                  <a:lnTo>
                    <a:pt x="233" y="0"/>
                  </a:lnTo>
                  <a:lnTo>
                    <a:pt x="198" y="0"/>
                  </a:lnTo>
                  <a:lnTo>
                    <a:pt x="163" y="2"/>
                  </a:lnTo>
                  <a:lnTo>
                    <a:pt x="130" y="5"/>
                  </a:lnTo>
                  <a:lnTo>
                    <a:pt x="95" y="11"/>
                  </a:lnTo>
                  <a:lnTo>
                    <a:pt x="63" y="19"/>
                  </a:lnTo>
                  <a:lnTo>
                    <a:pt x="31" y="28"/>
                  </a:lnTo>
                  <a:lnTo>
                    <a:pt x="0" y="41"/>
                  </a:lnTo>
                  <a:lnTo>
                    <a:pt x="19" y="94"/>
                  </a:lnTo>
                  <a:lnTo>
                    <a:pt x="42" y="144"/>
                  </a:lnTo>
                  <a:lnTo>
                    <a:pt x="69" y="193"/>
                  </a:lnTo>
                  <a:lnTo>
                    <a:pt x="100" y="239"/>
                  </a:lnTo>
                  <a:lnTo>
                    <a:pt x="135" y="281"/>
                  </a:lnTo>
                  <a:lnTo>
                    <a:pt x="172" y="323"/>
                  </a:lnTo>
                  <a:lnTo>
                    <a:pt x="212" y="360"/>
                  </a:lnTo>
                  <a:lnTo>
                    <a:pt x="256" y="394"/>
                  </a:lnTo>
                  <a:lnTo>
                    <a:pt x="302" y="424"/>
                  </a:lnTo>
                  <a:lnTo>
                    <a:pt x="350" y="452"/>
                  </a:lnTo>
                  <a:lnTo>
                    <a:pt x="401" y="475"/>
                  </a:lnTo>
                  <a:lnTo>
                    <a:pt x="453" y="494"/>
                  </a:lnTo>
                  <a:lnTo>
                    <a:pt x="508" y="509"/>
                  </a:lnTo>
                  <a:lnTo>
                    <a:pt x="563" y="520"/>
                  </a:lnTo>
                  <a:lnTo>
                    <a:pt x="621" y="525"/>
                  </a:lnTo>
                  <a:lnTo>
                    <a:pt x="680" y="527"/>
                  </a:lnTo>
                  <a:lnTo>
                    <a:pt x="714" y="525"/>
                  </a:lnTo>
                  <a:lnTo>
                    <a:pt x="749" y="522"/>
                  </a:lnTo>
                  <a:lnTo>
                    <a:pt x="782" y="517"/>
                  </a:lnTo>
                  <a:lnTo>
                    <a:pt x="816" y="511"/>
                  </a:lnTo>
                  <a:lnTo>
                    <a:pt x="849" y="502"/>
                  </a:lnTo>
                  <a:lnTo>
                    <a:pt x="881" y="493"/>
                  </a:lnTo>
                  <a:lnTo>
                    <a:pt x="913" y="482"/>
                  </a:lnTo>
                  <a:lnTo>
                    <a:pt x="945" y="469"/>
                  </a:lnTo>
                  <a:lnTo>
                    <a:pt x="976" y="454"/>
                  </a:lnTo>
                  <a:lnTo>
                    <a:pt x="1006" y="438"/>
                  </a:lnTo>
                  <a:lnTo>
                    <a:pt x="1034" y="421"/>
                  </a:lnTo>
                  <a:lnTo>
                    <a:pt x="1063" y="402"/>
                  </a:lnTo>
                  <a:lnTo>
                    <a:pt x="1091" y="382"/>
                  </a:lnTo>
                  <a:lnTo>
                    <a:pt x="1117" y="360"/>
                  </a:lnTo>
                  <a:lnTo>
                    <a:pt x="1144" y="337"/>
                  </a:lnTo>
                  <a:lnTo>
                    <a:pt x="1168" y="312"/>
                  </a:lnTo>
                  <a:lnTo>
                    <a:pt x="1174" y="306"/>
                  </a:lnTo>
                  <a:lnTo>
                    <a:pt x="1180" y="300"/>
                  </a:lnTo>
                  <a:lnTo>
                    <a:pt x="1185" y="293"/>
                  </a:lnTo>
                  <a:lnTo>
                    <a:pt x="1191" y="287"/>
                  </a:lnTo>
                  <a:lnTo>
                    <a:pt x="1196" y="280"/>
                  </a:lnTo>
                  <a:lnTo>
                    <a:pt x="1202" y="274"/>
                  </a:lnTo>
                  <a:lnTo>
                    <a:pt x="1206" y="268"/>
                  </a:lnTo>
                  <a:lnTo>
                    <a:pt x="1212" y="261"/>
                  </a:lnTo>
                  <a:lnTo>
                    <a:pt x="1192" y="265"/>
                  </a:lnTo>
                  <a:lnTo>
                    <a:pt x="1173" y="270"/>
                  </a:lnTo>
                  <a:lnTo>
                    <a:pt x="1152" y="273"/>
                  </a:lnTo>
                  <a:lnTo>
                    <a:pt x="1132" y="277"/>
                  </a:lnTo>
                  <a:lnTo>
                    <a:pt x="1113" y="279"/>
                  </a:lnTo>
                  <a:lnTo>
                    <a:pt x="1092" y="280"/>
                  </a:lnTo>
                  <a:lnTo>
                    <a:pt x="1072" y="281"/>
                  </a:lnTo>
                  <a:lnTo>
                    <a:pt x="1052" y="281"/>
                  </a:lnTo>
                  <a:lnTo>
                    <a:pt x="1031" y="280"/>
                  </a:lnTo>
                  <a:lnTo>
                    <a:pt x="1011" y="279"/>
                  </a:lnTo>
                  <a:lnTo>
                    <a:pt x="991" y="277"/>
                  </a:lnTo>
                  <a:lnTo>
                    <a:pt x="970" y="273"/>
                  </a:lnTo>
                  <a:lnTo>
                    <a:pt x="949" y="270"/>
                  </a:lnTo>
                  <a:lnTo>
                    <a:pt x="930" y="265"/>
                  </a:lnTo>
                  <a:lnTo>
                    <a:pt x="909" y="259"/>
                  </a:lnTo>
                  <a:lnTo>
                    <a:pt x="888" y="253"/>
                  </a:lnTo>
                  <a:close/>
                </a:path>
              </a:pathLst>
            </a:custGeom>
            <a:solidFill>
              <a:srgbClr val="33F2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6" name="Freeform 14"/>
            <p:cNvSpPr>
              <a:spLocks/>
            </p:cNvSpPr>
            <p:nvPr/>
          </p:nvSpPr>
          <p:spPr bwMode="auto">
            <a:xfrm>
              <a:off x="385" y="2052"/>
              <a:ext cx="697" cy="371"/>
            </a:xfrm>
            <a:custGeom>
              <a:avLst/>
              <a:gdLst>
                <a:gd name="T0" fmla="*/ 1288 w 1394"/>
                <a:gd name="T1" fmla="*/ 24 h 742"/>
                <a:gd name="T2" fmla="*/ 1225 w 1394"/>
                <a:gd name="T3" fmla="*/ 60 h 742"/>
                <a:gd name="T4" fmla="*/ 1162 w 1394"/>
                <a:gd name="T5" fmla="*/ 93 h 742"/>
                <a:gd name="T6" fmla="*/ 1098 w 1394"/>
                <a:gd name="T7" fmla="*/ 123 h 742"/>
                <a:gd name="T8" fmla="*/ 1031 w 1394"/>
                <a:gd name="T9" fmla="*/ 151 h 742"/>
                <a:gd name="T10" fmla="*/ 972 w 1394"/>
                <a:gd name="T11" fmla="*/ 172 h 742"/>
                <a:gd name="T12" fmla="*/ 935 w 1394"/>
                <a:gd name="T13" fmla="*/ 183 h 742"/>
                <a:gd name="T14" fmla="*/ 896 w 1394"/>
                <a:gd name="T15" fmla="*/ 190 h 742"/>
                <a:gd name="T16" fmla="*/ 857 w 1394"/>
                <a:gd name="T17" fmla="*/ 192 h 742"/>
                <a:gd name="T18" fmla="*/ 818 w 1394"/>
                <a:gd name="T19" fmla="*/ 189 h 742"/>
                <a:gd name="T20" fmla="*/ 781 w 1394"/>
                <a:gd name="T21" fmla="*/ 179 h 742"/>
                <a:gd name="T22" fmla="*/ 717 w 1394"/>
                <a:gd name="T23" fmla="*/ 149 h 742"/>
                <a:gd name="T24" fmla="*/ 656 w 1394"/>
                <a:gd name="T25" fmla="*/ 115 h 742"/>
                <a:gd name="T26" fmla="*/ 596 w 1394"/>
                <a:gd name="T27" fmla="*/ 81 h 742"/>
                <a:gd name="T28" fmla="*/ 534 w 1394"/>
                <a:gd name="T29" fmla="*/ 51 h 742"/>
                <a:gd name="T30" fmla="*/ 467 w 1394"/>
                <a:gd name="T31" fmla="*/ 32 h 742"/>
                <a:gd name="T32" fmla="*/ 392 w 1394"/>
                <a:gd name="T33" fmla="*/ 22 h 742"/>
                <a:gd name="T34" fmla="*/ 312 w 1394"/>
                <a:gd name="T35" fmla="*/ 19 h 742"/>
                <a:gd name="T36" fmla="*/ 232 w 1394"/>
                <a:gd name="T37" fmla="*/ 25 h 742"/>
                <a:gd name="T38" fmla="*/ 154 w 1394"/>
                <a:gd name="T39" fmla="*/ 38 h 742"/>
                <a:gd name="T40" fmla="*/ 79 w 1394"/>
                <a:gd name="T41" fmla="*/ 61 h 742"/>
                <a:gd name="T42" fmla="*/ 24 w 1394"/>
                <a:gd name="T43" fmla="*/ 109 h 742"/>
                <a:gd name="T44" fmla="*/ 6 w 1394"/>
                <a:gd name="T45" fmla="*/ 192 h 742"/>
                <a:gd name="T46" fmla="*/ 0 w 1394"/>
                <a:gd name="T47" fmla="*/ 278 h 742"/>
                <a:gd name="T48" fmla="*/ 9 w 1394"/>
                <a:gd name="T49" fmla="*/ 406 h 742"/>
                <a:gd name="T50" fmla="*/ 63 w 1394"/>
                <a:gd name="T51" fmla="*/ 489 h 742"/>
                <a:gd name="T52" fmla="*/ 162 w 1394"/>
                <a:gd name="T53" fmla="*/ 466 h 742"/>
                <a:gd name="T54" fmla="*/ 265 w 1394"/>
                <a:gd name="T55" fmla="*/ 461 h 742"/>
                <a:gd name="T56" fmla="*/ 368 w 1394"/>
                <a:gd name="T57" fmla="*/ 473 h 742"/>
                <a:gd name="T58" fmla="*/ 470 w 1394"/>
                <a:gd name="T59" fmla="*/ 497 h 742"/>
                <a:gd name="T60" fmla="*/ 565 w 1394"/>
                <a:gd name="T61" fmla="*/ 533 h 742"/>
                <a:gd name="T62" fmla="*/ 632 w 1394"/>
                <a:gd name="T63" fmla="*/ 565 h 742"/>
                <a:gd name="T64" fmla="*/ 698 w 1394"/>
                <a:gd name="T65" fmla="*/ 601 h 742"/>
                <a:gd name="T66" fmla="*/ 762 w 1394"/>
                <a:gd name="T67" fmla="*/ 638 h 742"/>
                <a:gd name="T68" fmla="*/ 828 w 1394"/>
                <a:gd name="T69" fmla="*/ 673 h 742"/>
                <a:gd name="T70" fmla="*/ 896 w 1394"/>
                <a:gd name="T71" fmla="*/ 704 h 742"/>
                <a:gd name="T72" fmla="*/ 962 w 1394"/>
                <a:gd name="T73" fmla="*/ 726 h 742"/>
                <a:gd name="T74" fmla="*/ 1023 w 1394"/>
                <a:gd name="T75" fmla="*/ 738 h 742"/>
                <a:gd name="T76" fmla="*/ 1084 w 1394"/>
                <a:gd name="T77" fmla="*/ 742 h 742"/>
                <a:gd name="T78" fmla="*/ 1145 w 1394"/>
                <a:gd name="T79" fmla="*/ 740 h 742"/>
                <a:gd name="T80" fmla="*/ 1205 w 1394"/>
                <a:gd name="T81" fmla="*/ 731 h 742"/>
                <a:gd name="T82" fmla="*/ 1280 w 1394"/>
                <a:gd name="T83" fmla="*/ 673 h 742"/>
                <a:gd name="T84" fmla="*/ 1358 w 1394"/>
                <a:gd name="T85" fmla="*/ 513 h 742"/>
                <a:gd name="T86" fmla="*/ 1393 w 1394"/>
                <a:gd name="T87" fmla="*/ 338 h 742"/>
                <a:gd name="T88" fmla="*/ 1388 w 1394"/>
                <a:gd name="T89" fmla="*/ 203 h 742"/>
                <a:gd name="T90" fmla="*/ 1366 w 1394"/>
                <a:gd name="T91" fmla="*/ 99 h 742"/>
                <a:gd name="T92" fmla="*/ 1329 w 1394"/>
                <a:gd name="T93" fmla="*/ 0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394" h="742">
                  <a:moveTo>
                    <a:pt x="1329" y="0"/>
                  </a:moveTo>
                  <a:lnTo>
                    <a:pt x="1308" y="12"/>
                  </a:lnTo>
                  <a:lnTo>
                    <a:pt x="1288" y="24"/>
                  </a:lnTo>
                  <a:lnTo>
                    <a:pt x="1267" y="37"/>
                  </a:lnTo>
                  <a:lnTo>
                    <a:pt x="1246" y="48"/>
                  </a:lnTo>
                  <a:lnTo>
                    <a:pt x="1225" y="60"/>
                  </a:lnTo>
                  <a:lnTo>
                    <a:pt x="1205" y="71"/>
                  </a:lnTo>
                  <a:lnTo>
                    <a:pt x="1183" y="83"/>
                  </a:lnTo>
                  <a:lnTo>
                    <a:pt x="1162" y="93"/>
                  </a:lnTo>
                  <a:lnTo>
                    <a:pt x="1140" y="103"/>
                  </a:lnTo>
                  <a:lnTo>
                    <a:pt x="1119" y="114"/>
                  </a:lnTo>
                  <a:lnTo>
                    <a:pt x="1098" y="123"/>
                  </a:lnTo>
                  <a:lnTo>
                    <a:pt x="1076" y="133"/>
                  </a:lnTo>
                  <a:lnTo>
                    <a:pt x="1053" y="142"/>
                  </a:lnTo>
                  <a:lnTo>
                    <a:pt x="1031" y="151"/>
                  </a:lnTo>
                  <a:lnTo>
                    <a:pt x="1008" y="160"/>
                  </a:lnTo>
                  <a:lnTo>
                    <a:pt x="985" y="168"/>
                  </a:lnTo>
                  <a:lnTo>
                    <a:pt x="972" y="172"/>
                  </a:lnTo>
                  <a:lnTo>
                    <a:pt x="960" y="176"/>
                  </a:lnTo>
                  <a:lnTo>
                    <a:pt x="948" y="179"/>
                  </a:lnTo>
                  <a:lnTo>
                    <a:pt x="935" y="183"/>
                  </a:lnTo>
                  <a:lnTo>
                    <a:pt x="921" y="185"/>
                  </a:lnTo>
                  <a:lnTo>
                    <a:pt x="909" y="187"/>
                  </a:lnTo>
                  <a:lnTo>
                    <a:pt x="896" y="190"/>
                  </a:lnTo>
                  <a:lnTo>
                    <a:pt x="883" y="191"/>
                  </a:lnTo>
                  <a:lnTo>
                    <a:pt x="869" y="192"/>
                  </a:lnTo>
                  <a:lnTo>
                    <a:pt x="857" y="192"/>
                  </a:lnTo>
                  <a:lnTo>
                    <a:pt x="844" y="192"/>
                  </a:lnTo>
                  <a:lnTo>
                    <a:pt x="830" y="191"/>
                  </a:lnTo>
                  <a:lnTo>
                    <a:pt x="818" y="189"/>
                  </a:lnTo>
                  <a:lnTo>
                    <a:pt x="805" y="186"/>
                  </a:lnTo>
                  <a:lnTo>
                    <a:pt x="793" y="183"/>
                  </a:lnTo>
                  <a:lnTo>
                    <a:pt x="781" y="179"/>
                  </a:lnTo>
                  <a:lnTo>
                    <a:pt x="759" y="170"/>
                  </a:lnTo>
                  <a:lnTo>
                    <a:pt x="738" y="160"/>
                  </a:lnTo>
                  <a:lnTo>
                    <a:pt x="717" y="149"/>
                  </a:lnTo>
                  <a:lnTo>
                    <a:pt x="697" y="138"/>
                  </a:lnTo>
                  <a:lnTo>
                    <a:pt x="677" y="126"/>
                  </a:lnTo>
                  <a:lnTo>
                    <a:pt x="656" y="115"/>
                  </a:lnTo>
                  <a:lnTo>
                    <a:pt x="637" y="103"/>
                  </a:lnTo>
                  <a:lnTo>
                    <a:pt x="616" y="92"/>
                  </a:lnTo>
                  <a:lnTo>
                    <a:pt x="596" y="81"/>
                  </a:lnTo>
                  <a:lnTo>
                    <a:pt x="576" y="71"/>
                  </a:lnTo>
                  <a:lnTo>
                    <a:pt x="555" y="61"/>
                  </a:lnTo>
                  <a:lnTo>
                    <a:pt x="534" y="51"/>
                  </a:lnTo>
                  <a:lnTo>
                    <a:pt x="512" y="43"/>
                  </a:lnTo>
                  <a:lnTo>
                    <a:pt x="490" y="37"/>
                  </a:lnTo>
                  <a:lnTo>
                    <a:pt x="467" y="32"/>
                  </a:lnTo>
                  <a:lnTo>
                    <a:pt x="444" y="27"/>
                  </a:lnTo>
                  <a:lnTo>
                    <a:pt x="418" y="24"/>
                  </a:lnTo>
                  <a:lnTo>
                    <a:pt x="392" y="22"/>
                  </a:lnTo>
                  <a:lnTo>
                    <a:pt x="366" y="20"/>
                  </a:lnTo>
                  <a:lnTo>
                    <a:pt x="338" y="19"/>
                  </a:lnTo>
                  <a:lnTo>
                    <a:pt x="312" y="19"/>
                  </a:lnTo>
                  <a:lnTo>
                    <a:pt x="285" y="20"/>
                  </a:lnTo>
                  <a:lnTo>
                    <a:pt x="259" y="22"/>
                  </a:lnTo>
                  <a:lnTo>
                    <a:pt x="232" y="25"/>
                  </a:lnTo>
                  <a:lnTo>
                    <a:pt x="206" y="28"/>
                  </a:lnTo>
                  <a:lnTo>
                    <a:pt x="180" y="32"/>
                  </a:lnTo>
                  <a:lnTo>
                    <a:pt x="154" y="38"/>
                  </a:lnTo>
                  <a:lnTo>
                    <a:pt x="129" y="45"/>
                  </a:lnTo>
                  <a:lnTo>
                    <a:pt x="103" y="51"/>
                  </a:lnTo>
                  <a:lnTo>
                    <a:pt x="79" y="61"/>
                  </a:lnTo>
                  <a:lnTo>
                    <a:pt x="55" y="70"/>
                  </a:lnTo>
                  <a:lnTo>
                    <a:pt x="32" y="81"/>
                  </a:lnTo>
                  <a:lnTo>
                    <a:pt x="24" y="109"/>
                  </a:lnTo>
                  <a:lnTo>
                    <a:pt x="17" y="137"/>
                  </a:lnTo>
                  <a:lnTo>
                    <a:pt x="11" y="164"/>
                  </a:lnTo>
                  <a:lnTo>
                    <a:pt x="6" y="192"/>
                  </a:lnTo>
                  <a:lnTo>
                    <a:pt x="3" y="221"/>
                  </a:lnTo>
                  <a:lnTo>
                    <a:pt x="1" y="250"/>
                  </a:lnTo>
                  <a:lnTo>
                    <a:pt x="0" y="278"/>
                  </a:lnTo>
                  <a:lnTo>
                    <a:pt x="0" y="307"/>
                  </a:lnTo>
                  <a:lnTo>
                    <a:pt x="2" y="358"/>
                  </a:lnTo>
                  <a:lnTo>
                    <a:pt x="9" y="406"/>
                  </a:lnTo>
                  <a:lnTo>
                    <a:pt x="19" y="455"/>
                  </a:lnTo>
                  <a:lnTo>
                    <a:pt x="32" y="502"/>
                  </a:lnTo>
                  <a:lnTo>
                    <a:pt x="63" y="489"/>
                  </a:lnTo>
                  <a:lnTo>
                    <a:pt x="95" y="480"/>
                  </a:lnTo>
                  <a:lnTo>
                    <a:pt x="127" y="472"/>
                  </a:lnTo>
                  <a:lnTo>
                    <a:pt x="162" y="466"/>
                  </a:lnTo>
                  <a:lnTo>
                    <a:pt x="195" y="463"/>
                  </a:lnTo>
                  <a:lnTo>
                    <a:pt x="230" y="461"/>
                  </a:lnTo>
                  <a:lnTo>
                    <a:pt x="265" y="461"/>
                  </a:lnTo>
                  <a:lnTo>
                    <a:pt x="299" y="464"/>
                  </a:lnTo>
                  <a:lnTo>
                    <a:pt x="334" y="467"/>
                  </a:lnTo>
                  <a:lnTo>
                    <a:pt x="368" y="473"/>
                  </a:lnTo>
                  <a:lnTo>
                    <a:pt x="403" y="480"/>
                  </a:lnTo>
                  <a:lnTo>
                    <a:pt x="437" y="488"/>
                  </a:lnTo>
                  <a:lnTo>
                    <a:pt x="470" y="497"/>
                  </a:lnTo>
                  <a:lnTo>
                    <a:pt x="503" y="509"/>
                  </a:lnTo>
                  <a:lnTo>
                    <a:pt x="534" y="520"/>
                  </a:lnTo>
                  <a:lnTo>
                    <a:pt x="565" y="533"/>
                  </a:lnTo>
                  <a:lnTo>
                    <a:pt x="588" y="543"/>
                  </a:lnTo>
                  <a:lnTo>
                    <a:pt x="610" y="554"/>
                  </a:lnTo>
                  <a:lnTo>
                    <a:pt x="632" y="565"/>
                  </a:lnTo>
                  <a:lnTo>
                    <a:pt x="654" y="577"/>
                  </a:lnTo>
                  <a:lnTo>
                    <a:pt x="676" y="589"/>
                  </a:lnTo>
                  <a:lnTo>
                    <a:pt x="698" y="601"/>
                  </a:lnTo>
                  <a:lnTo>
                    <a:pt x="719" y="613"/>
                  </a:lnTo>
                  <a:lnTo>
                    <a:pt x="740" y="625"/>
                  </a:lnTo>
                  <a:lnTo>
                    <a:pt x="762" y="638"/>
                  </a:lnTo>
                  <a:lnTo>
                    <a:pt x="784" y="649"/>
                  </a:lnTo>
                  <a:lnTo>
                    <a:pt x="806" y="662"/>
                  </a:lnTo>
                  <a:lnTo>
                    <a:pt x="828" y="673"/>
                  </a:lnTo>
                  <a:lnTo>
                    <a:pt x="850" y="684"/>
                  </a:lnTo>
                  <a:lnTo>
                    <a:pt x="873" y="694"/>
                  </a:lnTo>
                  <a:lnTo>
                    <a:pt x="896" y="704"/>
                  </a:lnTo>
                  <a:lnTo>
                    <a:pt x="920" y="714"/>
                  </a:lnTo>
                  <a:lnTo>
                    <a:pt x="941" y="720"/>
                  </a:lnTo>
                  <a:lnTo>
                    <a:pt x="962" y="726"/>
                  </a:lnTo>
                  <a:lnTo>
                    <a:pt x="981" y="731"/>
                  </a:lnTo>
                  <a:lnTo>
                    <a:pt x="1002" y="734"/>
                  </a:lnTo>
                  <a:lnTo>
                    <a:pt x="1023" y="738"/>
                  </a:lnTo>
                  <a:lnTo>
                    <a:pt x="1043" y="740"/>
                  </a:lnTo>
                  <a:lnTo>
                    <a:pt x="1063" y="741"/>
                  </a:lnTo>
                  <a:lnTo>
                    <a:pt x="1084" y="742"/>
                  </a:lnTo>
                  <a:lnTo>
                    <a:pt x="1104" y="742"/>
                  </a:lnTo>
                  <a:lnTo>
                    <a:pt x="1124" y="741"/>
                  </a:lnTo>
                  <a:lnTo>
                    <a:pt x="1145" y="740"/>
                  </a:lnTo>
                  <a:lnTo>
                    <a:pt x="1164" y="738"/>
                  </a:lnTo>
                  <a:lnTo>
                    <a:pt x="1184" y="734"/>
                  </a:lnTo>
                  <a:lnTo>
                    <a:pt x="1205" y="731"/>
                  </a:lnTo>
                  <a:lnTo>
                    <a:pt x="1224" y="726"/>
                  </a:lnTo>
                  <a:lnTo>
                    <a:pt x="1244" y="722"/>
                  </a:lnTo>
                  <a:lnTo>
                    <a:pt x="1280" y="673"/>
                  </a:lnTo>
                  <a:lnTo>
                    <a:pt x="1310" y="621"/>
                  </a:lnTo>
                  <a:lnTo>
                    <a:pt x="1336" y="569"/>
                  </a:lnTo>
                  <a:lnTo>
                    <a:pt x="1358" y="513"/>
                  </a:lnTo>
                  <a:lnTo>
                    <a:pt x="1374" y="456"/>
                  </a:lnTo>
                  <a:lnTo>
                    <a:pt x="1386" y="397"/>
                  </a:lnTo>
                  <a:lnTo>
                    <a:pt x="1393" y="338"/>
                  </a:lnTo>
                  <a:lnTo>
                    <a:pt x="1394" y="277"/>
                  </a:lnTo>
                  <a:lnTo>
                    <a:pt x="1391" y="240"/>
                  </a:lnTo>
                  <a:lnTo>
                    <a:pt x="1388" y="203"/>
                  </a:lnTo>
                  <a:lnTo>
                    <a:pt x="1382" y="168"/>
                  </a:lnTo>
                  <a:lnTo>
                    <a:pt x="1375" y="133"/>
                  </a:lnTo>
                  <a:lnTo>
                    <a:pt x="1366" y="99"/>
                  </a:lnTo>
                  <a:lnTo>
                    <a:pt x="1356" y="65"/>
                  </a:lnTo>
                  <a:lnTo>
                    <a:pt x="1343" y="32"/>
                  </a:lnTo>
                  <a:lnTo>
                    <a:pt x="1329" y="0"/>
                  </a:lnTo>
                  <a:close/>
                </a:path>
              </a:pathLst>
            </a:custGeom>
            <a:solidFill>
              <a:srgbClr val="33A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7" name="Freeform 15"/>
            <p:cNvSpPr>
              <a:spLocks/>
            </p:cNvSpPr>
            <p:nvPr/>
          </p:nvSpPr>
          <p:spPr bwMode="auto">
            <a:xfrm>
              <a:off x="374" y="2196"/>
              <a:ext cx="736" cy="29"/>
            </a:xfrm>
            <a:custGeom>
              <a:avLst/>
              <a:gdLst>
                <a:gd name="T0" fmla="*/ 0 w 1472"/>
                <a:gd name="T1" fmla="*/ 57 h 57"/>
                <a:gd name="T2" fmla="*/ 1472 w 1472"/>
                <a:gd name="T3" fmla="*/ 25 h 57"/>
                <a:gd name="T4" fmla="*/ 1471 w 1472"/>
                <a:gd name="T5" fmla="*/ 0 h 57"/>
                <a:gd name="T6" fmla="*/ 0 w 1472"/>
                <a:gd name="T7" fmla="*/ 32 h 57"/>
                <a:gd name="T8" fmla="*/ 0 w 1472"/>
                <a:gd name="T9" fmla="*/ 57 h 57"/>
              </a:gdLst>
              <a:ahLst/>
              <a:cxnLst>
                <a:cxn ang="0">
                  <a:pos x="T0" y="T1"/>
                </a:cxn>
                <a:cxn ang="0">
                  <a:pos x="T2" y="T3"/>
                </a:cxn>
                <a:cxn ang="0">
                  <a:pos x="T4" y="T5"/>
                </a:cxn>
                <a:cxn ang="0">
                  <a:pos x="T6" y="T7"/>
                </a:cxn>
                <a:cxn ang="0">
                  <a:pos x="T8" y="T9"/>
                </a:cxn>
              </a:cxnLst>
              <a:rect l="0" t="0" r="r" b="b"/>
              <a:pathLst>
                <a:path w="1472" h="57">
                  <a:moveTo>
                    <a:pt x="0" y="57"/>
                  </a:moveTo>
                  <a:lnTo>
                    <a:pt x="1472" y="25"/>
                  </a:lnTo>
                  <a:lnTo>
                    <a:pt x="1471" y="0"/>
                  </a:lnTo>
                  <a:lnTo>
                    <a:pt x="0" y="32"/>
                  </a:lnTo>
                  <a:lnTo>
                    <a:pt x="0"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8" name="Freeform 16"/>
            <p:cNvSpPr>
              <a:spLocks/>
            </p:cNvSpPr>
            <p:nvPr/>
          </p:nvSpPr>
          <p:spPr bwMode="auto">
            <a:xfrm>
              <a:off x="408" y="2013"/>
              <a:ext cx="639" cy="27"/>
            </a:xfrm>
            <a:custGeom>
              <a:avLst/>
              <a:gdLst>
                <a:gd name="T0" fmla="*/ 0 w 1277"/>
                <a:gd name="T1" fmla="*/ 54 h 54"/>
                <a:gd name="T2" fmla="*/ 1277 w 1277"/>
                <a:gd name="T3" fmla="*/ 26 h 54"/>
                <a:gd name="T4" fmla="*/ 1276 w 1277"/>
                <a:gd name="T5" fmla="*/ 0 h 54"/>
                <a:gd name="T6" fmla="*/ 0 w 1277"/>
                <a:gd name="T7" fmla="*/ 27 h 54"/>
                <a:gd name="T8" fmla="*/ 0 w 1277"/>
                <a:gd name="T9" fmla="*/ 54 h 54"/>
              </a:gdLst>
              <a:ahLst/>
              <a:cxnLst>
                <a:cxn ang="0">
                  <a:pos x="T0" y="T1"/>
                </a:cxn>
                <a:cxn ang="0">
                  <a:pos x="T2" y="T3"/>
                </a:cxn>
                <a:cxn ang="0">
                  <a:pos x="T4" y="T5"/>
                </a:cxn>
                <a:cxn ang="0">
                  <a:pos x="T6" y="T7"/>
                </a:cxn>
                <a:cxn ang="0">
                  <a:pos x="T8" y="T9"/>
                </a:cxn>
              </a:cxnLst>
              <a:rect l="0" t="0" r="r" b="b"/>
              <a:pathLst>
                <a:path w="1277" h="54">
                  <a:moveTo>
                    <a:pt x="0" y="54"/>
                  </a:moveTo>
                  <a:lnTo>
                    <a:pt x="1277" y="26"/>
                  </a:lnTo>
                  <a:lnTo>
                    <a:pt x="1276" y="0"/>
                  </a:lnTo>
                  <a:lnTo>
                    <a:pt x="0" y="27"/>
                  </a:lnTo>
                  <a:lnTo>
                    <a:pt x="0" y="5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59" name="Freeform 17"/>
            <p:cNvSpPr>
              <a:spLocks/>
            </p:cNvSpPr>
            <p:nvPr/>
          </p:nvSpPr>
          <p:spPr bwMode="auto">
            <a:xfrm>
              <a:off x="415" y="2358"/>
              <a:ext cx="639" cy="27"/>
            </a:xfrm>
            <a:custGeom>
              <a:avLst/>
              <a:gdLst>
                <a:gd name="T0" fmla="*/ 0 w 1277"/>
                <a:gd name="T1" fmla="*/ 53 h 53"/>
                <a:gd name="T2" fmla="*/ 1277 w 1277"/>
                <a:gd name="T3" fmla="*/ 26 h 53"/>
                <a:gd name="T4" fmla="*/ 1276 w 1277"/>
                <a:gd name="T5" fmla="*/ 0 h 53"/>
                <a:gd name="T6" fmla="*/ 0 w 1277"/>
                <a:gd name="T7" fmla="*/ 28 h 53"/>
                <a:gd name="T8" fmla="*/ 0 w 1277"/>
                <a:gd name="T9" fmla="*/ 53 h 53"/>
              </a:gdLst>
              <a:ahLst/>
              <a:cxnLst>
                <a:cxn ang="0">
                  <a:pos x="T0" y="T1"/>
                </a:cxn>
                <a:cxn ang="0">
                  <a:pos x="T2" y="T3"/>
                </a:cxn>
                <a:cxn ang="0">
                  <a:pos x="T4" y="T5"/>
                </a:cxn>
                <a:cxn ang="0">
                  <a:pos x="T6" y="T7"/>
                </a:cxn>
                <a:cxn ang="0">
                  <a:pos x="T8" y="T9"/>
                </a:cxn>
              </a:cxnLst>
              <a:rect l="0" t="0" r="r" b="b"/>
              <a:pathLst>
                <a:path w="1277" h="53">
                  <a:moveTo>
                    <a:pt x="0" y="53"/>
                  </a:moveTo>
                  <a:lnTo>
                    <a:pt x="1277" y="26"/>
                  </a:lnTo>
                  <a:lnTo>
                    <a:pt x="1276" y="0"/>
                  </a:lnTo>
                  <a:lnTo>
                    <a:pt x="0" y="28"/>
                  </a:lnTo>
                  <a:lnTo>
                    <a:pt x="0" y="5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60" name="Freeform 18"/>
            <p:cNvSpPr>
              <a:spLocks/>
            </p:cNvSpPr>
            <p:nvPr/>
          </p:nvSpPr>
          <p:spPr bwMode="auto">
            <a:xfrm>
              <a:off x="471" y="1830"/>
              <a:ext cx="524" cy="735"/>
            </a:xfrm>
            <a:custGeom>
              <a:avLst/>
              <a:gdLst>
                <a:gd name="T0" fmla="*/ 1022 w 1048"/>
                <a:gd name="T1" fmla="*/ 715 h 1471"/>
                <a:gd name="T2" fmla="*/ 1012 w 1048"/>
                <a:gd name="T3" fmla="*/ 894 h 1471"/>
                <a:gd name="T4" fmla="*/ 960 w 1048"/>
                <a:gd name="T5" fmla="*/ 1090 h 1471"/>
                <a:gd name="T6" fmla="*/ 869 w 1048"/>
                <a:gd name="T7" fmla="*/ 1255 h 1471"/>
                <a:gd name="T8" fmla="*/ 786 w 1048"/>
                <a:gd name="T9" fmla="*/ 1345 h 1471"/>
                <a:gd name="T10" fmla="*/ 720 w 1048"/>
                <a:gd name="T11" fmla="*/ 1392 h 1471"/>
                <a:gd name="T12" fmla="*/ 650 w 1048"/>
                <a:gd name="T13" fmla="*/ 1425 h 1471"/>
                <a:gd name="T14" fmla="*/ 669 w 1048"/>
                <a:gd name="T15" fmla="*/ 1334 h 1471"/>
                <a:gd name="T16" fmla="*/ 749 w 1048"/>
                <a:gd name="T17" fmla="*/ 854 h 1471"/>
                <a:gd name="T18" fmla="*/ 748 w 1048"/>
                <a:gd name="T19" fmla="*/ 683 h 1471"/>
                <a:gd name="T20" fmla="*/ 724 w 1048"/>
                <a:gd name="T21" fmla="*/ 732 h 1471"/>
                <a:gd name="T22" fmla="*/ 704 w 1048"/>
                <a:gd name="T23" fmla="*/ 1084 h 1471"/>
                <a:gd name="T24" fmla="*/ 643 w 1048"/>
                <a:gd name="T25" fmla="*/ 1330 h 1471"/>
                <a:gd name="T26" fmla="*/ 558 w 1048"/>
                <a:gd name="T27" fmla="*/ 1441 h 1471"/>
                <a:gd name="T28" fmla="*/ 467 w 1048"/>
                <a:gd name="T29" fmla="*/ 1395 h 1471"/>
                <a:gd name="T30" fmla="*/ 385 w 1048"/>
                <a:gd name="T31" fmla="*/ 1204 h 1471"/>
                <a:gd name="T32" fmla="*/ 333 w 1048"/>
                <a:gd name="T33" fmla="*/ 893 h 1471"/>
                <a:gd name="T34" fmla="*/ 324 w 1048"/>
                <a:gd name="T35" fmla="*/ 694 h 1471"/>
                <a:gd name="T36" fmla="*/ 299 w 1048"/>
                <a:gd name="T37" fmla="*/ 725 h 1471"/>
                <a:gd name="T38" fmla="*/ 353 w 1048"/>
                <a:gd name="T39" fmla="*/ 1182 h 1471"/>
                <a:gd name="T40" fmla="*/ 457 w 1048"/>
                <a:gd name="T41" fmla="*/ 1436 h 1471"/>
                <a:gd name="T42" fmla="*/ 385 w 1048"/>
                <a:gd name="T43" fmla="*/ 1413 h 1471"/>
                <a:gd name="T44" fmla="*/ 316 w 1048"/>
                <a:gd name="T45" fmla="*/ 1375 h 1471"/>
                <a:gd name="T46" fmla="*/ 252 w 1048"/>
                <a:gd name="T47" fmla="*/ 1322 h 1471"/>
                <a:gd name="T48" fmla="*/ 140 w 1048"/>
                <a:gd name="T49" fmla="*/ 1177 h 1471"/>
                <a:gd name="T50" fmla="*/ 64 w 1048"/>
                <a:gd name="T51" fmla="*/ 995 h 1471"/>
                <a:gd name="T52" fmla="*/ 29 w 1048"/>
                <a:gd name="T53" fmla="*/ 789 h 1471"/>
                <a:gd name="T54" fmla="*/ 55 w 1048"/>
                <a:gd name="T55" fmla="*/ 492 h 1471"/>
                <a:gd name="T56" fmla="*/ 170 w 1048"/>
                <a:gd name="T57" fmla="*/ 231 h 1471"/>
                <a:gd name="T58" fmla="*/ 353 w 1048"/>
                <a:gd name="T59" fmla="*/ 66 h 1471"/>
                <a:gd name="T60" fmla="*/ 439 w 1048"/>
                <a:gd name="T61" fmla="*/ 35 h 1471"/>
                <a:gd name="T62" fmla="*/ 339 w 1048"/>
                <a:gd name="T63" fmla="*/ 270 h 1471"/>
                <a:gd name="T64" fmla="*/ 324 w 1048"/>
                <a:gd name="T65" fmla="*/ 656 h 1471"/>
                <a:gd name="T66" fmla="*/ 383 w 1048"/>
                <a:gd name="T67" fmla="*/ 205 h 1471"/>
                <a:gd name="T68" fmla="*/ 483 w 1048"/>
                <a:gd name="T69" fmla="*/ 34 h 1471"/>
                <a:gd name="T70" fmla="*/ 548 w 1048"/>
                <a:gd name="T71" fmla="*/ 40 h 1471"/>
                <a:gd name="T72" fmla="*/ 663 w 1048"/>
                <a:gd name="T73" fmla="*/ 266 h 1471"/>
                <a:gd name="T74" fmla="*/ 746 w 1048"/>
                <a:gd name="T75" fmla="*/ 627 h 1471"/>
                <a:gd name="T76" fmla="*/ 663 w 1048"/>
                <a:gd name="T77" fmla="*/ 182 h 1471"/>
                <a:gd name="T78" fmla="*/ 578 w 1048"/>
                <a:gd name="T79" fmla="*/ 31 h 1471"/>
                <a:gd name="T80" fmla="*/ 695 w 1048"/>
                <a:gd name="T81" fmla="*/ 73 h 1471"/>
                <a:gd name="T82" fmla="*/ 861 w 1048"/>
                <a:gd name="T83" fmla="*/ 220 h 1471"/>
                <a:gd name="T84" fmla="*/ 975 w 1048"/>
                <a:gd name="T85" fmla="*/ 446 h 1471"/>
                <a:gd name="T86" fmla="*/ 1027 w 1048"/>
                <a:gd name="T87" fmla="*/ 542 h 1471"/>
                <a:gd name="T88" fmla="*/ 918 w 1048"/>
                <a:gd name="T89" fmla="*/ 259 h 1471"/>
                <a:gd name="T90" fmla="*/ 737 w 1048"/>
                <a:gd name="T91" fmla="*/ 68 h 1471"/>
                <a:gd name="T92" fmla="*/ 508 w 1048"/>
                <a:gd name="T93" fmla="*/ 0 h 1471"/>
                <a:gd name="T94" fmla="*/ 262 w 1048"/>
                <a:gd name="T95" fmla="*/ 95 h 1471"/>
                <a:gd name="T96" fmla="*/ 82 w 1048"/>
                <a:gd name="T97" fmla="*/ 335 h 1471"/>
                <a:gd name="T98" fmla="*/ 2 w 1048"/>
                <a:gd name="T99" fmla="*/ 673 h 1471"/>
                <a:gd name="T100" fmla="*/ 20 w 1048"/>
                <a:gd name="T101" fmla="*/ 920 h 1471"/>
                <a:gd name="T102" fmla="*/ 82 w 1048"/>
                <a:gd name="T103" fmla="*/ 1120 h 1471"/>
                <a:gd name="T104" fmla="*/ 184 w 1048"/>
                <a:gd name="T105" fmla="*/ 1287 h 1471"/>
                <a:gd name="T106" fmla="*/ 287 w 1048"/>
                <a:gd name="T107" fmla="*/ 1386 h 1471"/>
                <a:gd name="T108" fmla="*/ 381 w 1048"/>
                <a:gd name="T109" fmla="*/ 1440 h 1471"/>
                <a:gd name="T110" fmla="*/ 479 w 1048"/>
                <a:gd name="T111" fmla="*/ 1467 h 1471"/>
                <a:gd name="T112" fmla="*/ 581 w 1048"/>
                <a:gd name="T113" fmla="*/ 1467 h 1471"/>
                <a:gd name="T114" fmla="*/ 680 w 1048"/>
                <a:gd name="T115" fmla="*/ 1441 h 1471"/>
                <a:gd name="T116" fmla="*/ 773 w 1048"/>
                <a:gd name="T117" fmla="*/ 1388 h 1471"/>
                <a:gd name="T118" fmla="*/ 866 w 1048"/>
                <a:gd name="T119" fmla="*/ 1300 h 1471"/>
                <a:gd name="T120" fmla="*/ 967 w 1048"/>
                <a:gd name="T121" fmla="*/ 1138 h 1471"/>
                <a:gd name="T122" fmla="*/ 1029 w 1048"/>
                <a:gd name="T123" fmla="*/ 941 h 1471"/>
                <a:gd name="T124" fmla="*/ 1048 w 1048"/>
                <a:gd name="T125" fmla="*/ 725 h 14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48" h="1471">
                  <a:moveTo>
                    <a:pt x="1047" y="687"/>
                  </a:moveTo>
                  <a:lnTo>
                    <a:pt x="1021" y="687"/>
                  </a:lnTo>
                  <a:lnTo>
                    <a:pt x="1021" y="696"/>
                  </a:lnTo>
                  <a:lnTo>
                    <a:pt x="1022" y="705"/>
                  </a:lnTo>
                  <a:lnTo>
                    <a:pt x="1022" y="715"/>
                  </a:lnTo>
                  <a:lnTo>
                    <a:pt x="1022" y="725"/>
                  </a:lnTo>
                  <a:lnTo>
                    <a:pt x="1022" y="767"/>
                  </a:lnTo>
                  <a:lnTo>
                    <a:pt x="1021" y="810"/>
                  </a:lnTo>
                  <a:lnTo>
                    <a:pt x="1018" y="852"/>
                  </a:lnTo>
                  <a:lnTo>
                    <a:pt x="1012" y="894"/>
                  </a:lnTo>
                  <a:lnTo>
                    <a:pt x="1005" y="935"/>
                  </a:lnTo>
                  <a:lnTo>
                    <a:pt x="996" y="976"/>
                  </a:lnTo>
                  <a:lnTo>
                    <a:pt x="985" y="1015"/>
                  </a:lnTo>
                  <a:lnTo>
                    <a:pt x="974" y="1053"/>
                  </a:lnTo>
                  <a:lnTo>
                    <a:pt x="960" y="1090"/>
                  </a:lnTo>
                  <a:lnTo>
                    <a:pt x="945" y="1125"/>
                  </a:lnTo>
                  <a:lnTo>
                    <a:pt x="928" y="1160"/>
                  </a:lnTo>
                  <a:lnTo>
                    <a:pt x="909" y="1193"/>
                  </a:lnTo>
                  <a:lnTo>
                    <a:pt x="890" y="1226"/>
                  </a:lnTo>
                  <a:lnTo>
                    <a:pt x="869" y="1255"/>
                  </a:lnTo>
                  <a:lnTo>
                    <a:pt x="847" y="1284"/>
                  </a:lnTo>
                  <a:lnTo>
                    <a:pt x="823" y="1311"/>
                  </a:lnTo>
                  <a:lnTo>
                    <a:pt x="810" y="1323"/>
                  </a:lnTo>
                  <a:lnTo>
                    <a:pt x="799" y="1335"/>
                  </a:lnTo>
                  <a:lnTo>
                    <a:pt x="786" y="1345"/>
                  </a:lnTo>
                  <a:lnTo>
                    <a:pt x="773" y="1357"/>
                  </a:lnTo>
                  <a:lnTo>
                    <a:pt x="760" y="1366"/>
                  </a:lnTo>
                  <a:lnTo>
                    <a:pt x="747" y="1375"/>
                  </a:lnTo>
                  <a:lnTo>
                    <a:pt x="733" y="1384"/>
                  </a:lnTo>
                  <a:lnTo>
                    <a:pt x="720" y="1392"/>
                  </a:lnTo>
                  <a:lnTo>
                    <a:pt x="707" y="1401"/>
                  </a:lnTo>
                  <a:lnTo>
                    <a:pt x="693" y="1407"/>
                  </a:lnTo>
                  <a:lnTo>
                    <a:pt x="678" y="1413"/>
                  </a:lnTo>
                  <a:lnTo>
                    <a:pt x="664" y="1419"/>
                  </a:lnTo>
                  <a:lnTo>
                    <a:pt x="650" y="1425"/>
                  </a:lnTo>
                  <a:lnTo>
                    <a:pt x="635" y="1429"/>
                  </a:lnTo>
                  <a:lnTo>
                    <a:pt x="621" y="1433"/>
                  </a:lnTo>
                  <a:lnTo>
                    <a:pt x="606" y="1436"/>
                  </a:lnTo>
                  <a:lnTo>
                    <a:pt x="639" y="1392"/>
                  </a:lnTo>
                  <a:lnTo>
                    <a:pt x="669" y="1334"/>
                  </a:lnTo>
                  <a:lnTo>
                    <a:pt x="694" y="1260"/>
                  </a:lnTo>
                  <a:lnTo>
                    <a:pt x="715" y="1174"/>
                  </a:lnTo>
                  <a:lnTo>
                    <a:pt x="732" y="1077"/>
                  </a:lnTo>
                  <a:lnTo>
                    <a:pt x="744" y="970"/>
                  </a:lnTo>
                  <a:lnTo>
                    <a:pt x="749" y="854"/>
                  </a:lnTo>
                  <a:lnTo>
                    <a:pt x="749" y="732"/>
                  </a:lnTo>
                  <a:lnTo>
                    <a:pt x="749" y="719"/>
                  </a:lnTo>
                  <a:lnTo>
                    <a:pt x="749" y="707"/>
                  </a:lnTo>
                  <a:lnTo>
                    <a:pt x="749" y="695"/>
                  </a:lnTo>
                  <a:lnTo>
                    <a:pt x="748" y="683"/>
                  </a:lnTo>
                  <a:lnTo>
                    <a:pt x="723" y="683"/>
                  </a:lnTo>
                  <a:lnTo>
                    <a:pt x="723" y="695"/>
                  </a:lnTo>
                  <a:lnTo>
                    <a:pt x="724" y="707"/>
                  </a:lnTo>
                  <a:lnTo>
                    <a:pt x="724" y="719"/>
                  </a:lnTo>
                  <a:lnTo>
                    <a:pt x="724" y="732"/>
                  </a:lnTo>
                  <a:lnTo>
                    <a:pt x="724" y="810"/>
                  </a:lnTo>
                  <a:lnTo>
                    <a:pt x="723" y="884"/>
                  </a:lnTo>
                  <a:lnTo>
                    <a:pt x="718" y="955"/>
                  </a:lnTo>
                  <a:lnTo>
                    <a:pt x="712" y="1022"/>
                  </a:lnTo>
                  <a:lnTo>
                    <a:pt x="704" y="1084"/>
                  </a:lnTo>
                  <a:lnTo>
                    <a:pt x="695" y="1143"/>
                  </a:lnTo>
                  <a:lnTo>
                    <a:pt x="684" y="1197"/>
                  </a:lnTo>
                  <a:lnTo>
                    <a:pt x="672" y="1246"/>
                  </a:lnTo>
                  <a:lnTo>
                    <a:pt x="658" y="1291"/>
                  </a:lnTo>
                  <a:lnTo>
                    <a:pt x="643" y="1330"/>
                  </a:lnTo>
                  <a:lnTo>
                    <a:pt x="627" y="1364"/>
                  </a:lnTo>
                  <a:lnTo>
                    <a:pt x="611" y="1392"/>
                  </a:lnTo>
                  <a:lnTo>
                    <a:pt x="594" y="1414"/>
                  </a:lnTo>
                  <a:lnTo>
                    <a:pt x="575" y="1430"/>
                  </a:lnTo>
                  <a:lnTo>
                    <a:pt x="558" y="1441"/>
                  </a:lnTo>
                  <a:lnTo>
                    <a:pt x="540" y="1444"/>
                  </a:lnTo>
                  <a:lnTo>
                    <a:pt x="521" y="1442"/>
                  </a:lnTo>
                  <a:lnTo>
                    <a:pt x="503" y="1432"/>
                  </a:lnTo>
                  <a:lnTo>
                    <a:pt x="484" y="1417"/>
                  </a:lnTo>
                  <a:lnTo>
                    <a:pt x="467" y="1395"/>
                  </a:lnTo>
                  <a:lnTo>
                    <a:pt x="449" y="1367"/>
                  </a:lnTo>
                  <a:lnTo>
                    <a:pt x="431" y="1335"/>
                  </a:lnTo>
                  <a:lnTo>
                    <a:pt x="415" y="1296"/>
                  </a:lnTo>
                  <a:lnTo>
                    <a:pt x="400" y="1252"/>
                  </a:lnTo>
                  <a:lnTo>
                    <a:pt x="385" y="1204"/>
                  </a:lnTo>
                  <a:lnTo>
                    <a:pt x="371" y="1151"/>
                  </a:lnTo>
                  <a:lnTo>
                    <a:pt x="360" y="1092"/>
                  </a:lnTo>
                  <a:lnTo>
                    <a:pt x="349" y="1030"/>
                  </a:lnTo>
                  <a:lnTo>
                    <a:pt x="340" y="963"/>
                  </a:lnTo>
                  <a:lnTo>
                    <a:pt x="333" y="893"/>
                  </a:lnTo>
                  <a:lnTo>
                    <a:pt x="328" y="819"/>
                  </a:lnTo>
                  <a:lnTo>
                    <a:pt x="325" y="741"/>
                  </a:lnTo>
                  <a:lnTo>
                    <a:pt x="324" y="725"/>
                  </a:lnTo>
                  <a:lnTo>
                    <a:pt x="324" y="709"/>
                  </a:lnTo>
                  <a:lnTo>
                    <a:pt x="324" y="694"/>
                  </a:lnTo>
                  <a:lnTo>
                    <a:pt x="324" y="677"/>
                  </a:lnTo>
                  <a:lnTo>
                    <a:pt x="299" y="677"/>
                  </a:lnTo>
                  <a:lnTo>
                    <a:pt x="299" y="694"/>
                  </a:lnTo>
                  <a:lnTo>
                    <a:pt x="299" y="709"/>
                  </a:lnTo>
                  <a:lnTo>
                    <a:pt x="299" y="725"/>
                  </a:lnTo>
                  <a:lnTo>
                    <a:pt x="299" y="741"/>
                  </a:lnTo>
                  <a:lnTo>
                    <a:pt x="305" y="863"/>
                  </a:lnTo>
                  <a:lnTo>
                    <a:pt x="316" y="979"/>
                  </a:lnTo>
                  <a:lnTo>
                    <a:pt x="332" y="1085"/>
                  </a:lnTo>
                  <a:lnTo>
                    <a:pt x="353" y="1182"/>
                  </a:lnTo>
                  <a:lnTo>
                    <a:pt x="378" y="1267"/>
                  </a:lnTo>
                  <a:lnTo>
                    <a:pt x="406" y="1340"/>
                  </a:lnTo>
                  <a:lnTo>
                    <a:pt x="438" y="1397"/>
                  </a:lnTo>
                  <a:lnTo>
                    <a:pt x="472" y="1440"/>
                  </a:lnTo>
                  <a:lnTo>
                    <a:pt x="457" y="1436"/>
                  </a:lnTo>
                  <a:lnTo>
                    <a:pt x="443" y="1433"/>
                  </a:lnTo>
                  <a:lnTo>
                    <a:pt x="428" y="1429"/>
                  </a:lnTo>
                  <a:lnTo>
                    <a:pt x="414" y="1425"/>
                  </a:lnTo>
                  <a:lnTo>
                    <a:pt x="399" y="1419"/>
                  </a:lnTo>
                  <a:lnTo>
                    <a:pt x="385" y="1413"/>
                  </a:lnTo>
                  <a:lnTo>
                    <a:pt x="371" y="1407"/>
                  </a:lnTo>
                  <a:lnTo>
                    <a:pt x="358" y="1399"/>
                  </a:lnTo>
                  <a:lnTo>
                    <a:pt x="344" y="1392"/>
                  </a:lnTo>
                  <a:lnTo>
                    <a:pt x="330" y="1384"/>
                  </a:lnTo>
                  <a:lnTo>
                    <a:pt x="316" y="1375"/>
                  </a:lnTo>
                  <a:lnTo>
                    <a:pt x="303" y="1366"/>
                  </a:lnTo>
                  <a:lnTo>
                    <a:pt x="290" y="1356"/>
                  </a:lnTo>
                  <a:lnTo>
                    <a:pt x="277" y="1345"/>
                  </a:lnTo>
                  <a:lnTo>
                    <a:pt x="264" y="1334"/>
                  </a:lnTo>
                  <a:lnTo>
                    <a:pt x="252" y="1322"/>
                  </a:lnTo>
                  <a:lnTo>
                    <a:pt x="226" y="1297"/>
                  </a:lnTo>
                  <a:lnTo>
                    <a:pt x="203" y="1269"/>
                  </a:lnTo>
                  <a:lnTo>
                    <a:pt x="181" y="1240"/>
                  </a:lnTo>
                  <a:lnTo>
                    <a:pt x="159" y="1209"/>
                  </a:lnTo>
                  <a:lnTo>
                    <a:pt x="140" y="1177"/>
                  </a:lnTo>
                  <a:lnTo>
                    <a:pt x="123" y="1144"/>
                  </a:lnTo>
                  <a:lnTo>
                    <a:pt x="105" y="1108"/>
                  </a:lnTo>
                  <a:lnTo>
                    <a:pt x="90" y="1072"/>
                  </a:lnTo>
                  <a:lnTo>
                    <a:pt x="76" y="1034"/>
                  </a:lnTo>
                  <a:lnTo>
                    <a:pt x="64" y="995"/>
                  </a:lnTo>
                  <a:lnTo>
                    <a:pt x="53" y="956"/>
                  </a:lnTo>
                  <a:lnTo>
                    <a:pt x="45" y="916"/>
                  </a:lnTo>
                  <a:lnTo>
                    <a:pt x="37" y="874"/>
                  </a:lnTo>
                  <a:lnTo>
                    <a:pt x="33" y="832"/>
                  </a:lnTo>
                  <a:lnTo>
                    <a:pt x="29" y="789"/>
                  </a:lnTo>
                  <a:lnTo>
                    <a:pt x="27" y="747"/>
                  </a:lnTo>
                  <a:lnTo>
                    <a:pt x="28" y="680"/>
                  </a:lnTo>
                  <a:lnTo>
                    <a:pt x="33" y="615"/>
                  </a:lnTo>
                  <a:lnTo>
                    <a:pt x="42" y="552"/>
                  </a:lnTo>
                  <a:lnTo>
                    <a:pt x="55" y="492"/>
                  </a:lnTo>
                  <a:lnTo>
                    <a:pt x="71" y="433"/>
                  </a:lnTo>
                  <a:lnTo>
                    <a:pt x="90" y="378"/>
                  </a:lnTo>
                  <a:lnTo>
                    <a:pt x="114" y="325"/>
                  </a:lnTo>
                  <a:lnTo>
                    <a:pt x="140" y="277"/>
                  </a:lnTo>
                  <a:lnTo>
                    <a:pt x="170" y="231"/>
                  </a:lnTo>
                  <a:lnTo>
                    <a:pt x="201" y="189"/>
                  </a:lnTo>
                  <a:lnTo>
                    <a:pt x="235" y="151"/>
                  </a:lnTo>
                  <a:lnTo>
                    <a:pt x="272" y="118"/>
                  </a:lnTo>
                  <a:lnTo>
                    <a:pt x="311" y="89"/>
                  </a:lnTo>
                  <a:lnTo>
                    <a:pt x="353" y="66"/>
                  </a:lnTo>
                  <a:lnTo>
                    <a:pt x="396" y="48"/>
                  </a:lnTo>
                  <a:lnTo>
                    <a:pt x="439" y="35"/>
                  </a:lnTo>
                  <a:lnTo>
                    <a:pt x="439" y="35"/>
                  </a:lnTo>
                  <a:lnTo>
                    <a:pt x="439" y="35"/>
                  </a:lnTo>
                  <a:lnTo>
                    <a:pt x="439" y="35"/>
                  </a:lnTo>
                  <a:lnTo>
                    <a:pt x="439" y="35"/>
                  </a:lnTo>
                  <a:lnTo>
                    <a:pt x="409" y="75"/>
                  </a:lnTo>
                  <a:lnTo>
                    <a:pt x="383" y="128"/>
                  </a:lnTo>
                  <a:lnTo>
                    <a:pt x="360" y="194"/>
                  </a:lnTo>
                  <a:lnTo>
                    <a:pt x="339" y="270"/>
                  </a:lnTo>
                  <a:lnTo>
                    <a:pt x="323" y="356"/>
                  </a:lnTo>
                  <a:lnTo>
                    <a:pt x="310" y="449"/>
                  </a:lnTo>
                  <a:lnTo>
                    <a:pt x="302" y="551"/>
                  </a:lnTo>
                  <a:lnTo>
                    <a:pt x="299" y="658"/>
                  </a:lnTo>
                  <a:lnTo>
                    <a:pt x="324" y="656"/>
                  </a:lnTo>
                  <a:lnTo>
                    <a:pt x="328" y="553"/>
                  </a:lnTo>
                  <a:lnTo>
                    <a:pt x="336" y="455"/>
                  </a:lnTo>
                  <a:lnTo>
                    <a:pt x="348" y="363"/>
                  </a:lnTo>
                  <a:lnTo>
                    <a:pt x="363" y="280"/>
                  </a:lnTo>
                  <a:lnTo>
                    <a:pt x="383" y="205"/>
                  </a:lnTo>
                  <a:lnTo>
                    <a:pt x="405" y="142"/>
                  </a:lnTo>
                  <a:lnTo>
                    <a:pt x="430" y="91"/>
                  </a:lnTo>
                  <a:lnTo>
                    <a:pt x="458" y="53"/>
                  </a:lnTo>
                  <a:lnTo>
                    <a:pt x="470" y="42"/>
                  </a:lnTo>
                  <a:lnTo>
                    <a:pt x="483" y="34"/>
                  </a:lnTo>
                  <a:lnTo>
                    <a:pt x="496" y="28"/>
                  </a:lnTo>
                  <a:lnTo>
                    <a:pt x="508" y="26"/>
                  </a:lnTo>
                  <a:lnTo>
                    <a:pt x="521" y="28"/>
                  </a:lnTo>
                  <a:lnTo>
                    <a:pt x="535" y="33"/>
                  </a:lnTo>
                  <a:lnTo>
                    <a:pt x="548" y="40"/>
                  </a:lnTo>
                  <a:lnTo>
                    <a:pt x="560" y="51"/>
                  </a:lnTo>
                  <a:lnTo>
                    <a:pt x="589" y="87"/>
                  </a:lnTo>
                  <a:lnTo>
                    <a:pt x="617" y="135"/>
                  </a:lnTo>
                  <a:lnTo>
                    <a:pt x="641" y="195"/>
                  </a:lnTo>
                  <a:lnTo>
                    <a:pt x="663" y="266"/>
                  </a:lnTo>
                  <a:lnTo>
                    <a:pt x="682" y="346"/>
                  </a:lnTo>
                  <a:lnTo>
                    <a:pt x="699" y="433"/>
                  </a:lnTo>
                  <a:lnTo>
                    <a:pt x="711" y="528"/>
                  </a:lnTo>
                  <a:lnTo>
                    <a:pt x="719" y="628"/>
                  </a:lnTo>
                  <a:lnTo>
                    <a:pt x="746" y="627"/>
                  </a:lnTo>
                  <a:lnTo>
                    <a:pt x="737" y="524"/>
                  </a:lnTo>
                  <a:lnTo>
                    <a:pt x="724" y="426"/>
                  </a:lnTo>
                  <a:lnTo>
                    <a:pt x="707" y="337"/>
                  </a:lnTo>
                  <a:lnTo>
                    <a:pt x="687" y="255"/>
                  </a:lnTo>
                  <a:lnTo>
                    <a:pt x="663" y="182"/>
                  </a:lnTo>
                  <a:lnTo>
                    <a:pt x="638" y="120"/>
                  </a:lnTo>
                  <a:lnTo>
                    <a:pt x="609" y="69"/>
                  </a:lnTo>
                  <a:lnTo>
                    <a:pt x="578" y="33"/>
                  </a:lnTo>
                  <a:lnTo>
                    <a:pt x="578" y="31"/>
                  </a:lnTo>
                  <a:lnTo>
                    <a:pt x="578" y="31"/>
                  </a:lnTo>
                  <a:lnTo>
                    <a:pt x="578" y="31"/>
                  </a:lnTo>
                  <a:lnTo>
                    <a:pt x="578" y="31"/>
                  </a:lnTo>
                  <a:lnTo>
                    <a:pt x="618" y="41"/>
                  </a:lnTo>
                  <a:lnTo>
                    <a:pt x="657" y="54"/>
                  </a:lnTo>
                  <a:lnTo>
                    <a:pt x="695" y="73"/>
                  </a:lnTo>
                  <a:lnTo>
                    <a:pt x="731" y="95"/>
                  </a:lnTo>
                  <a:lnTo>
                    <a:pt x="767" y="121"/>
                  </a:lnTo>
                  <a:lnTo>
                    <a:pt x="799" y="150"/>
                  </a:lnTo>
                  <a:lnTo>
                    <a:pt x="831" y="183"/>
                  </a:lnTo>
                  <a:lnTo>
                    <a:pt x="861" y="220"/>
                  </a:lnTo>
                  <a:lnTo>
                    <a:pt x="889" y="259"/>
                  </a:lnTo>
                  <a:lnTo>
                    <a:pt x="914" y="302"/>
                  </a:lnTo>
                  <a:lnTo>
                    <a:pt x="937" y="347"/>
                  </a:lnTo>
                  <a:lnTo>
                    <a:pt x="958" y="395"/>
                  </a:lnTo>
                  <a:lnTo>
                    <a:pt x="975" y="446"/>
                  </a:lnTo>
                  <a:lnTo>
                    <a:pt x="991" y="498"/>
                  </a:lnTo>
                  <a:lnTo>
                    <a:pt x="1004" y="552"/>
                  </a:lnTo>
                  <a:lnTo>
                    <a:pt x="1013" y="608"/>
                  </a:lnTo>
                  <a:lnTo>
                    <a:pt x="1038" y="606"/>
                  </a:lnTo>
                  <a:lnTo>
                    <a:pt x="1027" y="542"/>
                  </a:lnTo>
                  <a:lnTo>
                    <a:pt x="1012" y="479"/>
                  </a:lnTo>
                  <a:lnTo>
                    <a:pt x="994" y="421"/>
                  </a:lnTo>
                  <a:lnTo>
                    <a:pt x="972" y="363"/>
                  </a:lnTo>
                  <a:lnTo>
                    <a:pt x="946" y="310"/>
                  </a:lnTo>
                  <a:lnTo>
                    <a:pt x="918" y="259"/>
                  </a:lnTo>
                  <a:lnTo>
                    <a:pt x="886" y="213"/>
                  </a:lnTo>
                  <a:lnTo>
                    <a:pt x="853" y="170"/>
                  </a:lnTo>
                  <a:lnTo>
                    <a:pt x="816" y="132"/>
                  </a:lnTo>
                  <a:lnTo>
                    <a:pt x="777" y="97"/>
                  </a:lnTo>
                  <a:lnTo>
                    <a:pt x="737" y="68"/>
                  </a:lnTo>
                  <a:lnTo>
                    <a:pt x="694" y="43"/>
                  </a:lnTo>
                  <a:lnTo>
                    <a:pt x="649" y="25"/>
                  </a:lnTo>
                  <a:lnTo>
                    <a:pt x="604" y="11"/>
                  </a:lnTo>
                  <a:lnTo>
                    <a:pt x="557" y="3"/>
                  </a:lnTo>
                  <a:lnTo>
                    <a:pt x="508" y="0"/>
                  </a:lnTo>
                  <a:lnTo>
                    <a:pt x="455" y="5"/>
                  </a:lnTo>
                  <a:lnTo>
                    <a:pt x="404" y="18"/>
                  </a:lnTo>
                  <a:lnTo>
                    <a:pt x="354" y="37"/>
                  </a:lnTo>
                  <a:lnTo>
                    <a:pt x="307" y="63"/>
                  </a:lnTo>
                  <a:lnTo>
                    <a:pt x="262" y="95"/>
                  </a:lnTo>
                  <a:lnTo>
                    <a:pt x="219" y="133"/>
                  </a:lnTo>
                  <a:lnTo>
                    <a:pt x="180" y="177"/>
                  </a:lnTo>
                  <a:lnTo>
                    <a:pt x="143" y="225"/>
                  </a:lnTo>
                  <a:lnTo>
                    <a:pt x="111" y="278"/>
                  </a:lnTo>
                  <a:lnTo>
                    <a:pt x="82" y="335"/>
                  </a:lnTo>
                  <a:lnTo>
                    <a:pt x="57" y="396"/>
                  </a:lnTo>
                  <a:lnTo>
                    <a:pt x="36" y="461"/>
                  </a:lnTo>
                  <a:lnTo>
                    <a:pt x="20" y="529"/>
                  </a:lnTo>
                  <a:lnTo>
                    <a:pt x="8" y="599"/>
                  </a:lnTo>
                  <a:lnTo>
                    <a:pt x="2" y="673"/>
                  </a:lnTo>
                  <a:lnTo>
                    <a:pt x="0" y="748"/>
                  </a:lnTo>
                  <a:lnTo>
                    <a:pt x="3" y="791"/>
                  </a:lnTo>
                  <a:lnTo>
                    <a:pt x="6" y="835"/>
                  </a:lnTo>
                  <a:lnTo>
                    <a:pt x="12" y="879"/>
                  </a:lnTo>
                  <a:lnTo>
                    <a:pt x="20" y="920"/>
                  </a:lnTo>
                  <a:lnTo>
                    <a:pt x="29" y="963"/>
                  </a:lnTo>
                  <a:lnTo>
                    <a:pt x="40" y="1003"/>
                  </a:lnTo>
                  <a:lnTo>
                    <a:pt x="52" y="1044"/>
                  </a:lnTo>
                  <a:lnTo>
                    <a:pt x="67" y="1082"/>
                  </a:lnTo>
                  <a:lnTo>
                    <a:pt x="82" y="1120"/>
                  </a:lnTo>
                  <a:lnTo>
                    <a:pt x="99" y="1156"/>
                  </a:lnTo>
                  <a:lnTo>
                    <a:pt x="119" y="1191"/>
                  </a:lnTo>
                  <a:lnTo>
                    <a:pt x="140" y="1224"/>
                  </a:lnTo>
                  <a:lnTo>
                    <a:pt x="161" y="1257"/>
                  </a:lnTo>
                  <a:lnTo>
                    <a:pt x="184" y="1287"/>
                  </a:lnTo>
                  <a:lnTo>
                    <a:pt x="209" y="1314"/>
                  </a:lnTo>
                  <a:lnTo>
                    <a:pt x="234" y="1341"/>
                  </a:lnTo>
                  <a:lnTo>
                    <a:pt x="252" y="1357"/>
                  </a:lnTo>
                  <a:lnTo>
                    <a:pt x="269" y="1372"/>
                  </a:lnTo>
                  <a:lnTo>
                    <a:pt x="287" y="1386"/>
                  </a:lnTo>
                  <a:lnTo>
                    <a:pt x="305" y="1398"/>
                  </a:lnTo>
                  <a:lnTo>
                    <a:pt x="323" y="1410"/>
                  </a:lnTo>
                  <a:lnTo>
                    <a:pt x="343" y="1421"/>
                  </a:lnTo>
                  <a:lnTo>
                    <a:pt x="361" y="1430"/>
                  </a:lnTo>
                  <a:lnTo>
                    <a:pt x="381" y="1440"/>
                  </a:lnTo>
                  <a:lnTo>
                    <a:pt x="399" y="1447"/>
                  </a:lnTo>
                  <a:lnTo>
                    <a:pt x="419" y="1454"/>
                  </a:lnTo>
                  <a:lnTo>
                    <a:pt x="438" y="1459"/>
                  </a:lnTo>
                  <a:lnTo>
                    <a:pt x="459" y="1464"/>
                  </a:lnTo>
                  <a:lnTo>
                    <a:pt x="479" y="1467"/>
                  </a:lnTo>
                  <a:lnTo>
                    <a:pt x="499" y="1470"/>
                  </a:lnTo>
                  <a:lnTo>
                    <a:pt x="519" y="1471"/>
                  </a:lnTo>
                  <a:lnTo>
                    <a:pt x="540" y="1471"/>
                  </a:lnTo>
                  <a:lnTo>
                    <a:pt x="560" y="1470"/>
                  </a:lnTo>
                  <a:lnTo>
                    <a:pt x="581" y="1467"/>
                  </a:lnTo>
                  <a:lnTo>
                    <a:pt x="601" y="1465"/>
                  </a:lnTo>
                  <a:lnTo>
                    <a:pt x="621" y="1460"/>
                  </a:lnTo>
                  <a:lnTo>
                    <a:pt x="641" y="1455"/>
                  </a:lnTo>
                  <a:lnTo>
                    <a:pt x="661" y="1449"/>
                  </a:lnTo>
                  <a:lnTo>
                    <a:pt x="680" y="1441"/>
                  </a:lnTo>
                  <a:lnTo>
                    <a:pt x="700" y="1433"/>
                  </a:lnTo>
                  <a:lnTo>
                    <a:pt x="718" y="1424"/>
                  </a:lnTo>
                  <a:lnTo>
                    <a:pt x="737" y="1412"/>
                  </a:lnTo>
                  <a:lnTo>
                    <a:pt x="755" y="1401"/>
                  </a:lnTo>
                  <a:lnTo>
                    <a:pt x="773" y="1388"/>
                  </a:lnTo>
                  <a:lnTo>
                    <a:pt x="791" y="1375"/>
                  </a:lnTo>
                  <a:lnTo>
                    <a:pt x="808" y="1360"/>
                  </a:lnTo>
                  <a:lnTo>
                    <a:pt x="825" y="1344"/>
                  </a:lnTo>
                  <a:lnTo>
                    <a:pt x="841" y="1328"/>
                  </a:lnTo>
                  <a:lnTo>
                    <a:pt x="866" y="1300"/>
                  </a:lnTo>
                  <a:lnTo>
                    <a:pt x="889" y="1272"/>
                  </a:lnTo>
                  <a:lnTo>
                    <a:pt x="911" y="1240"/>
                  </a:lnTo>
                  <a:lnTo>
                    <a:pt x="931" y="1207"/>
                  </a:lnTo>
                  <a:lnTo>
                    <a:pt x="950" y="1174"/>
                  </a:lnTo>
                  <a:lnTo>
                    <a:pt x="967" y="1138"/>
                  </a:lnTo>
                  <a:lnTo>
                    <a:pt x="983" y="1100"/>
                  </a:lnTo>
                  <a:lnTo>
                    <a:pt x="997" y="1062"/>
                  </a:lnTo>
                  <a:lnTo>
                    <a:pt x="1010" y="1023"/>
                  </a:lnTo>
                  <a:lnTo>
                    <a:pt x="1020" y="983"/>
                  </a:lnTo>
                  <a:lnTo>
                    <a:pt x="1029" y="941"/>
                  </a:lnTo>
                  <a:lnTo>
                    <a:pt x="1037" y="899"/>
                  </a:lnTo>
                  <a:lnTo>
                    <a:pt x="1042" y="856"/>
                  </a:lnTo>
                  <a:lnTo>
                    <a:pt x="1047" y="812"/>
                  </a:lnTo>
                  <a:lnTo>
                    <a:pt x="1048" y="768"/>
                  </a:lnTo>
                  <a:lnTo>
                    <a:pt x="1048" y="725"/>
                  </a:lnTo>
                  <a:lnTo>
                    <a:pt x="1048" y="715"/>
                  </a:lnTo>
                  <a:lnTo>
                    <a:pt x="1048" y="705"/>
                  </a:lnTo>
                  <a:lnTo>
                    <a:pt x="1048" y="696"/>
                  </a:lnTo>
                  <a:lnTo>
                    <a:pt x="1047" y="6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61" name="Freeform 19"/>
            <p:cNvSpPr>
              <a:spLocks/>
            </p:cNvSpPr>
            <p:nvPr/>
          </p:nvSpPr>
          <p:spPr bwMode="auto">
            <a:xfrm>
              <a:off x="831" y="2143"/>
              <a:ext cx="14" cy="29"/>
            </a:xfrm>
            <a:custGeom>
              <a:avLst/>
              <a:gdLst>
                <a:gd name="T0" fmla="*/ 0 w 29"/>
                <a:gd name="T1" fmla="*/ 1 h 56"/>
                <a:gd name="T2" fmla="*/ 1 w 29"/>
                <a:gd name="T3" fmla="*/ 15 h 56"/>
                <a:gd name="T4" fmla="*/ 3 w 29"/>
                <a:gd name="T5" fmla="*/ 29 h 56"/>
                <a:gd name="T6" fmla="*/ 3 w 29"/>
                <a:gd name="T7" fmla="*/ 42 h 56"/>
                <a:gd name="T8" fmla="*/ 4 w 29"/>
                <a:gd name="T9" fmla="*/ 56 h 56"/>
                <a:gd name="T10" fmla="*/ 29 w 29"/>
                <a:gd name="T11" fmla="*/ 56 h 56"/>
                <a:gd name="T12" fmla="*/ 28 w 29"/>
                <a:gd name="T13" fmla="*/ 41 h 56"/>
                <a:gd name="T14" fmla="*/ 28 w 29"/>
                <a:gd name="T15" fmla="*/ 27 h 56"/>
                <a:gd name="T16" fmla="*/ 28 w 29"/>
                <a:gd name="T17" fmla="*/ 14 h 56"/>
                <a:gd name="T18" fmla="*/ 27 w 29"/>
                <a:gd name="T19" fmla="*/ 0 h 56"/>
                <a:gd name="T20" fmla="*/ 0 w 29"/>
                <a:gd name="T21" fmla="*/ 1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 h="56">
                  <a:moveTo>
                    <a:pt x="0" y="1"/>
                  </a:moveTo>
                  <a:lnTo>
                    <a:pt x="1" y="15"/>
                  </a:lnTo>
                  <a:lnTo>
                    <a:pt x="3" y="29"/>
                  </a:lnTo>
                  <a:lnTo>
                    <a:pt x="3" y="42"/>
                  </a:lnTo>
                  <a:lnTo>
                    <a:pt x="4" y="56"/>
                  </a:lnTo>
                  <a:lnTo>
                    <a:pt x="29" y="56"/>
                  </a:lnTo>
                  <a:lnTo>
                    <a:pt x="28" y="41"/>
                  </a:lnTo>
                  <a:lnTo>
                    <a:pt x="28" y="27"/>
                  </a:lnTo>
                  <a:lnTo>
                    <a:pt x="28" y="14"/>
                  </a:lnTo>
                  <a:lnTo>
                    <a:pt x="27" y="0"/>
                  </a:ln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62" name="Freeform 20"/>
            <p:cNvSpPr>
              <a:spLocks/>
            </p:cNvSpPr>
            <p:nvPr/>
          </p:nvSpPr>
          <p:spPr bwMode="auto">
            <a:xfrm>
              <a:off x="620" y="2158"/>
              <a:ext cx="13" cy="11"/>
            </a:xfrm>
            <a:custGeom>
              <a:avLst/>
              <a:gdLst>
                <a:gd name="T0" fmla="*/ 0 w 25"/>
                <a:gd name="T1" fmla="*/ 2 h 21"/>
                <a:gd name="T2" fmla="*/ 0 w 25"/>
                <a:gd name="T3" fmla="*/ 6 h 21"/>
                <a:gd name="T4" fmla="*/ 0 w 25"/>
                <a:gd name="T5" fmla="*/ 11 h 21"/>
                <a:gd name="T6" fmla="*/ 0 w 25"/>
                <a:gd name="T7" fmla="*/ 17 h 21"/>
                <a:gd name="T8" fmla="*/ 0 w 25"/>
                <a:gd name="T9" fmla="*/ 21 h 21"/>
                <a:gd name="T10" fmla="*/ 25 w 25"/>
                <a:gd name="T11" fmla="*/ 21 h 21"/>
                <a:gd name="T12" fmla="*/ 25 w 25"/>
                <a:gd name="T13" fmla="*/ 16 h 21"/>
                <a:gd name="T14" fmla="*/ 25 w 25"/>
                <a:gd name="T15" fmla="*/ 10 h 21"/>
                <a:gd name="T16" fmla="*/ 25 w 25"/>
                <a:gd name="T17" fmla="*/ 5 h 21"/>
                <a:gd name="T18" fmla="*/ 25 w 25"/>
                <a:gd name="T19" fmla="*/ 0 h 21"/>
                <a:gd name="T20" fmla="*/ 0 w 25"/>
                <a:gd name="T21" fmla="*/ 2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 h="21">
                  <a:moveTo>
                    <a:pt x="0" y="2"/>
                  </a:moveTo>
                  <a:lnTo>
                    <a:pt x="0" y="6"/>
                  </a:lnTo>
                  <a:lnTo>
                    <a:pt x="0" y="11"/>
                  </a:lnTo>
                  <a:lnTo>
                    <a:pt x="0" y="17"/>
                  </a:lnTo>
                  <a:lnTo>
                    <a:pt x="0" y="21"/>
                  </a:lnTo>
                  <a:lnTo>
                    <a:pt x="25" y="21"/>
                  </a:lnTo>
                  <a:lnTo>
                    <a:pt x="25" y="16"/>
                  </a:lnTo>
                  <a:lnTo>
                    <a:pt x="25" y="10"/>
                  </a:lnTo>
                  <a:lnTo>
                    <a:pt x="25" y="5"/>
                  </a:lnTo>
                  <a:lnTo>
                    <a:pt x="25" y="0"/>
                  </a:lnTo>
                  <a:lnTo>
                    <a:pt x="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63" name="Freeform 21"/>
            <p:cNvSpPr>
              <a:spLocks/>
            </p:cNvSpPr>
            <p:nvPr/>
          </p:nvSpPr>
          <p:spPr bwMode="auto">
            <a:xfrm>
              <a:off x="978" y="2133"/>
              <a:ext cx="16" cy="40"/>
            </a:xfrm>
            <a:custGeom>
              <a:avLst/>
              <a:gdLst>
                <a:gd name="T0" fmla="*/ 8 w 34"/>
                <a:gd name="T1" fmla="*/ 81 h 81"/>
                <a:gd name="T2" fmla="*/ 34 w 34"/>
                <a:gd name="T3" fmla="*/ 81 h 81"/>
                <a:gd name="T4" fmla="*/ 32 w 34"/>
                <a:gd name="T5" fmla="*/ 60 h 81"/>
                <a:gd name="T6" fmla="*/ 30 w 34"/>
                <a:gd name="T7" fmla="*/ 40 h 81"/>
                <a:gd name="T8" fmla="*/ 28 w 34"/>
                <a:gd name="T9" fmla="*/ 20 h 81"/>
                <a:gd name="T10" fmla="*/ 25 w 34"/>
                <a:gd name="T11" fmla="*/ 0 h 81"/>
                <a:gd name="T12" fmla="*/ 0 w 34"/>
                <a:gd name="T13" fmla="*/ 2 h 81"/>
                <a:gd name="T14" fmla="*/ 2 w 34"/>
                <a:gd name="T15" fmla="*/ 22 h 81"/>
                <a:gd name="T16" fmla="*/ 5 w 34"/>
                <a:gd name="T17" fmla="*/ 41 h 81"/>
                <a:gd name="T18" fmla="*/ 6 w 34"/>
                <a:gd name="T19" fmla="*/ 61 h 81"/>
                <a:gd name="T20" fmla="*/ 8 w 34"/>
                <a:gd name="T21" fmla="*/ 8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 h="81">
                  <a:moveTo>
                    <a:pt x="8" y="81"/>
                  </a:moveTo>
                  <a:lnTo>
                    <a:pt x="34" y="81"/>
                  </a:lnTo>
                  <a:lnTo>
                    <a:pt x="32" y="60"/>
                  </a:lnTo>
                  <a:lnTo>
                    <a:pt x="30" y="40"/>
                  </a:lnTo>
                  <a:lnTo>
                    <a:pt x="28" y="20"/>
                  </a:lnTo>
                  <a:lnTo>
                    <a:pt x="25" y="0"/>
                  </a:lnTo>
                  <a:lnTo>
                    <a:pt x="0" y="2"/>
                  </a:lnTo>
                  <a:lnTo>
                    <a:pt x="2" y="22"/>
                  </a:lnTo>
                  <a:lnTo>
                    <a:pt x="5" y="41"/>
                  </a:lnTo>
                  <a:lnTo>
                    <a:pt x="6" y="61"/>
                  </a:lnTo>
                  <a:lnTo>
                    <a:pt x="8" y="8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48" name="Freeform 22"/>
            <p:cNvSpPr>
              <a:spLocks/>
            </p:cNvSpPr>
            <p:nvPr/>
          </p:nvSpPr>
          <p:spPr bwMode="auto">
            <a:xfrm>
              <a:off x="164" y="1810"/>
              <a:ext cx="1152" cy="663"/>
            </a:xfrm>
            <a:custGeom>
              <a:avLst/>
              <a:gdLst>
                <a:gd name="T0" fmla="*/ 2015 w 2303"/>
                <a:gd name="T1" fmla="*/ 1070 h 1325"/>
                <a:gd name="T2" fmla="*/ 2147 w 2303"/>
                <a:gd name="T3" fmla="*/ 1170 h 1325"/>
                <a:gd name="T4" fmla="*/ 2219 w 2303"/>
                <a:gd name="T5" fmla="*/ 1234 h 1325"/>
                <a:gd name="T6" fmla="*/ 2249 w 2303"/>
                <a:gd name="T7" fmla="*/ 1270 h 1325"/>
                <a:gd name="T8" fmla="*/ 2238 w 2303"/>
                <a:gd name="T9" fmla="*/ 1279 h 1325"/>
                <a:gd name="T10" fmla="*/ 2178 w 2303"/>
                <a:gd name="T11" fmla="*/ 1267 h 1325"/>
                <a:gd name="T12" fmla="*/ 2087 w 2303"/>
                <a:gd name="T13" fmla="*/ 1237 h 1325"/>
                <a:gd name="T14" fmla="*/ 1966 w 2303"/>
                <a:gd name="T15" fmla="*/ 1190 h 1325"/>
                <a:gd name="T16" fmla="*/ 1816 w 2303"/>
                <a:gd name="T17" fmla="*/ 1125 h 1325"/>
                <a:gd name="T18" fmla="*/ 1641 w 2303"/>
                <a:gd name="T19" fmla="*/ 1042 h 1325"/>
                <a:gd name="T20" fmla="*/ 1440 w 2303"/>
                <a:gd name="T21" fmla="*/ 942 h 1325"/>
                <a:gd name="T22" fmla="*/ 1218 w 2303"/>
                <a:gd name="T23" fmla="*/ 823 h 1325"/>
                <a:gd name="T24" fmla="*/ 980 w 2303"/>
                <a:gd name="T25" fmla="*/ 691 h 1325"/>
                <a:gd name="T26" fmla="*/ 762 w 2303"/>
                <a:gd name="T27" fmla="*/ 563 h 1325"/>
                <a:gd name="T28" fmla="*/ 572 w 2303"/>
                <a:gd name="T29" fmla="*/ 445 h 1325"/>
                <a:gd name="T30" fmla="*/ 409 w 2303"/>
                <a:gd name="T31" fmla="*/ 339 h 1325"/>
                <a:gd name="T32" fmla="*/ 276 w 2303"/>
                <a:gd name="T33" fmla="*/ 245 h 1325"/>
                <a:gd name="T34" fmla="*/ 172 w 2303"/>
                <a:gd name="T35" fmla="*/ 167 h 1325"/>
                <a:gd name="T36" fmla="*/ 98 w 2303"/>
                <a:gd name="T37" fmla="*/ 105 h 1325"/>
                <a:gd name="T38" fmla="*/ 57 w 2303"/>
                <a:gd name="T39" fmla="*/ 61 h 1325"/>
                <a:gd name="T40" fmla="*/ 66 w 2303"/>
                <a:gd name="T41" fmla="*/ 46 h 1325"/>
                <a:gd name="T42" fmla="*/ 132 w 2303"/>
                <a:gd name="T43" fmla="*/ 60 h 1325"/>
                <a:gd name="T44" fmla="*/ 248 w 2303"/>
                <a:gd name="T45" fmla="*/ 100 h 1325"/>
                <a:gd name="T46" fmla="*/ 424 w 2303"/>
                <a:gd name="T47" fmla="*/ 173 h 1325"/>
                <a:gd name="T48" fmla="*/ 481 w 2303"/>
                <a:gd name="T49" fmla="*/ 146 h 1325"/>
                <a:gd name="T50" fmla="*/ 212 w 2303"/>
                <a:gd name="T51" fmla="*/ 37 h 1325"/>
                <a:gd name="T52" fmla="*/ 73 w 2303"/>
                <a:gd name="T53" fmla="*/ 1 h 1325"/>
                <a:gd name="T54" fmla="*/ 19 w 2303"/>
                <a:gd name="T55" fmla="*/ 8 h 1325"/>
                <a:gd name="T56" fmla="*/ 4 w 2303"/>
                <a:gd name="T57" fmla="*/ 28 h 1325"/>
                <a:gd name="T58" fmla="*/ 7 w 2303"/>
                <a:gd name="T59" fmla="*/ 67 h 1325"/>
                <a:gd name="T60" fmla="*/ 52 w 2303"/>
                <a:gd name="T61" fmla="*/ 123 h 1325"/>
                <a:gd name="T62" fmla="*/ 136 w 2303"/>
                <a:gd name="T63" fmla="*/ 199 h 1325"/>
                <a:gd name="T64" fmla="*/ 254 w 2303"/>
                <a:gd name="T65" fmla="*/ 288 h 1325"/>
                <a:gd name="T66" fmla="*/ 399 w 2303"/>
                <a:gd name="T67" fmla="*/ 388 h 1325"/>
                <a:gd name="T68" fmla="*/ 564 w 2303"/>
                <a:gd name="T69" fmla="*/ 495 h 1325"/>
                <a:gd name="T70" fmla="*/ 743 w 2303"/>
                <a:gd name="T71" fmla="*/ 606 h 1325"/>
                <a:gd name="T72" fmla="*/ 932 w 2303"/>
                <a:gd name="T73" fmla="*/ 716 h 1325"/>
                <a:gd name="T74" fmla="*/ 1104 w 2303"/>
                <a:gd name="T75" fmla="*/ 814 h 1325"/>
                <a:gd name="T76" fmla="*/ 1216 w 2303"/>
                <a:gd name="T77" fmla="*/ 875 h 1325"/>
                <a:gd name="T78" fmla="*/ 1326 w 2303"/>
                <a:gd name="T79" fmla="*/ 934 h 1325"/>
                <a:gd name="T80" fmla="*/ 1434 w 2303"/>
                <a:gd name="T81" fmla="*/ 990 h 1325"/>
                <a:gd name="T82" fmla="*/ 1538 w 2303"/>
                <a:gd name="T83" fmla="*/ 1043 h 1325"/>
                <a:gd name="T84" fmla="*/ 1640 w 2303"/>
                <a:gd name="T85" fmla="*/ 1093 h 1325"/>
                <a:gd name="T86" fmla="*/ 1737 w 2303"/>
                <a:gd name="T87" fmla="*/ 1139 h 1325"/>
                <a:gd name="T88" fmla="*/ 1828 w 2303"/>
                <a:gd name="T89" fmla="*/ 1181 h 1325"/>
                <a:gd name="T90" fmla="*/ 1958 w 2303"/>
                <a:gd name="T91" fmla="*/ 1238 h 1325"/>
                <a:gd name="T92" fmla="*/ 2148 w 2303"/>
                <a:gd name="T93" fmla="*/ 1307 h 1325"/>
                <a:gd name="T94" fmla="*/ 2247 w 2303"/>
                <a:gd name="T95" fmla="*/ 1325 h 1325"/>
                <a:gd name="T96" fmla="*/ 2287 w 2303"/>
                <a:gd name="T97" fmla="*/ 1315 h 1325"/>
                <a:gd name="T98" fmla="*/ 2300 w 2303"/>
                <a:gd name="T99" fmla="*/ 1298 h 1325"/>
                <a:gd name="T100" fmla="*/ 2301 w 2303"/>
                <a:gd name="T101" fmla="*/ 1267 h 1325"/>
                <a:gd name="T102" fmla="*/ 2254 w 2303"/>
                <a:gd name="T103" fmla="*/ 1203 h 1325"/>
                <a:gd name="T104" fmla="*/ 2119 w 2303"/>
                <a:gd name="T105" fmla="*/ 1088 h 1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03" h="1325">
                  <a:moveTo>
                    <a:pt x="1934" y="957"/>
                  </a:moveTo>
                  <a:lnTo>
                    <a:pt x="1922" y="1005"/>
                  </a:lnTo>
                  <a:lnTo>
                    <a:pt x="1972" y="1039"/>
                  </a:lnTo>
                  <a:lnTo>
                    <a:pt x="2015" y="1070"/>
                  </a:lnTo>
                  <a:lnTo>
                    <a:pt x="2055" y="1099"/>
                  </a:lnTo>
                  <a:lnTo>
                    <a:pt x="2089" y="1125"/>
                  </a:lnTo>
                  <a:lnTo>
                    <a:pt x="2120" y="1148"/>
                  </a:lnTo>
                  <a:lnTo>
                    <a:pt x="2147" y="1170"/>
                  </a:lnTo>
                  <a:lnTo>
                    <a:pt x="2170" y="1188"/>
                  </a:lnTo>
                  <a:lnTo>
                    <a:pt x="2189" y="1206"/>
                  </a:lnTo>
                  <a:lnTo>
                    <a:pt x="2206" y="1221"/>
                  </a:lnTo>
                  <a:lnTo>
                    <a:pt x="2219" y="1234"/>
                  </a:lnTo>
                  <a:lnTo>
                    <a:pt x="2230" y="1246"/>
                  </a:lnTo>
                  <a:lnTo>
                    <a:pt x="2239" y="1255"/>
                  </a:lnTo>
                  <a:lnTo>
                    <a:pt x="2245" y="1263"/>
                  </a:lnTo>
                  <a:lnTo>
                    <a:pt x="2249" y="1270"/>
                  </a:lnTo>
                  <a:lnTo>
                    <a:pt x="2253" y="1275"/>
                  </a:lnTo>
                  <a:lnTo>
                    <a:pt x="2255" y="1279"/>
                  </a:lnTo>
                  <a:lnTo>
                    <a:pt x="2247" y="1280"/>
                  </a:lnTo>
                  <a:lnTo>
                    <a:pt x="2238" y="1279"/>
                  </a:lnTo>
                  <a:lnTo>
                    <a:pt x="2226" y="1278"/>
                  </a:lnTo>
                  <a:lnTo>
                    <a:pt x="2212" y="1276"/>
                  </a:lnTo>
                  <a:lnTo>
                    <a:pt x="2196" y="1271"/>
                  </a:lnTo>
                  <a:lnTo>
                    <a:pt x="2178" y="1267"/>
                  </a:lnTo>
                  <a:lnTo>
                    <a:pt x="2158" y="1261"/>
                  </a:lnTo>
                  <a:lnTo>
                    <a:pt x="2136" y="1254"/>
                  </a:lnTo>
                  <a:lnTo>
                    <a:pt x="2112" y="1246"/>
                  </a:lnTo>
                  <a:lnTo>
                    <a:pt x="2087" y="1237"/>
                  </a:lnTo>
                  <a:lnTo>
                    <a:pt x="2059" y="1226"/>
                  </a:lnTo>
                  <a:lnTo>
                    <a:pt x="2029" y="1216"/>
                  </a:lnTo>
                  <a:lnTo>
                    <a:pt x="1998" y="1203"/>
                  </a:lnTo>
                  <a:lnTo>
                    <a:pt x="1966" y="1190"/>
                  </a:lnTo>
                  <a:lnTo>
                    <a:pt x="1931" y="1175"/>
                  </a:lnTo>
                  <a:lnTo>
                    <a:pt x="1894" y="1160"/>
                  </a:lnTo>
                  <a:lnTo>
                    <a:pt x="1856" y="1142"/>
                  </a:lnTo>
                  <a:lnTo>
                    <a:pt x="1816" y="1125"/>
                  </a:lnTo>
                  <a:lnTo>
                    <a:pt x="1775" y="1105"/>
                  </a:lnTo>
                  <a:lnTo>
                    <a:pt x="1732" y="1086"/>
                  </a:lnTo>
                  <a:lnTo>
                    <a:pt x="1687" y="1064"/>
                  </a:lnTo>
                  <a:lnTo>
                    <a:pt x="1641" y="1042"/>
                  </a:lnTo>
                  <a:lnTo>
                    <a:pt x="1593" y="1019"/>
                  </a:lnTo>
                  <a:lnTo>
                    <a:pt x="1544" y="994"/>
                  </a:lnTo>
                  <a:lnTo>
                    <a:pt x="1493" y="968"/>
                  </a:lnTo>
                  <a:lnTo>
                    <a:pt x="1440" y="942"/>
                  </a:lnTo>
                  <a:lnTo>
                    <a:pt x="1387" y="914"/>
                  </a:lnTo>
                  <a:lnTo>
                    <a:pt x="1332" y="884"/>
                  </a:lnTo>
                  <a:lnTo>
                    <a:pt x="1276" y="854"/>
                  </a:lnTo>
                  <a:lnTo>
                    <a:pt x="1218" y="823"/>
                  </a:lnTo>
                  <a:lnTo>
                    <a:pt x="1158" y="791"/>
                  </a:lnTo>
                  <a:lnTo>
                    <a:pt x="1098" y="758"/>
                  </a:lnTo>
                  <a:lnTo>
                    <a:pt x="1038" y="724"/>
                  </a:lnTo>
                  <a:lnTo>
                    <a:pt x="980" y="691"/>
                  </a:lnTo>
                  <a:lnTo>
                    <a:pt x="922" y="658"/>
                  </a:lnTo>
                  <a:lnTo>
                    <a:pt x="868" y="625"/>
                  </a:lnTo>
                  <a:lnTo>
                    <a:pt x="814" y="594"/>
                  </a:lnTo>
                  <a:lnTo>
                    <a:pt x="762" y="563"/>
                  </a:lnTo>
                  <a:lnTo>
                    <a:pt x="711" y="532"/>
                  </a:lnTo>
                  <a:lnTo>
                    <a:pt x="663" y="502"/>
                  </a:lnTo>
                  <a:lnTo>
                    <a:pt x="617" y="473"/>
                  </a:lnTo>
                  <a:lnTo>
                    <a:pt x="572" y="445"/>
                  </a:lnTo>
                  <a:lnTo>
                    <a:pt x="528" y="417"/>
                  </a:lnTo>
                  <a:lnTo>
                    <a:pt x="487" y="390"/>
                  </a:lnTo>
                  <a:lnTo>
                    <a:pt x="447" y="364"/>
                  </a:lnTo>
                  <a:lnTo>
                    <a:pt x="409" y="339"/>
                  </a:lnTo>
                  <a:lnTo>
                    <a:pt x="372" y="314"/>
                  </a:lnTo>
                  <a:lnTo>
                    <a:pt x="339" y="290"/>
                  </a:lnTo>
                  <a:lnTo>
                    <a:pt x="306" y="267"/>
                  </a:lnTo>
                  <a:lnTo>
                    <a:pt x="276" y="245"/>
                  </a:lnTo>
                  <a:lnTo>
                    <a:pt x="247" y="225"/>
                  </a:lnTo>
                  <a:lnTo>
                    <a:pt x="220" y="205"/>
                  </a:lnTo>
                  <a:lnTo>
                    <a:pt x="195" y="185"/>
                  </a:lnTo>
                  <a:lnTo>
                    <a:pt x="172" y="167"/>
                  </a:lnTo>
                  <a:lnTo>
                    <a:pt x="150" y="151"/>
                  </a:lnTo>
                  <a:lnTo>
                    <a:pt x="132" y="135"/>
                  </a:lnTo>
                  <a:lnTo>
                    <a:pt x="114" y="120"/>
                  </a:lnTo>
                  <a:lnTo>
                    <a:pt x="98" y="105"/>
                  </a:lnTo>
                  <a:lnTo>
                    <a:pt x="86" y="92"/>
                  </a:lnTo>
                  <a:lnTo>
                    <a:pt x="74" y="81"/>
                  </a:lnTo>
                  <a:lnTo>
                    <a:pt x="65" y="70"/>
                  </a:lnTo>
                  <a:lnTo>
                    <a:pt x="57" y="61"/>
                  </a:lnTo>
                  <a:lnTo>
                    <a:pt x="52" y="53"/>
                  </a:lnTo>
                  <a:lnTo>
                    <a:pt x="49" y="46"/>
                  </a:lnTo>
                  <a:lnTo>
                    <a:pt x="56" y="46"/>
                  </a:lnTo>
                  <a:lnTo>
                    <a:pt x="66" y="46"/>
                  </a:lnTo>
                  <a:lnTo>
                    <a:pt x="77" y="48"/>
                  </a:lnTo>
                  <a:lnTo>
                    <a:pt x="94" y="51"/>
                  </a:lnTo>
                  <a:lnTo>
                    <a:pt x="111" y="55"/>
                  </a:lnTo>
                  <a:lnTo>
                    <a:pt x="132" y="60"/>
                  </a:lnTo>
                  <a:lnTo>
                    <a:pt x="156" y="68"/>
                  </a:lnTo>
                  <a:lnTo>
                    <a:pt x="183" y="76"/>
                  </a:lnTo>
                  <a:lnTo>
                    <a:pt x="215" y="88"/>
                  </a:lnTo>
                  <a:lnTo>
                    <a:pt x="248" y="100"/>
                  </a:lnTo>
                  <a:lnTo>
                    <a:pt x="286" y="114"/>
                  </a:lnTo>
                  <a:lnTo>
                    <a:pt x="329" y="131"/>
                  </a:lnTo>
                  <a:lnTo>
                    <a:pt x="374" y="151"/>
                  </a:lnTo>
                  <a:lnTo>
                    <a:pt x="424" y="173"/>
                  </a:lnTo>
                  <a:lnTo>
                    <a:pt x="477" y="197"/>
                  </a:lnTo>
                  <a:lnTo>
                    <a:pt x="536" y="223"/>
                  </a:lnTo>
                  <a:lnTo>
                    <a:pt x="573" y="189"/>
                  </a:lnTo>
                  <a:lnTo>
                    <a:pt x="481" y="146"/>
                  </a:lnTo>
                  <a:lnTo>
                    <a:pt x="399" y="111"/>
                  </a:lnTo>
                  <a:lnTo>
                    <a:pt x="328" y="81"/>
                  </a:lnTo>
                  <a:lnTo>
                    <a:pt x="265" y="56"/>
                  </a:lnTo>
                  <a:lnTo>
                    <a:pt x="212" y="37"/>
                  </a:lnTo>
                  <a:lnTo>
                    <a:pt x="167" y="22"/>
                  </a:lnTo>
                  <a:lnTo>
                    <a:pt x="129" y="12"/>
                  </a:lnTo>
                  <a:lnTo>
                    <a:pt x="98" y="5"/>
                  </a:lnTo>
                  <a:lnTo>
                    <a:pt x="73" y="1"/>
                  </a:lnTo>
                  <a:lnTo>
                    <a:pt x="53" y="0"/>
                  </a:lnTo>
                  <a:lnTo>
                    <a:pt x="38" y="1"/>
                  </a:lnTo>
                  <a:lnTo>
                    <a:pt x="27" y="4"/>
                  </a:lnTo>
                  <a:lnTo>
                    <a:pt x="19" y="8"/>
                  </a:lnTo>
                  <a:lnTo>
                    <a:pt x="13" y="13"/>
                  </a:lnTo>
                  <a:lnTo>
                    <a:pt x="8" y="17"/>
                  </a:lnTo>
                  <a:lnTo>
                    <a:pt x="6" y="22"/>
                  </a:lnTo>
                  <a:lnTo>
                    <a:pt x="4" y="28"/>
                  </a:lnTo>
                  <a:lnTo>
                    <a:pt x="1" y="36"/>
                  </a:lnTo>
                  <a:lnTo>
                    <a:pt x="0" y="45"/>
                  </a:lnTo>
                  <a:lnTo>
                    <a:pt x="3" y="55"/>
                  </a:lnTo>
                  <a:lnTo>
                    <a:pt x="7" y="67"/>
                  </a:lnTo>
                  <a:lnTo>
                    <a:pt x="14" y="80"/>
                  </a:lnTo>
                  <a:lnTo>
                    <a:pt x="24" y="92"/>
                  </a:lnTo>
                  <a:lnTo>
                    <a:pt x="37" y="107"/>
                  </a:lnTo>
                  <a:lnTo>
                    <a:pt x="52" y="123"/>
                  </a:lnTo>
                  <a:lnTo>
                    <a:pt x="71" y="141"/>
                  </a:lnTo>
                  <a:lnTo>
                    <a:pt x="90" y="159"/>
                  </a:lnTo>
                  <a:lnTo>
                    <a:pt x="112" y="179"/>
                  </a:lnTo>
                  <a:lnTo>
                    <a:pt x="136" y="199"/>
                  </a:lnTo>
                  <a:lnTo>
                    <a:pt x="164" y="220"/>
                  </a:lnTo>
                  <a:lnTo>
                    <a:pt x="192" y="242"/>
                  </a:lnTo>
                  <a:lnTo>
                    <a:pt x="223" y="265"/>
                  </a:lnTo>
                  <a:lnTo>
                    <a:pt x="254" y="288"/>
                  </a:lnTo>
                  <a:lnTo>
                    <a:pt x="288" y="312"/>
                  </a:lnTo>
                  <a:lnTo>
                    <a:pt x="324" y="336"/>
                  </a:lnTo>
                  <a:lnTo>
                    <a:pt x="361" y="362"/>
                  </a:lnTo>
                  <a:lnTo>
                    <a:pt x="399" y="388"/>
                  </a:lnTo>
                  <a:lnTo>
                    <a:pt x="438" y="413"/>
                  </a:lnTo>
                  <a:lnTo>
                    <a:pt x="480" y="441"/>
                  </a:lnTo>
                  <a:lnTo>
                    <a:pt x="521" y="468"/>
                  </a:lnTo>
                  <a:lnTo>
                    <a:pt x="564" y="495"/>
                  </a:lnTo>
                  <a:lnTo>
                    <a:pt x="607" y="522"/>
                  </a:lnTo>
                  <a:lnTo>
                    <a:pt x="652" y="550"/>
                  </a:lnTo>
                  <a:lnTo>
                    <a:pt x="697" y="578"/>
                  </a:lnTo>
                  <a:lnTo>
                    <a:pt x="743" y="606"/>
                  </a:lnTo>
                  <a:lnTo>
                    <a:pt x="791" y="633"/>
                  </a:lnTo>
                  <a:lnTo>
                    <a:pt x="837" y="661"/>
                  </a:lnTo>
                  <a:lnTo>
                    <a:pt x="885" y="689"/>
                  </a:lnTo>
                  <a:lnTo>
                    <a:pt x="932" y="716"/>
                  </a:lnTo>
                  <a:lnTo>
                    <a:pt x="980" y="744"/>
                  </a:lnTo>
                  <a:lnTo>
                    <a:pt x="1028" y="772"/>
                  </a:lnTo>
                  <a:lnTo>
                    <a:pt x="1075" y="798"/>
                  </a:lnTo>
                  <a:lnTo>
                    <a:pt x="1104" y="814"/>
                  </a:lnTo>
                  <a:lnTo>
                    <a:pt x="1132" y="829"/>
                  </a:lnTo>
                  <a:lnTo>
                    <a:pt x="1159" y="845"/>
                  </a:lnTo>
                  <a:lnTo>
                    <a:pt x="1188" y="860"/>
                  </a:lnTo>
                  <a:lnTo>
                    <a:pt x="1216" y="875"/>
                  </a:lnTo>
                  <a:lnTo>
                    <a:pt x="1243" y="890"/>
                  </a:lnTo>
                  <a:lnTo>
                    <a:pt x="1271" y="905"/>
                  </a:lnTo>
                  <a:lnTo>
                    <a:pt x="1299" y="920"/>
                  </a:lnTo>
                  <a:lnTo>
                    <a:pt x="1326" y="934"/>
                  </a:lnTo>
                  <a:lnTo>
                    <a:pt x="1353" y="949"/>
                  </a:lnTo>
                  <a:lnTo>
                    <a:pt x="1381" y="963"/>
                  </a:lnTo>
                  <a:lnTo>
                    <a:pt x="1407" y="977"/>
                  </a:lnTo>
                  <a:lnTo>
                    <a:pt x="1434" y="990"/>
                  </a:lnTo>
                  <a:lnTo>
                    <a:pt x="1460" y="1004"/>
                  </a:lnTo>
                  <a:lnTo>
                    <a:pt x="1487" y="1017"/>
                  </a:lnTo>
                  <a:lnTo>
                    <a:pt x="1513" y="1031"/>
                  </a:lnTo>
                  <a:lnTo>
                    <a:pt x="1538" y="1043"/>
                  </a:lnTo>
                  <a:lnTo>
                    <a:pt x="1564" y="1056"/>
                  </a:lnTo>
                  <a:lnTo>
                    <a:pt x="1589" y="1069"/>
                  </a:lnTo>
                  <a:lnTo>
                    <a:pt x="1614" y="1081"/>
                  </a:lnTo>
                  <a:lnTo>
                    <a:pt x="1640" y="1093"/>
                  </a:lnTo>
                  <a:lnTo>
                    <a:pt x="1664" y="1105"/>
                  </a:lnTo>
                  <a:lnTo>
                    <a:pt x="1688" y="1117"/>
                  </a:lnTo>
                  <a:lnTo>
                    <a:pt x="1712" y="1128"/>
                  </a:lnTo>
                  <a:lnTo>
                    <a:pt x="1737" y="1139"/>
                  </a:lnTo>
                  <a:lnTo>
                    <a:pt x="1760" y="1150"/>
                  </a:lnTo>
                  <a:lnTo>
                    <a:pt x="1783" y="1161"/>
                  </a:lnTo>
                  <a:lnTo>
                    <a:pt x="1806" y="1171"/>
                  </a:lnTo>
                  <a:lnTo>
                    <a:pt x="1828" y="1181"/>
                  </a:lnTo>
                  <a:lnTo>
                    <a:pt x="1851" y="1192"/>
                  </a:lnTo>
                  <a:lnTo>
                    <a:pt x="1871" y="1201"/>
                  </a:lnTo>
                  <a:lnTo>
                    <a:pt x="1893" y="1210"/>
                  </a:lnTo>
                  <a:lnTo>
                    <a:pt x="1958" y="1238"/>
                  </a:lnTo>
                  <a:lnTo>
                    <a:pt x="2015" y="1261"/>
                  </a:lnTo>
                  <a:lnTo>
                    <a:pt x="2066" y="1279"/>
                  </a:lnTo>
                  <a:lnTo>
                    <a:pt x="2110" y="1294"/>
                  </a:lnTo>
                  <a:lnTo>
                    <a:pt x="2148" y="1307"/>
                  </a:lnTo>
                  <a:lnTo>
                    <a:pt x="2180" y="1315"/>
                  </a:lnTo>
                  <a:lnTo>
                    <a:pt x="2207" y="1321"/>
                  </a:lnTo>
                  <a:lnTo>
                    <a:pt x="2229" y="1324"/>
                  </a:lnTo>
                  <a:lnTo>
                    <a:pt x="2247" y="1325"/>
                  </a:lnTo>
                  <a:lnTo>
                    <a:pt x="2262" y="1324"/>
                  </a:lnTo>
                  <a:lnTo>
                    <a:pt x="2272" y="1323"/>
                  </a:lnTo>
                  <a:lnTo>
                    <a:pt x="2282" y="1320"/>
                  </a:lnTo>
                  <a:lnTo>
                    <a:pt x="2287" y="1315"/>
                  </a:lnTo>
                  <a:lnTo>
                    <a:pt x="2292" y="1312"/>
                  </a:lnTo>
                  <a:lnTo>
                    <a:pt x="2295" y="1307"/>
                  </a:lnTo>
                  <a:lnTo>
                    <a:pt x="2298" y="1302"/>
                  </a:lnTo>
                  <a:lnTo>
                    <a:pt x="2300" y="1298"/>
                  </a:lnTo>
                  <a:lnTo>
                    <a:pt x="2302" y="1292"/>
                  </a:lnTo>
                  <a:lnTo>
                    <a:pt x="2303" y="1285"/>
                  </a:lnTo>
                  <a:lnTo>
                    <a:pt x="2303" y="1277"/>
                  </a:lnTo>
                  <a:lnTo>
                    <a:pt x="2301" y="1267"/>
                  </a:lnTo>
                  <a:lnTo>
                    <a:pt x="2295" y="1255"/>
                  </a:lnTo>
                  <a:lnTo>
                    <a:pt x="2286" y="1240"/>
                  </a:lnTo>
                  <a:lnTo>
                    <a:pt x="2272" y="1223"/>
                  </a:lnTo>
                  <a:lnTo>
                    <a:pt x="2254" y="1203"/>
                  </a:lnTo>
                  <a:lnTo>
                    <a:pt x="2230" y="1180"/>
                  </a:lnTo>
                  <a:lnTo>
                    <a:pt x="2200" y="1154"/>
                  </a:lnTo>
                  <a:lnTo>
                    <a:pt x="2163" y="1123"/>
                  </a:lnTo>
                  <a:lnTo>
                    <a:pt x="2119" y="1088"/>
                  </a:lnTo>
                  <a:lnTo>
                    <a:pt x="2066" y="1049"/>
                  </a:lnTo>
                  <a:lnTo>
                    <a:pt x="2005" y="1005"/>
                  </a:lnTo>
                  <a:lnTo>
                    <a:pt x="1934" y="957"/>
                  </a:lnTo>
                  <a:close/>
                </a:path>
              </a:pathLst>
            </a:custGeom>
            <a:solidFill>
              <a:srgbClr val="FF19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49" name="Freeform 23"/>
            <p:cNvSpPr>
              <a:spLocks/>
            </p:cNvSpPr>
            <p:nvPr/>
          </p:nvSpPr>
          <p:spPr bwMode="auto">
            <a:xfrm>
              <a:off x="260" y="1682"/>
              <a:ext cx="960" cy="919"/>
            </a:xfrm>
            <a:custGeom>
              <a:avLst/>
              <a:gdLst>
                <a:gd name="T0" fmla="*/ 1894 w 1920"/>
                <a:gd name="T1" fmla="*/ 3 h 1839"/>
                <a:gd name="T2" fmla="*/ 1836 w 1920"/>
                <a:gd name="T3" fmla="*/ 11 h 1839"/>
                <a:gd name="T4" fmla="*/ 1702 w 1920"/>
                <a:gd name="T5" fmla="*/ 84 h 1839"/>
                <a:gd name="T6" fmla="*/ 1457 w 1920"/>
                <a:gd name="T7" fmla="*/ 269 h 1839"/>
                <a:gd name="T8" fmla="*/ 1518 w 1920"/>
                <a:gd name="T9" fmla="*/ 281 h 1839"/>
                <a:gd name="T10" fmla="*/ 1681 w 1920"/>
                <a:gd name="T11" fmla="*/ 157 h 1839"/>
                <a:gd name="T12" fmla="*/ 1791 w 1920"/>
                <a:gd name="T13" fmla="*/ 84 h 1839"/>
                <a:gd name="T14" fmla="*/ 1856 w 1920"/>
                <a:gd name="T15" fmla="*/ 51 h 1839"/>
                <a:gd name="T16" fmla="*/ 1868 w 1920"/>
                <a:gd name="T17" fmla="*/ 62 h 1839"/>
                <a:gd name="T18" fmla="*/ 1840 w 1920"/>
                <a:gd name="T19" fmla="*/ 117 h 1839"/>
                <a:gd name="T20" fmla="*/ 1784 w 1920"/>
                <a:gd name="T21" fmla="*/ 195 h 1839"/>
                <a:gd name="T22" fmla="*/ 1704 w 1920"/>
                <a:gd name="T23" fmla="*/ 296 h 1839"/>
                <a:gd name="T24" fmla="*/ 1598 w 1920"/>
                <a:gd name="T25" fmla="*/ 419 h 1839"/>
                <a:gd name="T26" fmla="*/ 1466 w 1920"/>
                <a:gd name="T27" fmla="*/ 563 h 1839"/>
                <a:gd name="T28" fmla="*/ 1312 w 1920"/>
                <a:gd name="T29" fmla="*/ 726 h 1839"/>
                <a:gd name="T30" fmla="*/ 1132 w 1920"/>
                <a:gd name="T31" fmla="*/ 904 h 1839"/>
                <a:gd name="T32" fmla="*/ 935 w 1920"/>
                <a:gd name="T33" fmla="*/ 1092 h 1839"/>
                <a:gd name="T34" fmla="*/ 750 w 1920"/>
                <a:gd name="T35" fmla="*/ 1262 h 1839"/>
                <a:gd name="T36" fmla="*/ 581 w 1920"/>
                <a:gd name="T37" fmla="*/ 1410 h 1839"/>
                <a:gd name="T38" fmla="*/ 433 w 1920"/>
                <a:gd name="T39" fmla="*/ 1533 h 1839"/>
                <a:gd name="T40" fmla="*/ 304 w 1920"/>
                <a:gd name="T41" fmla="*/ 1633 h 1839"/>
                <a:gd name="T42" fmla="*/ 199 w 1920"/>
                <a:gd name="T43" fmla="*/ 1709 h 1839"/>
                <a:gd name="T44" fmla="*/ 118 w 1920"/>
                <a:gd name="T45" fmla="*/ 1761 h 1839"/>
                <a:gd name="T46" fmla="*/ 64 w 1920"/>
                <a:gd name="T47" fmla="*/ 1789 h 1839"/>
                <a:gd name="T48" fmla="*/ 49 w 1920"/>
                <a:gd name="T49" fmla="*/ 1783 h 1839"/>
                <a:gd name="T50" fmla="*/ 68 w 1920"/>
                <a:gd name="T51" fmla="*/ 1745 h 1839"/>
                <a:gd name="T52" fmla="*/ 115 w 1920"/>
                <a:gd name="T53" fmla="*/ 1673 h 1839"/>
                <a:gd name="T54" fmla="*/ 203 w 1920"/>
                <a:gd name="T55" fmla="*/ 1558 h 1839"/>
                <a:gd name="T56" fmla="*/ 192 w 1920"/>
                <a:gd name="T57" fmla="*/ 1499 h 1839"/>
                <a:gd name="T58" fmla="*/ 58 w 1920"/>
                <a:gd name="T59" fmla="*/ 1672 h 1839"/>
                <a:gd name="T60" fmla="*/ 5 w 1920"/>
                <a:gd name="T61" fmla="*/ 1768 h 1839"/>
                <a:gd name="T62" fmla="*/ 2 w 1920"/>
                <a:gd name="T63" fmla="*/ 1813 h 1839"/>
                <a:gd name="T64" fmla="*/ 16 w 1920"/>
                <a:gd name="T65" fmla="*/ 1831 h 1839"/>
                <a:gd name="T66" fmla="*/ 53 w 1920"/>
                <a:gd name="T67" fmla="*/ 1838 h 1839"/>
                <a:gd name="T68" fmla="*/ 122 w 1920"/>
                <a:gd name="T69" fmla="*/ 1812 h 1839"/>
                <a:gd name="T70" fmla="*/ 217 w 1920"/>
                <a:gd name="T71" fmla="*/ 1753 h 1839"/>
                <a:gd name="T72" fmla="*/ 337 w 1920"/>
                <a:gd name="T73" fmla="*/ 1668 h 1839"/>
                <a:gd name="T74" fmla="*/ 475 w 1920"/>
                <a:gd name="T75" fmla="*/ 1558 h 1839"/>
                <a:gd name="T76" fmla="*/ 626 w 1920"/>
                <a:gd name="T77" fmla="*/ 1432 h 1839"/>
                <a:gd name="T78" fmla="*/ 785 w 1920"/>
                <a:gd name="T79" fmla="*/ 1292 h 1839"/>
                <a:gd name="T80" fmla="*/ 947 w 1920"/>
                <a:gd name="T81" fmla="*/ 1145 h 1839"/>
                <a:gd name="T82" fmla="*/ 1113 w 1920"/>
                <a:gd name="T83" fmla="*/ 987 h 1839"/>
                <a:gd name="T84" fmla="*/ 1292 w 1920"/>
                <a:gd name="T85" fmla="*/ 811 h 1839"/>
                <a:gd name="T86" fmla="*/ 1457 w 1920"/>
                <a:gd name="T87" fmla="*/ 640 h 1839"/>
                <a:gd name="T88" fmla="*/ 1604 w 1920"/>
                <a:gd name="T89" fmla="*/ 482 h 1839"/>
                <a:gd name="T90" fmla="*/ 1746 w 1920"/>
                <a:gd name="T91" fmla="*/ 318 h 1839"/>
                <a:gd name="T92" fmla="*/ 1867 w 1920"/>
                <a:gd name="T93" fmla="*/ 157 h 1839"/>
                <a:gd name="T94" fmla="*/ 1916 w 1920"/>
                <a:gd name="T95" fmla="*/ 68 h 1839"/>
                <a:gd name="T96" fmla="*/ 1918 w 1920"/>
                <a:gd name="T97" fmla="*/ 27 h 18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920" h="1839">
                  <a:moveTo>
                    <a:pt x="1909" y="13"/>
                  </a:moveTo>
                  <a:lnTo>
                    <a:pt x="1905" y="9"/>
                  </a:lnTo>
                  <a:lnTo>
                    <a:pt x="1899" y="6"/>
                  </a:lnTo>
                  <a:lnTo>
                    <a:pt x="1894" y="3"/>
                  </a:lnTo>
                  <a:lnTo>
                    <a:pt x="1884" y="0"/>
                  </a:lnTo>
                  <a:lnTo>
                    <a:pt x="1872" y="1"/>
                  </a:lnTo>
                  <a:lnTo>
                    <a:pt x="1856" y="4"/>
                  </a:lnTo>
                  <a:lnTo>
                    <a:pt x="1836" y="11"/>
                  </a:lnTo>
                  <a:lnTo>
                    <a:pt x="1811" y="21"/>
                  </a:lnTo>
                  <a:lnTo>
                    <a:pt x="1781" y="37"/>
                  </a:lnTo>
                  <a:lnTo>
                    <a:pt x="1745" y="58"/>
                  </a:lnTo>
                  <a:lnTo>
                    <a:pt x="1702" y="84"/>
                  </a:lnTo>
                  <a:lnTo>
                    <a:pt x="1654" y="119"/>
                  </a:lnTo>
                  <a:lnTo>
                    <a:pt x="1596" y="160"/>
                  </a:lnTo>
                  <a:lnTo>
                    <a:pt x="1531" y="210"/>
                  </a:lnTo>
                  <a:lnTo>
                    <a:pt x="1457" y="269"/>
                  </a:lnTo>
                  <a:lnTo>
                    <a:pt x="1374" y="338"/>
                  </a:lnTo>
                  <a:lnTo>
                    <a:pt x="1414" y="365"/>
                  </a:lnTo>
                  <a:lnTo>
                    <a:pt x="1469" y="322"/>
                  </a:lnTo>
                  <a:lnTo>
                    <a:pt x="1518" y="281"/>
                  </a:lnTo>
                  <a:lnTo>
                    <a:pt x="1564" y="244"/>
                  </a:lnTo>
                  <a:lnTo>
                    <a:pt x="1607" y="212"/>
                  </a:lnTo>
                  <a:lnTo>
                    <a:pt x="1645" y="183"/>
                  </a:lnTo>
                  <a:lnTo>
                    <a:pt x="1681" y="157"/>
                  </a:lnTo>
                  <a:lnTo>
                    <a:pt x="1713" y="134"/>
                  </a:lnTo>
                  <a:lnTo>
                    <a:pt x="1743" y="114"/>
                  </a:lnTo>
                  <a:lnTo>
                    <a:pt x="1768" y="98"/>
                  </a:lnTo>
                  <a:lnTo>
                    <a:pt x="1791" y="84"/>
                  </a:lnTo>
                  <a:lnTo>
                    <a:pt x="1812" y="72"/>
                  </a:lnTo>
                  <a:lnTo>
                    <a:pt x="1829" y="62"/>
                  </a:lnTo>
                  <a:lnTo>
                    <a:pt x="1844" y="56"/>
                  </a:lnTo>
                  <a:lnTo>
                    <a:pt x="1856" y="51"/>
                  </a:lnTo>
                  <a:lnTo>
                    <a:pt x="1866" y="47"/>
                  </a:lnTo>
                  <a:lnTo>
                    <a:pt x="1873" y="46"/>
                  </a:lnTo>
                  <a:lnTo>
                    <a:pt x="1872" y="53"/>
                  </a:lnTo>
                  <a:lnTo>
                    <a:pt x="1868" y="62"/>
                  </a:lnTo>
                  <a:lnTo>
                    <a:pt x="1864" y="74"/>
                  </a:lnTo>
                  <a:lnTo>
                    <a:pt x="1857" y="87"/>
                  </a:lnTo>
                  <a:lnTo>
                    <a:pt x="1849" y="100"/>
                  </a:lnTo>
                  <a:lnTo>
                    <a:pt x="1840" y="117"/>
                  </a:lnTo>
                  <a:lnTo>
                    <a:pt x="1828" y="134"/>
                  </a:lnTo>
                  <a:lnTo>
                    <a:pt x="1815" y="152"/>
                  </a:lnTo>
                  <a:lnTo>
                    <a:pt x="1800" y="173"/>
                  </a:lnTo>
                  <a:lnTo>
                    <a:pt x="1784" y="195"/>
                  </a:lnTo>
                  <a:lnTo>
                    <a:pt x="1767" y="218"/>
                  </a:lnTo>
                  <a:lnTo>
                    <a:pt x="1747" y="242"/>
                  </a:lnTo>
                  <a:lnTo>
                    <a:pt x="1725" y="269"/>
                  </a:lnTo>
                  <a:lnTo>
                    <a:pt x="1704" y="296"/>
                  </a:lnTo>
                  <a:lnTo>
                    <a:pt x="1679" y="325"/>
                  </a:lnTo>
                  <a:lnTo>
                    <a:pt x="1654" y="355"/>
                  </a:lnTo>
                  <a:lnTo>
                    <a:pt x="1626" y="387"/>
                  </a:lnTo>
                  <a:lnTo>
                    <a:pt x="1598" y="419"/>
                  </a:lnTo>
                  <a:lnTo>
                    <a:pt x="1568" y="454"/>
                  </a:lnTo>
                  <a:lnTo>
                    <a:pt x="1535" y="490"/>
                  </a:lnTo>
                  <a:lnTo>
                    <a:pt x="1502" y="525"/>
                  </a:lnTo>
                  <a:lnTo>
                    <a:pt x="1466" y="563"/>
                  </a:lnTo>
                  <a:lnTo>
                    <a:pt x="1431" y="602"/>
                  </a:lnTo>
                  <a:lnTo>
                    <a:pt x="1392" y="642"/>
                  </a:lnTo>
                  <a:lnTo>
                    <a:pt x="1352" y="683"/>
                  </a:lnTo>
                  <a:lnTo>
                    <a:pt x="1312" y="726"/>
                  </a:lnTo>
                  <a:lnTo>
                    <a:pt x="1269" y="768"/>
                  </a:lnTo>
                  <a:lnTo>
                    <a:pt x="1225" y="812"/>
                  </a:lnTo>
                  <a:lnTo>
                    <a:pt x="1179" y="858"/>
                  </a:lnTo>
                  <a:lnTo>
                    <a:pt x="1132" y="904"/>
                  </a:lnTo>
                  <a:lnTo>
                    <a:pt x="1084" y="950"/>
                  </a:lnTo>
                  <a:lnTo>
                    <a:pt x="1034" y="999"/>
                  </a:lnTo>
                  <a:lnTo>
                    <a:pt x="985" y="1046"/>
                  </a:lnTo>
                  <a:lnTo>
                    <a:pt x="935" y="1092"/>
                  </a:lnTo>
                  <a:lnTo>
                    <a:pt x="887" y="1137"/>
                  </a:lnTo>
                  <a:lnTo>
                    <a:pt x="841" y="1179"/>
                  </a:lnTo>
                  <a:lnTo>
                    <a:pt x="795" y="1222"/>
                  </a:lnTo>
                  <a:lnTo>
                    <a:pt x="750" y="1262"/>
                  </a:lnTo>
                  <a:lnTo>
                    <a:pt x="706" y="1301"/>
                  </a:lnTo>
                  <a:lnTo>
                    <a:pt x="663" y="1338"/>
                  </a:lnTo>
                  <a:lnTo>
                    <a:pt x="622" y="1375"/>
                  </a:lnTo>
                  <a:lnTo>
                    <a:pt x="581" y="1410"/>
                  </a:lnTo>
                  <a:lnTo>
                    <a:pt x="542" y="1442"/>
                  </a:lnTo>
                  <a:lnTo>
                    <a:pt x="504" y="1474"/>
                  </a:lnTo>
                  <a:lnTo>
                    <a:pt x="467" y="1504"/>
                  </a:lnTo>
                  <a:lnTo>
                    <a:pt x="433" y="1533"/>
                  </a:lnTo>
                  <a:lnTo>
                    <a:pt x="398" y="1561"/>
                  </a:lnTo>
                  <a:lnTo>
                    <a:pt x="366" y="1586"/>
                  </a:lnTo>
                  <a:lnTo>
                    <a:pt x="334" y="1610"/>
                  </a:lnTo>
                  <a:lnTo>
                    <a:pt x="304" y="1633"/>
                  </a:lnTo>
                  <a:lnTo>
                    <a:pt x="276" y="1655"/>
                  </a:lnTo>
                  <a:lnTo>
                    <a:pt x="248" y="1675"/>
                  </a:lnTo>
                  <a:lnTo>
                    <a:pt x="223" y="1693"/>
                  </a:lnTo>
                  <a:lnTo>
                    <a:pt x="199" y="1709"/>
                  </a:lnTo>
                  <a:lnTo>
                    <a:pt x="177" y="1724"/>
                  </a:lnTo>
                  <a:lnTo>
                    <a:pt x="155" y="1738"/>
                  </a:lnTo>
                  <a:lnTo>
                    <a:pt x="137" y="1751"/>
                  </a:lnTo>
                  <a:lnTo>
                    <a:pt x="118" y="1761"/>
                  </a:lnTo>
                  <a:lnTo>
                    <a:pt x="102" y="1770"/>
                  </a:lnTo>
                  <a:lnTo>
                    <a:pt x="87" y="1778"/>
                  </a:lnTo>
                  <a:lnTo>
                    <a:pt x="74" y="1784"/>
                  </a:lnTo>
                  <a:lnTo>
                    <a:pt x="64" y="1789"/>
                  </a:lnTo>
                  <a:lnTo>
                    <a:pt x="55" y="1791"/>
                  </a:lnTo>
                  <a:lnTo>
                    <a:pt x="47" y="1792"/>
                  </a:lnTo>
                  <a:lnTo>
                    <a:pt x="48" y="1789"/>
                  </a:lnTo>
                  <a:lnTo>
                    <a:pt x="49" y="1783"/>
                  </a:lnTo>
                  <a:lnTo>
                    <a:pt x="53" y="1776"/>
                  </a:lnTo>
                  <a:lnTo>
                    <a:pt x="56" y="1768"/>
                  </a:lnTo>
                  <a:lnTo>
                    <a:pt x="61" y="1757"/>
                  </a:lnTo>
                  <a:lnTo>
                    <a:pt x="68" y="1745"/>
                  </a:lnTo>
                  <a:lnTo>
                    <a:pt x="77" y="1730"/>
                  </a:lnTo>
                  <a:lnTo>
                    <a:pt x="87" y="1714"/>
                  </a:lnTo>
                  <a:lnTo>
                    <a:pt x="100" y="1694"/>
                  </a:lnTo>
                  <a:lnTo>
                    <a:pt x="115" y="1673"/>
                  </a:lnTo>
                  <a:lnTo>
                    <a:pt x="132" y="1648"/>
                  </a:lnTo>
                  <a:lnTo>
                    <a:pt x="153" y="1622"/>
                  </a:lnTo>
                  <a:lnTo>
                    <a:pt x="176" y="1592"/>
                  </a:lnTo>
                  <a:lnTo>
                    <a:pt x="203" y="1558"/>
                  </a:lnTo>
                  <a:lnTo>
                    <a:pt x="233" y="1521"/>
                  </a:lnTo>
                  <a:lnTo>
                    <a:pt x="267" y="1482"/>
                  </a:lnTo>
                  <a:lnTo>
                    <a:pt x="242" y="1441"/>
                  </a:lnTo>
                  <a:lnTo>
                    <a:pt x="192" y="1499"/>
                  </a:lnTo>
                  <a:lnTo>
                    <a:pt x="149" y="1551"/>
                  </a:lnTo>
                  <a:lnTo>
                    <a:pt x="114" y="1597"/>
                  </a:lnTo>
                  <a:lnTo>
                    <a:pt x="83" y="1638"/>
                  </a:lnTo>
                  <a:lnTo>
                    <a:pt x="58" y="1672"/>
                  </a:lnTo>
                  <a:lnTo>
                    <a:pt x="39" y="1702"/>
                  </a:lnTo>
                  <a:lnTo>
                    <a:pt x="24" y="1729"/>
                  </a:lnTo>
                  <a:lnTo>
                    <a:pt x="13" y="1751"/>
                  </a:lnTo>
                  <a:lnTo>
                    <a:pt x="5" y="1768"/>
                  </a:lnTo>
                  <a:lnTo>
                    <a:pt x="2" y="1783"/>
                  </a:lnTo>
                  <a:lnTo>
                    <a:pt x="0" y="1795"/>
                  </a:lnTo>
                  <a:lnTo>
                    <a:pt x="0" y="1805"/>
                  </a:lnTo>
                  <a:lnTo>
                    <a:pt x="2" y="1813"/>
                  </a:lnTo>
                  <a:lnTo>
                    <a:pt x="4" y="1818"/>
                  </a:lnTo>
                  <a:lnTo>
                    <a:pt x="8" y="1823"/>
                  </a:lnTo>
                  <a:lnTo>
                    <a:pt x="11" y="1827"/>
                  </a:lnTo>
                  <a:lnTo>
                    <a:pt x="16" y="1831"/>
                  </a:lnTo>
                  <a:lnTo>
                    <a:pt x="23" y="1835"/>
                  </a:lnTo>
                  <a:lnTo>
                    <a:pt x="31" y="1838"/>
                  </a:lnTo>
                  <a:lnTo>
                    <a:pt x="41" y="1839"/>
                  </a:lnTo>
                  <a:lnTo>
                    <a:pt x="53" y="1838"/>
                  </a:lnTo>
                  <a:lnTo>
                    <a:pt x="68" y="1835"/>
                  </a:lnTo>
                  <a:lnTo>
                    <a:pt x="84" y="1829"/>
                  </a:lnTo>
                  <a:lnTo>
                    <a:pt x="101" y="1822"/>
                  </a:lnTo>
                  <a:lnTo>
                    <a:pt x="122" y="1812"/>
                  </a:lnTo>
                  <a:lnTo>
                    <a:pt x="142" y="1800"/>
                  </a:lnTo>
                  <a:lnTo>
                    <a:pt x="167" y="1786"/>
                  </a:lnTo>
                  <a:lnTo>
                    <a:pt x="191" y="1771"/>
                  </a:lnTo>
                  <a:lnTo>
                    <a:pt x="217" y="1753"/>
                  </a:lnTo>
                  <a:lnTo>
                    <a:pt x="246" y="1734"/>
                  </a:lnTo>
                  <a:lnTo>
                    <a:pt x="275" y="1714"/>
                  </a:lnTo>
                  <a:lnTo>
                    <a:pt x="306" y="1691"/>
                  </a:lnTo>
                  <a:lnTo>
                    <a:pt x="337" y="1668"/>
                  </a:lnTo>
                  <a:lnTo>
                    <a:pt x="371" y="1642"/>
                  </a:lnTo>
                  <a:lnTo>
                    <a:pt x="405" y="1616"/>
                  </a:lnTo>
                  <a:lnTo>
                    <a:pt x="440" y="1587"/>
                  </a:lnTo>
                  <a:lnTo>
                    <a:pt x="475" y="1558"/>
                  </a:lnTo>
                  <a:lnTo>
                    <a:pt x="512" y="1528"/>
                  </a:lnTo>
                  <a:lnTo>
                    <a:pt x="550" y="1497"/>
                  </a:lnTo>
                  <a:lnTo>
                    <a:pt x="588" y="1465"/>
                  </a:lnTo>
                  <a:lnTo>
                    <a:pt x="626" y="1432"/>
                  </a:lnTo>
                  <a:lnTo>
                    <a:pt x="665" y="1398"/>
                  </a:lnTo>
                  <a:lnTo>
                    <a:pt x="706" y="1364"/>
                  </a:lnTo>
                  <a:lnTo>
                    <a:pt x="745" y="1328"/>
                  </a:lnTo>
                  <a:lnTo>
                    <a:pt x="785" y="1292"/>
                  </a:lnTo>
                  <a:lnTo>
                    <a:pt x="826" y="1257"/>
                  </a:lnTo>
                  <a:lnTo>
                    <a:pt x="866" y="1220"/>
                  </a:lnTo>
                  <a:lnTo>
                    <a:pt x="906" y="1183"/>
                  </a:lnTo>
                  <a:lnTo>
                    <a:pt x="947" y="1145"/>
                  </a:lnTo>
                  <a:lnTo>
                    <a:pt x="987" y="1108"/>
                  </a:lnTo>
                  <a:lnTo>
                    <a:pt x="1027" y="1070"/>
                  </a:lnTo>
                  <a:lnTo>
                    <a:pt x="1066" y="1032"/>
                  </a:lnTo>
                  <a:lnTo>
                    <a:pt x="1113" y="987"/>
                  </a:lnTo>
                  <a:lnTo>
                    <a:pt x="1159" y="943"/>
                  </a:lnTo>
                  <a:lnTo>
                    <a:pt x="1205" y="898"/>
                  </a:lnTo>
                  <a:lnTo>
                    <a:pt x="1248" y="855"/>
                  </a:lnTo>
                  <a:lnTo>
                    <a:pt x="1292" y="811"/>
                  </a:lnTo>
                  <a:lnTo>
                    <a:pt x="1335" y="767"/>
                  </a:lnTo>
                  <a:lnTo>
                    <a:pt x="1376" y="725"/>
                  </a:lnTo>
                  <a:lnTo>
                    <a:pt x="1418" y="683"/>
                  </a:lnTo>
                  <a:lnTo>
                    <a:pt x="1457" y="640"/>
                  </a:lnTo>
                  <a:lnTo>
                    <a:pt x="1496" y="600"/>
                  </a:lnTo>
                  <a:lnTo>
                    <a:pt x="1533" y="560"/>
                  </a:lnTo>
                  <a:lnTo>
                    <a:pt x="1570" y="521"/>
                  </a:lnTo>
                  <a:lnTo>
                    <a:pt x="1604" y="482"/>
                  </a:lnTo>
                  <a:lnTo>
                    <a:pt x="1638" y="445"/>
                  </a:lnTo>
                  <a:lnTo>
                    <a:pt x="1670" y="408"/>
                  </a:lnTo>
                  <a:lnTo>
                    <a:pt x="1701" y="372"/>
                  </a:lnTo>
                  <a:lnTo>
                    <a:pt x="1746" y="318"/>
                  </a:lnTo>
                  <a:lnTo>
                    <a:pt x="1785" y="270"/>
                  </a:lnTo>
                  <a:lnTo>
                    <a:pt x="1818" y="227"/>
                  </a:lnTo>
                  <a:lnTo>
                    <a:pt x="1845" y="190"/>
                  </a:lnTo>
                  <a:lnTo>
                    <a:pt x="1867" y="157"/>
                  </a:lnTo>
                  <a:lnTo>
                    <a:pt x="1886" y="129"/>
                  </a:lnTo>
                  <a:lnTo>
                    <a:pt x="1898" y="105"/>
                  </a:lnTo>
                  <a:lnTo>
                    <a:pt x="1909" y="84"/>
                  </a:lnTo>
                  <a:lnTo>
                    <a:pt x="1916" y="68"/>
                  </a:lnTo>
                  <a:lnTo>
                    <a:pt x="1919" y="53"/>
                  </a:lnTo>
                  <a:lnTo>
                    <a:pt x="1920" y="43"/>
                  </a:lnTo>
                  <a:lnTo>
                    <a:pt x="1920" y="34"/>
                  </a:lnTo>
                  <a:lnTo>
                    <a:pt x="1918" y="27"/>
                  </a:lnTo>
                  <a:lnTo>
                    <a:pt x="1916" y="21"/>
                  </a:lnTo>
                  <a:lnTo>
                    <a:pt x="1912" y="16"/>
                  </a:lnTo>
                  <a:lnTo>
                    <a:pt x="1909" y="13"/>
                  </a:lnTo>
                  <a:close/>
                </a:path>
              </a:pathLst>
            </a:custGeom>
            <a:solidFill>
              <a:srgbClr val="FF19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2" name="Freeform 24"/>
            <p:cNvSpPr>
              <a:spLocks/>
            </p:cNvSpPr>
            <p:nvPr/>
          </p:nvSpPr>
          <p:spPr bwMode="auto">
            <a:xfrm>
              <a:off x="694" y="2405"/>
              <a:ext cx="58" cy="42"/>
            </a:xfrm>
            <a:custGeom>
              <a:avLst/>
              <a:gdLst>
                <a:gd name="T0" fmla="*/ 58 w 115"/>
                <a:gd name="T1" fmla="*/ 83 h 83"/>
                <a:gd name="T2" fmla="*/ 69 w 115"/>
                <a:gd name="T3" fmla="*/ 81 h 83"/>
                <a:gd name="T4" fmla="*/ 81 w 115"/>
                <a:gd name="T5" fmla="*/ 79 h 83"/>
                <a:gd name="T6" fmla="*/ 90 w 115"/>
                <a:gd name="T7" fmla="*/ 76 h 83"/>
                <a:gd name="T8" fmla="*/ 99 w 115"/>
                <a:gd name="T9" fmla="*/ 70 h 83"/>
                <a:gd name="T10" fmla="*/ 106 w 115"/>
                <a:gd name="T11" fmla="*/ 64 h 83"/>
                <a:gd name="T12" fmla="*/ 111 w 115"/>
                <a:gd name="T13" fmla="*/ 57 h 83"/>
                <a:gd name="T14" fmla="*/ 114 w 115"/>
                <a:gd name="T15" fmla="*/ 49 h 83"/>
                <a:gd name="T16" fmla="*/ 115 w 115"/>
                <a:gd name="T17" fmla="*/ 41 h 83"/>
                <a:gd name="T18" fmla="*/ 114 w 115"/>
                <a:gd name="T19" fmla="*/ 33 h 83"/>
                <a:gd name="T20" fmla="*/ 111 w 115"/>
                <a:gd name="T21" fmla="*/ 25 h 83"/>
                <a:gd name="T22" fmla="*/ 106 w 115"/>
                <a:gd name="T23" fmla="*/ 18 h 83"/>
                <a:gd name="T24" fmla="*/ 99 w 115"/>
                <a:gd name="T25" fmla="*/ 11 h 83"/>
                <a:gd name="T26" fmla="*/ 90 w 115"/>
                <a:gd name="T27" fmla="*/ 7 h 83"/>
                <a:gd name="T28" fmla="*/ 81 w 115"/>
                <a:gd name="T29" fmla="*/ 3 h 83"/>
                <a:gd name="T30" fmla="*/ 69 w 115"/>
                <a:gd name="T31" fmla="*/ 1 h 83"/>
                <a:gd name="T32" fmla="*/ 58 w 115"/>
                <a:gd name="T33" fmla="*/ 0 h 83"/>
                <a:gd name="T34" fmla="*/ 46 w 115"/>
                <a:gd name="T35" fmla="*/ 1 h 83"/>
                <a:gd name="T36" fmla="*/ 35 w 115"/>
                <a:gd name="T37" fmla="*/ 3 h 83"/>
                <a:gd name="T38" fmla="*/ 26 w 115"/>
                <a:gd name="T39" fmla="*/ 7 h 83"/>
                <a:gd name="T40" fmla="*/ 18 w 115"/>
                <a:gd name="T41" fmla="*/ 11 h 83"/>
                <a:gd name="T42" fmla="*/ 9 w 115"/>
                <a:gd name="T43" fmla="*/ 18 h 83"/>
                <a:gd name="T44" fmla="*/ 5 w 115"/>
                <a:gd name="T45" fmla="*/ 25 h 83"/>
                <a:gd name="T46" fmla="*/ 1 w 115"/>
                <a:gd name="T47" fmla="*/ 33 h 83"/>
                <a:gd name="T48" fmla="*/ 0 w 115"/>
                <a:gd name="T49" fmla="*/ 41 h 83"/>
                <a:gd name="T50" fmla="*/ 1 w 115"/>
                <a:gd name="T51" fmla="*/ 49 h 83"/>
                <a:gd name="T52" fmla="*/ 5 w 115"/>
                <a:gd name="T53" fmla="*/ 57 h 83"/>
                <a:gd name="T54" fmla="*/ 9 w 115"/>
                <a:gd name="T55" fmla="*/ 64 h 83"/>
                <a:gd name="T56" fmla="*/ 18 w 115"/>
                <a:gd name="T57" fmla="*/ 70 h 83"/>
                <a:gd name="T58" fmla="*/ 26 w 115"/>
                <a:gd name="T59" fmla="*/ 76 h 83"/>
                <a:gd name="T60" fmla="*/ 35 w 115"/>
                <a:gd name="T61" fmla="*/ 79 h 83"/>
                <a:gd name="T62" fmla="*/ 46 w 115"/>
                <a:gd name="T63" fmla="*/ 81 h 83"/>
                <a:gd name="T64" fmla="*/ 58 w 115"/>
                <a:gd name="T65" fmla="*/ 8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5" h="83">
                  <a:moveTo>
                    <a:pt x="58" y="83"/>
                  </a:moveTo>
                  <a:lnTo>
                    <a:pt x="69" y="81"/>
                  </a:lnTo>
                  <a:lnTo>
                    <a:pt x="81" y="79"/>
                  </a:lnTo>
                  <a:lnTo>
                    <a:pt x="90" y="76"/>
                  </a:lnTo>
                  <a:lnTo>
                    <a:pt x="99" y="70"/>
                  </a:lnTo>
                  <a:lnTo>
                    <a:pt x="106" y="64"/>
                  </a:lnTo>
                  <a:lnTo>
                    <a:pt x="111" y="57"/>
                  </a:lnTo>
                  <a:lnTo>
                    <a:pt x="114" y="49"/>
                  </a:lnTo>
                  <a:lnTo>
                    <a:pt x="115" y="41"/>
                  </a:lnTo>
                  <a:lnTo>
                    <a:pt x="114" y="33"/>
                  </a:lnTo>
                  <a:lnTo>
                    <a:pt x="111" y="25"/>
                  </a:lnTo>
                  <a:lnTo>
                    <a:pt x="106" y="18"/>
                  </a:lnTo>
                  <a:lnTo>
                    <a:pt x="99" y="11"/>
                  </a:lnTo>
                  <a:lnTo>
                    <a:pt x="90" y="7"/>
                  </a:lnTo>
                  <a:lnTo>
                    <a:pt x="81" y="3"/>
                  </a:lnTo>
                  <a:lnTo>
                    <a:pt x="69" y="1"/>
                  </a:lnTo>
                  <a:lnTo>
                    <a:pt x="58" y="0"/>
                  </a:lnTo>
                  <a:lnTo>
                    <a:pt x="46" y="1"/>
                  </a:lnTo>
                  <a:lnTo>
                    <a:pt x="35" y="3"/>
                  </a:lnTo>
                  <a:lnTo>
                    <a:pt x="26" y="7"/>
                  </a:lnTo>
                  <a:lnTo>
                    <a:pt x="18" y="11"/>
                  </a:lnTo>
                  <a:lnTo>
                    <a:pt x="9" y="18"/>
                  </a:lnTo>
                  <a:lnTo>
                    <a:pt x="5" y="25"/>
                  </a:lnTo>
                  <a:lnTo>
                    <a:pt x="1" y="33"/>
                  </a:lnTo>
                  <a:lnTo>
                    <a:pt x="0" y="41"/>
                  </a:lnTo>
                  <a:lnTo>
                    <a:pt x="1" y="49"/>
                  </a:lnTo>
                  <a:lnTo>
                    <a:pt x="5" y="57"/>
                  </a:lnTo>
                  <a:lnTo>
                    <a:pt x="9" y="64"/>
                  </a:lnTo>
                  <a:lnTo>
                    <a:pt x="18" y="70"/>
                  </a:lnTo>
                  <a:lnTo>
                    <a:pt x="26" y="76"/>
                  </a:lnTo>
                  <a:lnTo>
                    <a:pt x="35" y="79"/>
                  </a:lnTo>
                  <a:lnTo>
                    <a:pt x="46" y="81"/>
                  </a:lnTo>
                  <a:lnTo>
                    <a:pt x="58" y="83"/>
                  </a:lnTo>
                  <a:close/>
                </a:path>
              </a:pathLst>
            </a:custGeom>
            <a:solidFill>
              <a:srgbClr val="33A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3" name="Freeform 25"/>
            <p:cNvSpPr>
              <a:spLocks/>
            </p:cNvSpPr>
            <p:nvPr/>
          </p:nvSpPr>
          <p:spPr bwMode="auto">
            <a:xfrm>
              <a:off x="750" y="2454"/>
              <a:ext cx="33" cy="28"/>
            </a:xfrm>
            <a:custGeom>
              <a:avLst/>
              <a:gdLst>
                <a:gd name="T0" fmla="*/ 33 w 66"/>
                <a:gd name="T1" fmla="*/ 58 h 58"/>
                <a:gd name="T2" fmla="*/ 46 w 66"/>
                <a:gd name="T3" fmla="*/ 56 h 58"/>
                <a:gd name="T4" fmla="*/ 56 w 66"/>
                <a:gd name="T5" fmla="*/ 50 h 58"/>
                <a:gd name="T6" fmla="*/ 63 w 66"/>
                <a:gd name="T7" fmla="*/ 41 h 58"/>
                <a:gd name="T8" fmla="*/ 66 w 66"/>
                <a:gd name="T9" fmla="*/ 29 h 58"/>
                <a:gd name="T10" fmla="*/ 63 w 66"/>
                <a:gd name="T11" fmla="*/ 19 h 58"/>
                <a:gd name="T12" fmla="*/ 56 w 66"/>
                <a:gd name="T13" fmla="*/ 10 h 58"/>
                <a:gd name="T14" fmla="*/ 46 w 66"/>
                <a:gd name="T15" fmla="*/ 3 h 58"/>
                <a:gd name="T16" fmla="*/ 33 w 66"/>
                <a:gd name="T17" fmla="*/ 0 h 58"/>
                <a:gd name="T18" fmla="*/ 21 w 66"/>
                <a:gd name="T19" fmla="*/ 3 h 58"/>
                <a:gd name="T20" fmla="*/ 10 w 66"/>
                <a:gd name="T21" fmla="*/ 10 h 58"/>
                <a:gd name="T22" fmla="*/ 2 w 66"/>
                <a:gd name="T23" fmla="*/ 19 h 58"/>
                <a:gd name="T24" fmla="*/ 0 w 66"/>
                <a:gd name="T25" fmla="*/ 29 h 58"/>
                <a:gd name="T26" fmla="*/ 2 w 66"/>
                <a:gd name="T27" fmla="*/ 41 h 58"/>
                <a:gd name="T28" fmla="*/ 10 w 66"/>
                <a:gd name="T29" fmla="*/ 50 h 58"/>
                <a:gd name="T30" fmla="*/ 21 w 66"/>
                <a:gd name="T31" fmla="*/ 56 h 58"/>
                <a:gd name="T32" fmla="*/ 33 w 66"/>
                <a:gd name="T33" fmla="*/ 5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58">
                  <a:moveTo>
                    <a:pt x="33" y="58"/>
                  </a:moveTo>
                  <a:lnTo>
                    <a:pt x="46" y="56"/>
                  </a:lnTo>
                  <a:lnTo>
                    <a:pt x="56" y="50"/>
                  </a:lnTo>
                  <a:lnTo>
                    <a:pt x="63" y="41"/>
                  </a:lnTo>
                  <a:lnTo>
                    <a:pt x="66" y="29"/>
                  </a:lnTo>
                  <a:lnTo>
                    <a:pt x="63" y="19"/>
                  </a:lnTo>
                  <a:lnTo>
                    <a:pt x="56" y="10"/>
                  </a:lnTo>
                  <a:lnTo>
                    <a:pt x="46" y="3"/>
                  </a:lnTo>
                  <a:lnTo>
                    <a:pt x="33" y="0"/>
                  </a:lnTo>
                  <a:lnTo>
                    <a:pt x="21" y="3"/>
                  </a:lnTo>
                  <a:lnTo>
                    <a:pt x="10" y="10"/>
                  </a:lnTo>
                  <a:lnTo>
                    <a:pt x="2" y="19"/>
                  </a:lnTo>
                  <a:lnTo>
                    <a:pt x="0" y="29"/>
                  </a:lnTo>
                  <a:lnTo>
                    <a:pt x="2" y="41"/>
                  </a:lnTo>
                  <a:lnTo>
                    <a:pt x="10" y="50"/>
                  </a:lnTo>
                  <a:lnTo>
                    <a:pt x="21" y="56"/>
                  </a:lnTo>
                  <a:lnTo>
                    <a:pt x="33" y="58"/>
                  </a:lnTo>
                  <a:close/>
                </a:path>
              </a:pathLst>
            </a:custGeom>
            <a:solidFill>
              <a:srgbClr val="33A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4" name="Freeform 26"/>
            <p:cNvSpPr>
              <a:spLocks/>
            </p:cNvSpPr>
            <p:nvPr/>
          </p:nvSpPr>
          <p:spPr bwMode="auto">
            <a:xfrm>
              <a:off x="719" y="1949"/>
              <a:ext cx="63" cy="41"/>
            </a:xfrm>
            <a:custGeom>
              <a:avLst/>
              <a:gdLst>
                <a:gd name="T0" fmla="*/ 62 w 124"/>
                <a:gd name="T1" fmla="*/ 81 h 81"/>
                <a:gd name="T2" fmla="*/ 75 w 124"/>
                <a:gd name="T3" fmla="*/ 80 h 81"/>
                <a:gd name="T4" fmla="*/ 86 w 124"/>
                <a:gd name="T5" fmla="*/ 78 h 81"/>
                <a:gd name="T6" fmla="*/ 97 w 124"/>
                <a:gd name="T7" fmla="*/ 75 h 81"/>
                <a:gd name="T8" fmla="*/ 106 w 124"/>
                <a:gd name="T9" fmla="*/ 69 h 81"/>
                <a:gd name="T10" fmla="*/ 114 w 124"/>
                <a:gd name="T11" fmla="*/ 63 h 81"/>
                <a:gd name="T12" fmla="*/ 120 w 124"/>
                <a:gd name="T13" fmla="*/ 56 h 81"/>
                <a:gd name="T14" fmla="*/ 123 w 124"/>
                <a:gd name="T15" fmla="*/ 48 h 81"/>
                <a:gd name="T16" fmla="*/ 124 w 124"/>
                <a:gd name="T17" fmla="*/ 40 h 81"/>
                <a:gd name="T18" fmla="*/ 123 w 124"/>
                <a:gd name="T19" fmla="*/ 32 h 81"/>
                <a:gd name="T20" fmla="*/ 120 w 124"/>
                <a:gd name="T21" fmla="*/ 25 h 81"/>
                <a:gd name="T22" fmla="*/ 114 w 124"/>
                <a:gd name="T23" fmla="*/ 18 h 81"/>
                <a:gd name="T24" fmla="*/ 106 w 124"/>
                <a:gd name="T25" fmla="*/ 11 h 81"/>
                <a:gd name="T26" fmla="*/ 97 w 124"/>
                <a:gd name="T27" fmla="*/ 7 h 81"/>
                <a:gd name="T28" fmla="*/ 86 w 124"/>
                <a:gd name="T29" fmla="*/ 3 h 81"/>
                <a:gd name="T30" fmla="*/ 75 w 124"/>
                <a:gd name="T31" fmla="*/ 1 h 81"/>
                <a:gd name="T32" fmla="*/ 62 w 124"/>
                <a:gd name="T33" fmla="*/ 0 h 81"/>
                <a:gd name="T34" fmla="*/ 50 w 124"/>
                <a:gd name="T35" fmla="*/ 1 h 81"/>
                <a:gd name="T36" fmla="*/ 38 w 124"/>
                <a:gd name="T37" fmla="*/ 3 h 81"/>
                <a:gd name="T38" fmla="*/ 28 w 124"/>
                <a:gd name="T39" fmla="*/ 7 h 81"/>
                <a:gd name="T40" fmla="*/ 18 w 124"/>
                <a:gd name="T41" fmla="*/ 11 h 81"/>
                <a:gd name="T42" fmla="*/ 10 w 124"/>
                <a:gd name="T43" fmla="*/ 18 h 81"/>
                <a:gd name="T44" fmla="*/ 5 w 124"/>
                <a:gd name="T45" fmla="*/ 25 h 81"/>
                <a:gd name="T46" fmla="*/ 1 w 124"/>
                <a:gd name="T47" fmla="*/ 32 h 81"/>
                <a:gd name="T48" fmla="*/ 0 w 124"/>
                <a:gd name="T49" fmla="*/ 40 h 81"/>
                <a:gd name="T50" fmla="*/ 1 w 124"/>
                <a:gd name="T51" fmla="*/ 48 h 81"/>
                <a:gd name="T52" fmla="*/ 5 w 124"/>
                <a:gd name="T53" fmla="*/ 56 h 81"/>
                <a:gd name="T54" fmla="*/ 10 w 124"/>
                <a:gd name="T55" fmla="*/ 63 h 81"/>
                <a:gd name="T56" fmla="*/ 18 w 124"/>
                <a:gd name="T57" fmla="*/ 69 h 81"/>
                <a:gd name="T58" fmla="*/ 28 w 124"/>
                <a:gd name="T59" fmla="*/ 75 h 81"/>
                <a:gd name="T60" fmla="*/ 38 w 124"/>
                <a:gd name="T61" fmla="*/ 78 h 81"/>
                <a:gd name="T62" fmla="*/ 50 w 124"/>
                <a:gd name="T63" fmla="*/ 80 h 81"/>
                <a:gd name="T64" fmla="*/ 62 w 124"/>
                <a:gd name="T65" fmla="*/ 8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4" h="81">
                  <a:moveTo>
                    <a:pt x="62" y="81"/>
                  </a:moveTo>
                  <a:lnTo>
                    <a:pt x="75" y="80"/>
                  </a:lnTo>
                  <a:lnTo>
                    <a:pt x="86" y="78"/>
                  </a:lnTo>
                  <a:lnTo>
                    <a:pt x="97" y="75"/>
                  </a:lnTo>
                  <a:lnTo>
                    <a:pt x="106" y="69"/>
                  </a:lnTo>
                  <a:lnTo>
                    <a:pt x="114" y="63"/>
                  </a:lnTo>
                  <a:lnTo>
                    <a:pt x="120" y="56"/>
                  </a:lnTo>
                  <a:lnTo>
                    <a:pt x="123" y="48"/>
                  </a:lnTo>
                  <a:lnTo>
                    <a:pt x="124" y="40"/>
                  </a:lnTo>
                  <a:lnTo>
                    <a:pt x="123" y="32"/>
                  </a:lnTo>
                  <a:lnTo>
                    <a:pt x="120" y="25"/>
                  </a:lnTo>
                  <a:lnTo>
                    <a:pt x="114" y="18"/>
                  </a:lnTo>
                  <a:lnTo>
                    <a:pt x="106" y="11"/>
                  </a:lnTo>
                  <a:lnTo>
                    <a:pt x="97" y="7"/>
                  </a:lnTo>
                  <a:lnTo>
                    <a:pt x="86" y="3"/>
                  </a:lnTo>
                  <a:lnTo>
                    <a:pt x="75" y="1"/>
                  </a:lnTo>
                  <a:lnTo>
                    <a:pt x="62" y="0"/>
                  </a:lnTo>
                  <a:lnTo>
                    <a:pt x="50" y="1"/>
                  </a:lnTo>
                  <a:lnTo>
                    <a:pt x="38" y="3"/>
                  </a:lnTo>
                  <a:lnTo>
                    <a:pt x="28" y="7"/>
                  </a:lnTo>
                  <a:lnTo>
                    <a:pt x="18" y="11"/>
                  </a:lnTo>
                  <a:lnTo>
                    <a:pt x="10" y="18"/>
                  </a:lnTo>
                  <a:lnTo>
                    <a:pt x="5" y="25"/>
                  </a:lnTo>
                  <a:lnTo>
                    <a:pt x="1" y="32"/>
                  </a:lnTo>
                  <a:lnTo>
                    <a:pt x="0" y="40"/>
                  </a:lnTo>
                  <a:lnTo>
                    <a:pt x="1" y="48"/>
                  </a:lnTo>
                  <a:lnTo>
                    <a:pt x="5" y="56"/>
                  </a:lnTo>
                  <a:lnTo>
                    <a:pt x="10" y="63"/>
                  </a:lnTo>
                  <a:lnTo>
                    <a:pt x="18" y="69"/>
                  </a:lnTo>
                  <a:lnTo>
                    <a:pt x="28" y="75"/>
                  </a:lnTo>
                  <a:lnTo>
                    <a:pt x="38" y="78"/>
                  </a:lnTo>
                  <a:lnTo>
                    <a:pt x="50" y="80"/>
                  </a:lnTo>
                  <a:lnTo>
                    <a:pt x="62" y="81"/>
                  </a:lnTo>
                  <a:close/>
                </a:path>
              </a:pathLst>
            </a:custGeom>
            <a:solidFill>
              <a:srgbClr val="6BF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5" name="Freeform 27"/>
            <p:cNvSpPr>
              <a:spLocks/>
            </p:cNvSpPr>
            <p:nvPr/>
          </p:nvSpPr>
          <p:spPr bwMode="auto">
            <a:xfrm>
              <a:off x="714" y="1908"/>
              <a:ext cx="24" cy="21"/>
            </a:xfrm>
            <a:custGeom>
              <a:avLst/>
              <a:gdLst>
                <a:gd name="T0" fmla="*/ 25 w 50"/>
                <a:gd name="T1" fmla="*/ 41 h 41"/>
                <a:gd name="T2" fmla="*/ 35 w 50"/>
                <a:gd name="T3" fmla="*/ 40 h 41"/>
                <a:gd name="T4" fmla="*/ 43 w 50"/>
                <a:gd name="T5" fmla="*/ 36 h 41"/>
                <a:gd name="T6" fmla="*/ 48 w 50"/>
                <a:gd name="T7" fmla="*/ 29 h 41"/>
                <a:gd name="T8" fmla="*/ 50 w 50"/>
                <a:gd name="T9" fmla="*/ 21 h 41"/>
                <a:gd name="T10" fmla="*/ 48 w 50"/>
                <a:gd name="T11" fmla="*/ 13 h 41"/>
                <a:gd name="T12" fmla="*/ 43 w 50"/>
                <a:gd name="T13" fmla="*/ 6 h 41"/>
                <a:gd name="T14" fmla="*/ 35 w 50"/>
                <a:gd name="T15" fmla="*/ 1 h 41"/>
                <a:gd name="T16" fmla="*/ 25 w 50"/>
                <a:gd name="T17" fmla="*/ 0 h 41"/>
                <a:gd name="T18" fmla="*/ 15 w 50"/>
                <a:gd name="T19" fmla="*/ 1 h 41"/>
                <a:gd name="T20" fmla="*/ 7 w 50"/>
                <a:gd name="T21" fmla="*/ 6 h 41"/>
                <a:gd name="T22" fmla="*/ 3 w 50"/>
                <a:gd name="T23" fmla="*/ 13 h 41"/>
                <a:gd name="T24" fmla="*/ 0 w 50"/>
                <a:gd name="T25" fmla="*/ 21 h 41"/>
                <a:gd name="T26" fmla="*/ 3 w 50"/>
                <a:gd name="T27" fmla="*/ 29 h 41"/>
                <a:gd name="T28" fmla="*/ 7 w 50"/>
                <a:gd name="T29" fmla="*/ 36 h 41"/>
                <a:gd name="T30" fmla="*/ 15 w 50"/>
                <a:gd name="T31" fmla="*/ 40 h 41"/>
                <a:gd name="T32" fmla="*/ 25 w 50"/>
                <a:gd name="T3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1">
                  <a:moveTo>
                    <a:pt x="25" y="41"/>
                  </a:moveTo>
                  <a:lnTo>
                    <a:pt x="35" y="40"/>
                  </a:lnTo>
                  <a:lnTo>
                    <a:pt x="43" y="36"/>
                  </a:lnTo>
                  <a:lnTo>
                    <a:pt x="48" y="29"/>
                  </a:lnTo>
                  <a:lnTo>
                    <a:pt x="50" y="21"/>
                  </a:lnTo>
                  <a:lnTo>
                    <a:pt x="48" y="13"/>
                  </a:lnTo>
                  <a:lnTo>
                    <a:pt x="43" y="6"/>
                  </a:lnTo>
                  <a:lnTo>
                    <a:pt x="35" y="1"/>
                  </a:lnTo>
                  <a:lnTo>
                    <a:pt x="25" y="0"/>
                  </a:lnTo>
                  <a:lnTo>
                    <a:pt x="15" y="1"/>
                  </a:lnTo>
                  <a:lnTo>
                    <a:pt x="7" y="6"/>
                  </a:lnTo>
                  <a:lnTo>
                    <a:pt x="3" y="13"/>
                  </a:lnTo>
                  <a:lnTo>
                    <a:pt x="0" y="21"/>
                  </a:lnTo>
                  <a:lnTo>
                    <a:pt x="3" y="29"/>
                  </a:lnTo>
                  <a:lnTo>
                    <a:pt x="7" y="36"/>
                  </a:lnTo>
                  <a:lnTo>
                    <a:pt x="15" y="40"/>
                  </a:lnTo>
                  <a:lnTo>
                    <a:pt x="25" y="41"/>
                  </a:lnTo>
                  <a:close/>
                </a:path>
              </a:pathLst>
            </a:custGeom>
            <a:solidFill>
              <a:srgbClr val="6BF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6" name="Freeform 28"/>
            <p:cNvSpPr>
              <a:spLocks/>
            </p:cNvSpPr>
            <p:nvPr/>
          </p:nvSpPr>
          <p:spPr bwMode="auto">
            <a:xfrm>
              <a:off x="235" y="1895"/>
              <a:ext cx="114" cy="113"/>
            </a:xfrm>
            <a:custGeom>
              <a:avLst/>
              <a:gdLst>
                <a:gd name="T0" fmla="*/ 195 w 228"/>
                <a:gd name="T1" fmla="*/ 33 h 227"/>
                <a:gd name="T2" fmla="*/ 187 w 228"/>
                <a:gd name="T3" fmla="*/ 26 h 227"/>
                <a:gd name="T4" fmla="*/ 177 w 228"/>
                <a:gd name="T5" fmla="*/ 19 h 227"/>
                <a:gd name="T6" fmla="*/ 167 w 228"/>
                <a:gd name="T7" fmla="*/ 13 h 227"/>
                <a:gd name="T8" fmla="*/ 158 w 228"/>
                <a:gd name="T9" fmla="*/ 8 h 227"/>
                <a:gd name="T10" fmla="*/ 147 w 228"/>
                <a:gd name="T11" fmla="*/ 5 h 227"/>
                <a:gd name="T12" fmla="*/ 136 w 228"/>
                <a:gd name="T13" fmla="*/ 3 h 227"/>
                <a:gd name="T14" fmla="*/ 126 w 228"/>
                <a:gd name="T15" fmla="*/ 0 h 227"/>
                <a:gd name="T16" fmla="*/ 114 w 228"/>
                <a:gd name="T17" fmla="*/ 0 h 227"/>
                <a:gd name="T18" fmla="*/ 91 w 228"/>
                <a:gd name="T19" fmla="*/ 3 h 227"/>
                <a:gd name="T20" fmla="*/ 70 w 228"/>
                <a:gd name="T21" fmla="*/ 10 h 227"/>
                <a:gd name="T22" fmla="*/ 51 w 228"/>
                <a:gd name="T23" fmla="*/ 20 h 227"/>
                <a:gd name="T24" fmla="*/ 33 w 228"/>
                <a:gd name="T25" fmla="*/ 34 h 227"/>
                <a:gd name="T26" fmla="*/ 20 w 228"/>
                <a:gd name="T27" fmla="*/ 50 h 227"/>
                <a:gd name="T28" fmla="*/ 9 w 228"/>
                <a:gd name="T29" fmla="*/ 69 h 227"/>
                <a:gd name="T30" fmla="*/ 2 w 228"/>
                <a:gd name="T31" fmla="*/ 90 h 227"/>
                <a:gd name="T32" fmla="*/ 0 w 228"/>
                <a:gd name="T33" fmla="*/ 113 h 227"/>
                <a:gd name="T34" fmla="*/ 2 w 228"/>
                <a:gd name="T35" fmla="*/ 136 h 227"/>
                <a:gd name="T36" fmla="*/ 8 w 228"/>
                <a:gd name="T37" fmla="*/ 157 h 227"/>
                <a:gd name="T38" fmla="*/ 18 w 228"/>
                <a:gd name="T39" fmla="*/ 176 h 227"/>
                <a:gd name="T40" fmla="*/ 33 w 228"/>
                <a:gd name="T41" fmla="*/ 194 h 227"/>
                <a:gd name="T42" fmla="*/ 41 w 228"/>
                <a:gd name="T43" fmla="*/ 202 h 227"/>
                <a:gd name="T44" fmla="*/ 51 w 228"/>
                <a:gd name="T45" fmla="*/ 209 h 227"/>
                <a:gd name="T46" fmla="*/ 61 w 228"/>
                <a:gd name="T47" fmla="*/ 214 h 227"/>
                <a:gd name="T48" fmla="*/ 70 w 228"/>
                <a:gd name="T49" fmla="*/ 219 h 227"/>
                <a:gd name="T50" fmla="*/ 81 w 228"/>
                <a:gd name="T51" fmla="*/ 223 h 227"/>
                <a:gd name="T52" fmla="*/ 92 w 228"/>
                <a:gd name="T53" fmla="*/ 225 h 227"/>
                <a:gd name="T54" fmla="*/ 103 w 228"/>
                <a:gd name="T55" fmla="*/ 227 h 227"/>
                <a:gd name="T56" fmla="*/ 114 w 228"/>
                <a:gd name="T57" fmla="*/ 227 h 227"/>
                <a:gd name="T58" fmla="*/ 126 w 228"/>
                <a:gd name="T59" fmla="*/ 227 h 227"/>
                <a:gd name="T60" fmla="*/ 136 w 228"/>
                <a:gd name="T61" fmla="*/ 225 h 227"/>
                <a:gd name="T62" fmla="*/ 147 w 228"/>
                <a:gd name="T63" fmla="*/ 223 h 227"/>
                <a:gd name="T64" fmla="*/ 158 w 228"/>
                <a:gd name="T65" fmla="*/ 219 h 227"/>
                <a:gd name="T66" fmla="*/ 167 w 228"/>
                <a:gd name="T67" fmla="*/ 214 h 227"/>
                <a:gd name="T68" fmla="*/ 177 w 228"/>
                <a:gd name="T69" fmla="*/ 209 h 227"/>
                <a:gd name="T70" fmla="*/ 187 w 228"/>
                <a:gd name="T71" fmla="*/ 202 h 227"/>
                <a:gd name="T72" fmla="*/ 195 w 228"/>
                <a:gd name="T73" fmla="*/ 194 h 227"/>
                <a:gd name="T74" fmla="*/ 210 w 228"/>
                <a:gd name="T75" fmla="*/ 176 h 227"/>
                <a:gd name="T76" fmla="*/ 220 w 228"/>
                <a:gd name="T77" fmla="*/ 157 h 227"/>
                <a:gd name="T78" fmla="*/ 226 w 228"/>
                <a:gd name="T79" fmla="*/ 136 h 227"/>
                <a:gd name="T80" fmla="*/ 228 w 228"/>
                <a:gd name="T81" fmla="*/ 113 h 227"/>
                <a:gd name="T82" fmla="*/ 226 w 228"/>
                <a:gd name="T83" fmla="*/ 91 h 227"/>
                <a:gd name="T84" fmla="*/ 220 w 228"/>
                <a:gd name="T85" fmla="*/ 69 h 227"/>
                <a:gd name="T86" fmla="*/ 210 w 228"/>
                <a:gd name="T87" fmla="*/ 50 h 227"/>
                <a:gd name="T88" fmla="*/ 195 w 228"/>
                <a:gd name="T89" fmla="*/ 33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28" h="227">
                  <a:moveTo>
                    <a:pt x="195" y="33"/>
                  </a:moveTo>
                  <a:lnTo>
                    <a:pt x="187" y="26"/>
                  </a:lnTo>
                  <a:lnTo>
                    <a:pt x="177" y="19"/>
                  </a:lnTo>
                  <a:lnTo>
                    <a:pt x="167" y="13"/>
                  </a:lnTo>
                  <a:lnTo>
                    <a:pt x="158" y="8"/>
                  </a:lnTo>
                  <a:lnTo>
                    <a:pt x="147" y="5"/>
                  </a:lnTo>
                  <a:lnTo>
                    <a:pt x="136" y="3"/>
                  </a:lnTo>
                  <a:lnTo>
                    <a:pt x="126" y="0"/>
                  </a:lnTo>
                  <a:lnTo>
                    <a:pt x="114" y="0"/>
                  </a:lnTo>
                  <a:lnTo>
                    <a:pt x="91" y="3"/>
                  </a:lnTo>
                  <a:lnTo>
                    <a:pt x="70" y="10"/>
                  </a:lnTo>
                  <a:lnTo>
                    <a:pt x="51" y="20"/>
                  </a:lnTo>
                  <a:lnTo>
                    <a:pt x="33" y="34"/>
                  </a:lnTo>
                  <a:lnTo>
                    <a:pt x="20" y="50"/>
                  </a:lnTo>
                  <a:lnTo>
                    <a:pt x="9" y="69"/>
                  </a:lnTo>
                  <a:lnTo>
                    <a:pt x="2" y="90"/>
                  </a:lnTo>
                  <a:lnTo>
                    <a:pt x="0" y="113"/>
                  </a:lnTo>
                  <a:lnTo>
                    <a:pt x="2" y="136"/>
                  </a:lnTo>
                  <a:lnTo>
                    <a:pt x="8" y="157"/>
                  </a:lnTo>
                  <a:lnTo>
                    <a:pt x="18" y="176"/>
                  </a:lnTo>
                  <a:lnTo>
                    <a:pt x="33" y="194"/>
                  </a:lnTo>
                  <a:lnTo>
                    <a:pt x="41" y="202"/>
                  </a:lnTo>
                  <a:lnTo>
                    <a:pt x="51" y="209"/>
                  </a:lnTo>
                  <a:lnTo>
                    <a:pt x="61" y="214"/>
                  </a:lnTo>
                  <a:lnTo>
                    <a:pt x="70" y="219"/>
                  </a:lnTo>
                  <a:lnTo>
                    <a:pt x="81" y="223"/>
                  </a:lnTo>
                  <a:lnTo>
                    <a:pt x="92" y="225"/>
                  </a:lnTo>
                  <a:lnTo>
                    <a:pt x="103" y="227"/>
                  </a:lnTo>
                  <a:lnTo>
                    <a:pt x="114" y="227"/>
                  </a:lnTo>
                  <a:lnTo>
                    <a:pt x="126" y="227"/>
                  </a:lnTo>
                  <a:lnTo>
                    <a:pt x="136" y="225"/>
                  </a:lnTo>
                  <a:lnTo>
                    <a:pt x="147" y="223"/>
                  </a:lnTo>
                  <a:lnTo>
                    <a:pt x="158" y="219"/>
                  </a:lnTo>
                  <a:lnTo>
                    <a:pt x="167" y="214"/>
                  </a:lnTo>
                  <a:lnTo>
                    <a:pt x="177" y="209"/>
                  </a:lnTo>
                  <a:lnTo>
                    <a:pt x="187" y="202"/>
                  </a:lnTo>
                  <a:lnTo>
                    <a:pt x="195" y="194"/>
                  </a:lnTo>
                  <a:lnTo>
                    <a:pt x="210" y="176"/>
                  </a:lnTo>
                  <a:lnTo>
                    <a:pt x="220" y="157"/>
                  </a:lnTo>
                  <a:lnTo>
                    <a:pt x="226" y="136"/>
                  </a:lnTo>
                  <a:lnTo>
                    <a:pt x="228" y="113"/>
                  </a:lnTo>
                  <a:lnTo>
                    <a:pt x="226" y="91"/>
                  </a:lnTo>
                  <a:lnTo>
                    <a:pt x="220" y="69"/>
                  </a:lnTo>
                  <a:lnTo>
                    <a:pt x="210" y="50"/>
                  </a:lnTo>
                  <a:lnTo>
                    <a:pt x="195"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7" name="Freeform 29"/>
            <p:cNvSpPr>
              <a:spLocks/>
            </p:cNvSpPr>
            <p:nvPr/>
          </p:nvSpPr>
          <p:spPr bwMode="auto">
            <a:xfrm>
              <a:off x="247" y="1906"/>
              <a:ext cx="91" cy="91"/>
            </a:xfrm>
            <a:custGeom>
              <a:avLst/>
              <a:gdLst>
                <a:gd name="T0" fmla="*/ 91 w 182"/>
                <a:gd name="T1" fmla="*/ 181 h 181"/>
                <a:gd name="T2" fmla="*/ 110 w 182"/>
                <a:gd name="T3" fmla="*/ 179 h 181"/>
                <a:gd name="T4" fmla="*/ 127 w 182"/>
                <a:gd name="T5" fmla="*/ 174 h 181"/>
                <a:gd name="T6" fmla="*/ 142 w 182"/>
                <a:gd name="T7" fmla="*/ 166 h 181"/>
                <a:gd name="T8" fmla="*/ 156 w 182"/>
                <a:gd name="T9" fmla="*/ 155 h 181"/>
                <a:gd name="T10" fmla="*/ 167 w 182"/>
                <a:gd name="T11" fmla="*/ 141 h 181"/>
                <a:gd name="T12" fmla="*/ 175 w 182"/>
                <a:gd name="T13" fmla="*/ 126 h 181"/>
                <a:gd name="T14" fmla="*/ 180 w 182"/>
                <a:gd name="T15" fmla="*/ 109 h 181"/>
                <a:gd name="T16" fmla="*/ 182 w 182"/>
                <a:gd name="T17" fmla="*/ 90 h 181"/>
                <a:gd name="T18" fmla="*/ 180 w 182"/>
                <a:gd name="T19" fmla="*/ 72 h 181"/>
                <a:gd name="T20" fmla="*/ 175 w 182"/>
                <a:gd name="T21" fmla="*/ 56 h 181"/>
                <a:gd name="T22" fmla="*/ 167 w 182"/>
                <a:gd name="T23" fmla="*/ 39 h 181"/>
                <a:gd name="T24" fmla="*/ 156 w 182"/>
                <a:gd name="T25" fmla="*/ 27 h 181"/>
                <a:gd name="T26" fmla="*/ 142 w 182"/>
                <a:gd name="T27" fmla="*/ 15 h 181"/>
                <a:gd name="T28" fmla="*/ 127 w 182"/>
                <a:gd name="T29" fmla="*/ 7 h 181"/>
                <a:gd name="T30" fmla="*/ 110 w 182"/>
                <a:gd name="T31" fmla="*/ 3 h 181"/>
                <a:gd name="T32" fmla="*/ 91 w 182"/>
                <a:gd name="T33" fmla="*/ 0 h 181"/>
                <a:gd name="T34" fmla="*/ 73 w 182"/>
                <a:gd name="T35" fmla="*/ 3 h 181"/>
                <a:gd name="T36" fmla="*/ 57 w 182"/>
                <a:gd name="T37" fmla="*/ 7 h 181"/>
                <a:gd name="T38" fmla="*/ 40 w 182"/>
                <a:gd name="T39" fmla="*/ 15 h 181"/>
                <a:gd name="T40" fmla="*/ 27 w 182"/>
                <a:gd name="T41" fmla="*/ 27 h 181"/>
                <a:gd name="T42" fmla="*/ 16 w 182"/>
                <a:gd name="T43" fmla="*/ 39 h 181"/>
                <a:gd name="T44" fmla="*/ 7 w 182"/>
                <a:gd name="T45" fmla="*/ 56 h 181"/>
                <a:gd name="T46" fmla="*/ 2 w 182"/>
                <a:gd name="T47" fmla="*/ 72 h 181"/>
                <a:gd name="T48" fmla="*/ 0 w 182"/>
                <a:gd name="T49" fmla="*/ 90 h 181"/>
                <a:gd name="T50" fmla="*/ 2 w 182"/>
                <a:gd name="T51" fmla="*/ 109 h 181"/>
                <a:gd name="T52" fmla="*/ 7 w 182"/>
                <a:gd name="T53" fmla="*/ 126 h 181"/>
                <a:gd name="T54" fmla="*/ 16 w 182"/>
                <a:gd name="T55" fmla="*/ 141 h 181"/>
                <a:gd name="T56" fmla="*/ 27 w 182"/>
                <a:gd name="T57" fmla="*/ 155 h 181"/>
                <a:gd name="T58" fmla="*/ 40 w 182"/>
                <a:gd name="T59" fmla="*/ 166 h 181"/>
                <a:gd name="T60" fmla="*/ 57 w 182"/>
                <a:gd name="T61" fmla="*/ 174 h 181"/>
                <a:gd name="T62" fmla="*/ 73 w 182"/>
                <a:gd name="T63" fmla="*/ 179 h 181"/>
                <a:gd name="T64" fmla="*/ 91 w 182"/>
                <a:gd name="T65"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82" h="181">
                  <a:moveTo>
                    <a:pt x="91" y="181"/>
                  </a:moveTo>
                  <a:lnTo>
                    <a:pt x="110" y="179"/>
                  </a:lnTo>
                  <a:lnTo>
                    <a:pt x="127" y="174"/>
                  </a:lnTo>
                  <a:lnTo>
                    <a:pt x="142" y="166"/>
                  </a:lnTo>
                  <a:lnTo>
                    <a:pt x="156" y="155"/>
                  </a:lnTo>
                  <a:lnTo>
                    <a:pt x="167" y="141"/>
                  </a:lnTo>
                  <a:lnTo>
                    <a:pt x="175" y="126"/>
                  </a:lnTo>
                  <a:lnTo>
                    <a:pt x="180" y="109"/>
                  </a:lnTo>
                  <a:lnTo>
                    <a:pt x="182" y="90"/>
                  </a:lnTo>
                  <a:lnTo>
                    <a:pt x="180" y="72"/>
                  </a:lnTo>
                  <a:lnTo>
                    <a:pt x="175" y="56"/>
                  </a:lnTo>
                  <a:lnTo>
                    <a:pt x="167" y="39"/>
                  </a:lnTo>
                  <a:lnTo>
                    <a:pt x="156" y="27"/>
                  </a:lnTo>
                  <a:lnTo>
                    <a:pt x="142" y="15"/>
                  </a:lnTo>
                  <a:lnTo>
                    <a:pt x="127" y="7"/>
                  </a:lnTo>
                  <a:lnTo>
                    <a:pt x="110" y="3"/>
                  </a:lnTo>
                  <a:lnTo>
                    <a:pt x="91" y="0"/>
                  </a:lnTo>
                  <a:lnTo>
                    <a:pt x="73" y="3"/>
                  </a:lnTo>
                  <a:lnTo>
                    <a:pt x="57" y="7"/>
                  </a:lnTo>
                  <a:lnTo>
                    <a:pt x="40" y="15"/>
                  </a:lnTo>
                  <a:lnTo>
                    <a:pt x="27" y="27"/>
                  </a:lnTo>
                  <a:lnTo>
                    <a:pt x="16" y="39"/>
                  </a:lnTo>
                  <a:lnTo>
                    <a:pt x="7" y="56"/>
                  </a:lnTo>
                  <a:lnTo>
                    <a:pt x="2" y="72"/>
                  </a:lnTo>
                  <a:lnTo>
                    <a:pt x="0" y="90"/>
                  </a:lnTo>
                  <a:lnTo>
                    <a:pt x="2" y="109"/>
                  </a:lnTo>
                  <a:lnTo>
                    <a:pt x="7" y="126"/>
                  </a:lnTo>
                  <a:lnTo>
                    <a:pt x="16" y="141"/>
                  </a:lnTo>
                  <a:lnTo>
                    <a:pt x="27" y="155"/>
                  </a:lnTo>
                  <a:lnTo>
                    <a:pt x="40" y="166"/>
                  </a:lnTo>
                  <a:lnTo>
                    <a:pt x="57" y="174"/>
                  </a:lnTo>
                  <a:lnTo>
                    <a:pt x="73" y="179"/>
                  </a:lnTo>
                  <a:lnTo>
                    <a:pt x="91" y="181"/>
                  </a:lnTo>
                  <a:close/>
                </a:path>
              </a:pathLst>
            </a:custGeom>
            <a:solidFill>
              <a:srgbClr val="FFC9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8" name="Freeform 30"/>
            <p:cNvSpPr>
              <a:spLocks/>
            </p:cNvSpPr>
            <p:nvPr/>
          </p:nvSpPr>
          <p:spPr bwMode="auto">
            <a:xfrm>
              <a:off x="259" y="1932"/>
              <a:ext cx="22" cy="19"/>
            </a:xfrm>
            <a:custGeom>
              <a:avLst/>
              <a:gdLst>
                <a:gd name="T0" fmla="*/ 22 w 44"/>
                <a:gd name="T1" fmla="*/ 38 h 38"/>
                <a:gd name="T2" fmla="*/ 30 w 44"/>
                <a:gd name="T3" fmla="*/ 37 h 38"/>
                <a:gd name="T4" fmla="*/ 37 w 44"/>
                <a:gd name="T5" fmla="*/ 32 h 38"/>
                <a:gd name="T6" fmla="*/ 42 w 44"/>
                <a:gd name="T7" fmla="*/ 27 h 38"/>
                <a:gd name="T8" fmla="*/ 44 w 44"/>
                <a:gd name="T9" fmla="*/ 20 h 38"/>
                <a:gd name="T10" fmla="*/ 42 w 44"/>
                <a:gd name="T11" fmla="*/ 12 h 38"/>
                <a:gd name="T12" fmla="*/ 37 w 44"/>
                <a:gd name="T13" fmla="*/ 6 h 38"/>
                <a:gd name="T14" fmla="*/ 30 w 44"/>
                <a:gd name="T15" fmla="*/ 1 h 38"/>
                <a:gd name="T16" fmla="*/ 22 w 44"/>
                <a:gd name="T17" fmla="*/ 0 h 38"/>
                <a:gd name="T18" fmla="*/ 13 w 44"/>
                <a:gd name="T19" fmla="*/ 1 h 38"/>
                <a:gd name="T20" fmla="*/ 6 w 44"/>
                <a:gd name="T21" fmla="*/ 6 h 38"/>
                <a:gd name="T22" fmla="*/ 2 w 44"/>
                <a:gd name="T23" fmla="*/ 12 h 38"/>
                <a:gd name="T24" fmla="*/ 0 w 44"/>
                <a:gd name="T25" fmla="*/ 20 h 38"/>
                <a:gd name="T26" fmla="*/ 2 w 44"/>
                <a:gd name="T27" fmla="*/ 27 h 38"/>
                <a:gd name="T28" fmla="*/ 6 w 44"/>
                <a:gd name="T29" fmla="*/ 32 h 38"/>
                <a:gd name="T30" fmla="*/ 13 w 44"/>
                <a:gd name="T31" fmla="*/ 37 h 38"/>
                <a:gd name="T32" fmla="*/ 22 w 44"/>
                <a:gd name="T33" fmla="*/ 3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4" h="38">
                  <a:moveTo>
                    <a:pt x="22" y="38"/>
                  </a:moveTo>
                  <a:lnTo>
                    <a:pt x="30" y="37"/>
                  </a:lnTo>
                  <a:lnTo>
                    <a:pt x="37" y="32"/>
                  </a:lnTo>
                  <a:lnTo>
                    <a:pt x="42" y="27"/>
                  </a:lnTo>
                  <a:lnTo>
                    <a:pt x="44" y="20"/>
                  </a:lnTo>
                  <a:lnTo>
                    <a:pt x="42" y="12"/>
                  </a:lnTo>
                  <a:lnTo>
                    <a:pt x="37" y="6"/>
                  </a:lnTo>
                  <a:lnTo>
                    <a:pt x="30" y="1"/>
                  </a:lnTo>
                  <a:lnTo>
                    <a:pt x="22" y="0"/>
                  </a:lnTo>
                  <a:lnTo>
                    <a:pt x="13" y="1"/>
                  </a:lnTo>
                  <a:lnTo>
                    <a:pt x="6" y="6"/>
                  </a:lnTo>
                  <a:lnTo>
                    <a:pt x="2" y="12"/>
                  </a:lnTo>
                  <a:lnTo>
                    <a:pt x="0" y="20"/>
                  </a:lnTo>
                  <a:lnTo>
                    <a:pt x="2" y="27"/>
                  </a:lnTo>
                  <a:lnTo>
                    <a:pt x="6" y="32"/>
                  </a:lnTo>
                  <a:lnTo>
                    <a:pt x="13" y="37"/>
                  </a:lnTo>
                  <a:lnTo>
                    <a:pt x="22" y="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59" name="Freeform 31"/>
            <p:cNvSpPr>
              <a:spLocks/>
            </p:cNvSpPr>
            <p:nvPr/>
          </p:nvSpPr>
          <p:spPr bwMode="auto">
            <a:xfrm>
              <a:off x="268" y="1927"/>
              <a:ext cx="59" cy="59"/>
            </a:xfrm>
            <a:custGeom>
              <a:avLst/>
              <a:gdLst>
                <a:gd name="T0" fmla="*/ 91 w 118"/>
                <a:gd name="T1" fmla="*/ 0 h 118"/>
                <a:gd name="T2" fmla="*/ 95 w 118"/>
                <a:gd name="T3" fmla="*/ 9 h 118"/>
                <a:gd name="T4" fmla="*/ 99 w 118"/>
                <a:gd name="T5" fmla="*/ 18 h 118"/>
                <a:gd name="T6" fmla="*/ 101 w 118"/>
                <a:gd name="T7" fmla="*/ 27 h 118"/>
                <a:gd name="T8" fmla="*/ 102 w 118"/>
                <a:gd name="T9" fmla="*/ 38 h 118"/>
                <a:gd name="T10" fmla="*/ 101 w 118"/>
                <a:gd name="T11" fmla="*/ 50 h 118"/>
                <a:gd name="T12" fmla="*/ 98 w 118"/>
                <a:gd name="T13" fmla="*/ 63 h 118"/>
                <a:gd name="T14" fmla="*/ 91 w 118"/>
                <a:gd name="T15" fmla="*/ 75 h 118"/>
                <a:gd name="T16" fmla="*/ 84 w 118"/>
                <a:gd name="T17" fmla="*/ 84 h 118"/>
                <a:gd name="T18" fmla="*/ 73 w 118"/>
                <a:gd name="T19" fmla="*/ 92 h 118"/>
                <a:gd name="T20" fmla="*/ 63 w 118"/>
                <a:gd name="T21" fmla="*/ 98 h 118"/>
                <a:gd name="T22" fmla="*/ 50 w 118"/>
                <a:gd name="T23" fmla="*/ 102 h 118"/>
                <a:gd name="T24" fmla="*/ 38 w 118"/>
                <a:gd name="T25" fmla="*/ 103 h 118"/>
                <a:gd name="T26" fmla="*/ 32 w 118"/>
                <a:gd name="T27" fmla="*/ 103 h 118"/>
                <a:gd name="T28" fmla="*/ 27 w 118"/>
                <a:gd name="T29" fmla="*/ 102 h 118"/>
                <a:gd name="T30" fmla="*/ 22 w 118"/>
                <a:gd name="T31" fmla="*/ 101 h 118"/>
                <a:gd name="T32" fmla="*/ 17 w 118"/>
                <a:gd name="T33" fmla="*/ 100 h 118"/>
                <a:gd name="T34" fmla="*/ 12 w 118"/>
                <a:gd name="T35" fmla="*/ 99 h 118"/>
                <a:gd name="T36" fmla="*/ 8 w 118"/>
                <a:gd name="T37" fmla="*/ 97 h 118"/>
                <a:gd name="T38" fmla="*/ 3 w 118"/>
                <a:gd name="T39" fmla="*/ 93 h 118"/>
                <a:gd name="T40" fmla="*/ 0 w 118"/>
                <a:gd name="T41" fmla="*/ 91 h 118"/>
                <a:gd name="T42" fmla="*/ 4 w 118"/>
                <a:gd name="T43" fmla="*/ 97 h 118"/>
                <a:gd name="T44" fmla="*/ 10 w 118"/>
                <a:gd name="T45" fmla="*/ 102 h 118"/>
                <a:gd name="T46" fmla="*/ 16 w 118"/>
                <a:gd name="T47" fmla="*/ 107 h 118"/>
                <a:gd name="T48" fmla="*/ 23 w 118"/>
                <a:gd name="T49" fmla="*/ 111 h 118"/>
                <a:gd name="T50" fmla="*/ 30 w 118"/>
                <a:gd name="T51" fmla="*/ 114 h 118"/>
                <a:gd name="T52" fmla="*/ 37 w 118"/>
                <a:gd name="T53" fmla="*/ 116 h 118"/>
                <a:gd name="T54" fmla="*/ 45 w 118"/>
                <a:gd name="T55" fmla="*/ 118 h 118"/>
                <a:gd name="T56" fmla="*/ 53 w 118"/>
                <a:gd name="T57" fmla="*/ 118 h 118"/>
                <a:gd name="T58" fmla="*/ 65 w 118"/>
                <a:gd name="T59" fmla="*/ 117 h 118"/>
                <a:gd name="T60" fmla="*/ 78 w 118"/>
                <a:gd name="T61" fmla="*/ 114 h 118"/>
                <a:gd name="T62" fmla="*/ 90 w 118"/>
                <a:gd name="T63" fmla="*/ 107 h 118"/>
                <a:gd name="T64" fmla="*/ 99 w 118"/>
                <a:gd name="T65" fmla="*/ 99 h 118"/>
                <a:gd name="T66" fmla="*/ 107 w 118"/>
                <a:gd name="T67" fmla="*/ 90 h 118"/>
                <a:gd name="T68" fmla="*/ 113 w 118"/>
                <a:gd name="T69" fmla="*/ 78 h 118"/>
                <a:gd name="T70" fmla="*/ 117 w 118"/>
                <a:gd name="T71" fmla="*/ 67 h 118"/>
                <a:gd name="T72" fmla="*/ 118 w 118"/>
                <a:gd name="T73" fmla="*/ 53 h 118"/>
                <a:gd name="T74" fmla="*/ 116 w 118"/>
                <a:gd name="T75" fmla="*/ 37 h 118"/>
                <a:gd name="T76" fmla="*/ 110 w 118"/>
                <a:gd name="T77" fmla="*/ 23 h 118"/>
                <a:gd name="T78" fmla="*/ 102 w 118"/>
                <a:gd name="T79" fmla="*/ 10 h 118"/>
                <a:gd name="T80" fmla="*/ 91 w 118"/>
                <a:gd name="T81" fmla="*/ 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18" h="118">
                  <a:moveTo>
                    <a:pt x="91" y="0"/>
                  </a:moveTo>
                  <a:lnTo>
                    <a:pt x="95" y="9"/>
                  </a:lnTo>
                  <a:lnTo>
                    <a:pt x="99" y="18"/>
                  </a:lnTo>
                  <a:lnTo>
                    <a:pt x="101" y="27"/>
                  </a:lnTo>
                  <a:lnTo>
                    <a:pt x="102" y="38"/>
                  </a:lnTo>
                  <a:lnTo>
                    <a:pt x="101" y="50"/>
                  </a:lnTo>
                  <a:lnTo>
                    <a:pt x="98" y="63"/>
                  </a:lnTo>
                  <a:lnTo>
                    <a:pt x="91" y="75"/>
                  </a:lnTo>
                  <a:lnTo>
                    <a:pt x="84" y="84"/>
                  </a:lnTo>
                  <a:lnTo>
                    <a:pt x="73" y="92"/>
                  </a:lnTo>
                  <a:lnTo>
                    <a:pt x="63" y="98"/>
                  </a:lnTo>
                  <a:lnTo>
                    <a:pt x="50" y="102"/>
                  </a:lnTo>
                  <a:lnTo>
                    <a:pt x="38" y="103"/>
                  </a:lnTo>
                  <a:lnTo>
                    <a:pt x="32" y="103"/>
                  </a:lnTo>
                  <a:lnTo>
                    <a:pt x="27" y="102"/>
                  </a:lnTo>
                  <a:lnTo>
                    <a:pt x="22" y="101"/>
                  </a:lnTo>
                  <a:lnTo>
                    <a:pt x="17" y="100"/>
                  </a:lnTo>
                  <a:lnTo>
                    <a:pt x="12" y="99"/>
                  </a:lnTo>
                  <a:lnTo>
                    <a:pt x="8" y="97"/>
                  </a:lnTo>
                  <a:lnTo>
                    <a:pt x="3" y="93"/>
                  </a:lnTo>
                  <a:lnTo>
                    <a:pt x="0" y="91"/>
                  </a:lnTo>
                  <a:lnTo>
                    <a:pt x="4" y="97"/>
                  </a:lnTo>
                  <a:lnTo>
                    <a:pt x="10" y="102"/>
                  </a:lnTo>
                  <a:lnTo>
                    <a:pt x="16" y="107"/>
                  </a:lnTo>
                  <a:lnTo>
                    <a:pt x="23" y="111"/>
                  </a:lnTo>
                  <a:lnTo>
                    <a:pt x="30" y="114"/>
                  </a:lnTo>
                  <a:lnTo>
                    <a:pt x="37" y="116"/>
                  </a:lnTo>
                  <a:lnTo>
                    <a:pt x="45" y="118"/>
                  </a:lnTo>
                  <a:lnTo>
                    <a:pt x="53" y="118"/>
                  </a:lnTo>
                  <a:lnTo>
                    <a:pt x="65" y="117"/>
                  </a:lnTo>
                  <a:lnTo>
                    <a:pt x="78" y="114"/>
                  </a:lnTo>
                  <a:lnTo>
                    <a:pt x="90" y="107"/>
                  </a:lnTo>
                  <a:lnTo>
                    <a:pt x="99" y="99"/>
                  </a:lnTo>
                  <a:lnTo>
                    <a:pt x="107" y="90"/>
                  </a:lnTo>
                  <a:lnTo>
                    <a:pt x="113" y="78"/>
                  </a:lnTo>
                  <a:lnTo>
                    <a:pt x="117" y="67"/>
                  </a:lnTo>
                  <a:lnTo>
                    <a:pt x="118" y="53"/>
                  </a:lnTo>
                  <a:lnTo>
                    <a:pt x="116" y="37"/>
                  </a:lnTo>
                  <a:lnTo>
                    <a:pt x="110" y="23"/>
                  </a:lnTo>
                  <a:lnTo>
                    <a:pt x="102" y="10"/>
                  </a:lnTo>
                  <a:lnTo>
                    <a:pt x="91" y="0"/>
                  </a:lnTo>
                  <a:close/>
                </a:path>
              </a:pathLst>
            </a:custGeom>
            <a:solidFill>
              <a:srgbClr val="FF8E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60" name="Freeform 32"/>
            <p:cNvSpPr>
              <a:spLocks/>
            </p:cNvSpPr>
            <p:nvPr/>
          </p:nvSpPr>
          <p:spPr bwMode="auto">
            <a:xfrm>
              <a:off x="1070" y="1785"/>
              <a:ext cx="114" cy="114"/>
            </a:xfrm>
            <a:custGeom>
              <a:avLst/>
              <a:gdLst>
                <a:gd name="T0" fmla="*/ 195 w 229"/>
                <a:gd name="T1" fmla="*/ 33 h 226"/>
                <a:gd name="T2" fmla="*/ 187 w 229"/>
                <a:gd name="T3" fmla="*/ 25 h 226"/>
                <a:gd name="T4" fmla="*/ 178 w 229"/>
                <a:gd name="T5" fmla="*/ 18 h 226"/>
                <a:gd name="T6" fmla="*/ 169 w 229"/>
                <a:gd name="T7" fmla="*/ 12 h 226"/>
                <a:gd name="T8" fmla="*/ 158 w 229"/>
                <a:gd name="T9" fmla="*/ 8 h 226"/>
                <a:gd name="T10" fmla="*/ 148 w 229"/>
                <a:gd name="T11" fmla="*/ 4 h 226"/>
                <a:gd name="T12" fmla="*/ 138 w 229"/>
                <a:gd name="T13" fmla="*/ 2 h 226"/>
                <a:gd name="T14" fmla="*/ 126 w 229"/>
                <a:gd name="T15" fmla="*/ 0 h 226"/>
                <a:gd name="T16" fmla="*/ 115 w 229"/>
                <a:gd name="T17" fmla="*/ 0 h 226"/>
                <a:gd name="T18" fmla="*/ 91 w 229"/>
                <a:gd name="T19" fmla="*/ 2 h 226"/>
                <a:gd name="T20" fmla="*/ 71 w 229"/>
                <a:gd name="T21" fmla="*/ 9 h 226"/>
                <a:gd name="T22" fmla="*/ 51 w 229"/>
                <a:gd name="T23" fmla="*/ 19 h 226"/>
                <a:gd name="T24" fmla="*/ 34 w 229"/>
                <a:gd name="T25" fmla="*/ 33 h 226"/>
                <a:gd name="T26" fmla="*/ 20 w 229"/>
                <a:gd name="T27" fmla="*/ 49 h 226"/>
                <a:gd name="T28" fmla="*/ 10 w 229"/>
                <a:gd name="T29" fmla="*/ 69 h 226"/>
                <a:gd name="T30" fmla="*/ 3 w 229"/>
                <a:gd name="T31" fmla="*/ 89 h 226"/>
                <a:gd name="T32" fmla="*/ 0 w 229"/>
                <a:gd name="T33" fmla="*/ 112 h 226"/>
                <a:gd name="T34" fmla="*/ 3 w 229"/>
                <a:gd name="T35" fmla="*/ 135 h 226"/>
                <a:gd name="T36" fmla="*/ 10 w 229"/>
                <a:gd name="T37" fmla="*/ 156 h 226"/>
                <a:gd name="T38" fmla="*/ 20 w 229"/>
                <a:gd name="T39" fmla="*/ 176 h 226"/>
                <a:gd name="T40" fmla="*/ 34 w 229"/>
                <a:gd name="T41" fmla="*/ 193 h 226"/>
                <a:gd name="T42" fmla="*/ 42 w 229"/>
                <a:gd name="T43" fmla="*/ 201 h 226"/>
                <a:gd name="T44" fmla="*/ 51 w 229"/>
                <a:gd name="T45" fmla="*/ 208 h 226"/>
                <a:gd name="T46" fmla="*/ 62 w 229"/>
                <a:gd name="T47" fmla="*/ 214 h 226"/>
                <a:gd name="T48" fmla="*/ 71 w 229"/>
                <a:gd name="T49" fmla="*/ 218 h 226"/>
                <a:gd name="T50" fmla="*/ 81 w 229"/>
                <a:gd name="T51" fmla="*/ 222 h 226"/>
                <a:gd name="T52" fmla="*/ 93 w 229"/>
                <a:gd name="T53" fmla="*/ 224 h 226"/>
                <a:gd name="T54" fmla="*/ 103 w 229"/>
                <a:gd name="T55" fmla="*/ 226 h 226"/>
                <a:gd name="T56" fmla="*/ 115 w 229"/>
                <a:gd name="T57" fmla="*/ 226 h 226"/>
                <a:gd name="T58" fmla="*/ 126 w 229"/>
                <a:gd name="T59" fmla="*/ 226 h 226"/>
                <a:gd name="T60" fmla="*/ 138 w 229"/>
                <a:gd name="T61" fmla="*/ 224 h 226"/>
                <a:gd name="T62" fmla="*/ 148 w 229"/>
                <a:gd name="T63" fmla="*/ 222 h 226"/>
                <a:gd name="T64" fmla="*/ 158 w 229"/>
                <a:gd name="T65" fmla="*/ 218 h 226"/>
                <a:gd name="T66" fmla="*/ 169 w 229"/>
                <a:gd name="T67" fmla="*/ 214 h 226"/>
                <a:gd name="T68" fmla="*/ 178 w 229"/>
                <a:gd name="T69" fmla="*/ 208 h 226"/>
                <a:gd name="T70" fmla="*/ 187 w 229"/>
                <a:gd name="T71" fmla="*/ 201 h 226"/>
                <a:gd name="T72" fmla="*/ 195 w 229"/>
                <a:gd name="T73" fmla="*/ 193 h 226"/>
                <a:gd name="T74" fmla="*/ 210 w 229"/>
                <a:gd name="T75" fmla="*/ 176 h 226"/>
                <a:gd name="T76" fmla="*/ 221 w 229"/>
                <a:gd name="T77" fmla="*/ 156 h 226"/>
                <a:gd name="T78" fmla="*/ 226 w 229"/>
                <a:gd name="T79" fmla="*/ 135 h 226"/>
                <a:gd name="T80" fmla="*/ 229 w 229"/>
                <a:gd name="T81" fmla="*/ 112 h 226"/>
                <a:gd name="T82" fmla="*/ 226 w 229"/>
                <a:gd name="T83" fmla="*/ 91 h 226"/>
                <a:gd name="T84" fmla="*/ 221 w 229"/>
                <a:gd name="T85" fmla="*/ 69 h 226"/>
                <a:gd name="T86" fmla="*/ 210 w 229"/>
                <a:gd name="T87" fmla="*/ 50 h 226"/>
                <a:gd name="T88" fmla="*/ 195 w 229"/>
                <a:gd name="T89" fmla="*/ 33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29" h="226">
                  <a:moveTo>
                    <a:pt x="195" y="33"/>
                  </a:moveTo>
                  <a:lnTo>
                    <a:pt x="187" y="25"/>
                  </a:lnTo>
                  <a:lnTo>
                    <a:pt x="178" y="18"/>
                  </a:lnTo>
                  <a:lnTo>
                    <a:pt x="169" y="12"/>
                  </a:lnTo>
                  <a:lnTo>
                    <a:pt x="158" y="8"/>
                  </a:lnTo>
                  <a:lnTo>
                    <a:pt x="148" y="4"/>
                  </a:lnTo>
                  <a:lnTo>
                    <a:pt x="138" y="2"/>
                  </a:lnTo>
                  <a:lnTo>
                    <a:pt x="126" y="0"/>
                  </a:lnTo>
                  <a:lnTo>
                    <a:pt x="115" y="0"/>
                  </a:lnTo>
                  <a:lnTo>
                    <a:pt x="91" y="2"/>
                  </a:lnTo>
                  <a:lnTo>
                    <a:pt x="71" y="9"/>
                  </a:lnTo>
                  <a:lnTo>
                    <a:pt x="51" y="19"/>
                  </a:lnTo>
                  <a:lnTo>
                    <a:pt x="34" y="33"/>
                  </a:lnTo>
                  <a:lnTo>
                    <a:pt x="20" y="49"/>
                  </a:lnTo>
                  <a:lnTo>
                    <a:pt x="10" y="69"/>
                  </a:lnTo>
                  <a:lnTo>
                    <a:pt x="3" y="89"/>
                  </a:lnTo>
                  <a:lnTo>
                    <a:pt x="0" y="112"/>
                  </a:lnTo>
                  <a:lnTo>
                    <a:pt x="3" y="135"/>
                  </a:lnTo>
                  <a:lnTo>
                    <a:pt x="10" y="156"/>
                  </a:lnTo>
                  <a:lnTo>
                    <a:pt x="20" y="176"/>
                  </a:lnTo>
                  <a:lnTo>
                    <a:pt x="34" y="193"/>
                  </a:lnTo>
                  <a:lnTo>
                    <a:pt x="42" y="201"/>
                  </a:lnTo>
                  <a:lnTo>
                    <a:pt x="51" y="208"/>
                  </a:lnTo>
                  <a:lnTo>
                    <a:pt x="62" y="214"/>
                  </a:lnTo>
                  <a:lnTo>
                    <a:pt x="71" y="218"/>
                  </a:lnTo>
                  <a:lnTo>
                    <a:pt x="81" y="222"/>
                  </a:lnTo>
                  <a:lnTo>
                    <a:pt x="93" y="224"/>
                  </a:lnTo>
                  <a:lnTo>
                    <a:pt x="103" y="226"/>
                  </a:lnTo>
                  <a:lnTo>
                    <a:pt x="115" y="226"/>
                  </a:lnTo>
                  <a:lnTo>
                    <a:pt x="126" y="226"/>
                  </a:lnTo>
                  <a:lnTo>
                    <a:pt x="138" y="224"/>
                  </a:lnTo>
                  <a:lnTo>
                    <a:pt x="148" y="222"/>
                  </a:lnTo>
                  <a:lnTo>
                    <a:pt x="158" y="218"/>
                  </a:lnTo>
                  <a:lnTo>
                    <a:pt x="169" y="214"/>
                  </a:lnTo>
                  <a:lnTo>
                    <a:pt x="178" y="208"/>
                  </a:lnTo>
                  <a:lnTo>
                    <a:pt x="187" y="201"/>
                  </a:lnTo>
                  <a:lnTo>
                    <a:pt x="195" y="193"/>
                  </a:lnTo>
                  <a:lnTo>
                    <a:pt x="210" y="176"/>
                  </a:lnTo>
                  <a:lnTo>
                    <a:pt x="221" y="156"/>
                  </a:lnTo>
                  <a:lnTo>
                    <a:pt x="226" y="135"/>
                  </a:lnTo>
                  <a:lnTo>
                    <a:pt x="229" y="112"/>
                  </a:lnTo>
                  <a:lnTo>
                    <a:pt x="226" y="91"/>
                  </a:lnTo>
                  <a:lnTo>
                    <a:pt x="221" y="69"/>
                  </a:lnTo>
                  <a:lnTo>
                    <a:pt x="210" y="50"/>
                  </a:lnTo>
                  <a:lnTo>
                    <a:pt x="195"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61" name="Freeform 33"/>
            <p:cNvSpPr>
              <a:spLocks/>
            </p:cNvSpPr>
            <p:nvPr/>
          </p:nvSpPr>
          <p:spPr bwMode="auto">
            <a:xfrm>
              <a:off x="1082" y="1797"/>
              <a:ext cx="90" cy="90"/>
            </a:xfrm>
            <a:custGeom>
              <a:avLst/>
              <a:gdLst>
                <a:gd name="T0" fmla="*/ 90 w 181"/>
                <a:gd name="T1" fmla="*/ 180 h 180"/>
                <a:gd name="T2" fmla="*/ 108 w 181"/>
                <a:gd name="T3" fmla="*/ 178 h 180"/>
                <a:gd name="T4" fmla="*/ 125 w 181"/>
                <a:gd name="T5" fmla="*/ 173 h 180"/>
                <a:gd name="T6" fmla="*/ 140 w 181"/>
                <a:gd name="T7" fmla="*/ 165 h 180"/>
                <a:gd name="T8" fmla="*/ 154 w 181"/>
                <a:gd name="T9" fmla="*/ 154 h 180"/>
                <a:gd name="T10" fmla="*/ 166 w 181"/>
                <a:gd name="T11" fmla="*/ 140 h 180"/>
                <a:gd name="T12" fmla="*/ 174 w 181"/>
                <a:gd name="T13" fmla="*/ 125 h 180"/>
                <a:gd name="T14" fmla="*/ 178 w 181"/>
                <a:gd name="T15" fmla="*/ 108 h 180"/>
                <a:gd name="T16" fmla="*/ 181 w 181"/>
                <a:gd name="T17" fmla="*/ 89 h 180"/>
                <a:gd name="T18" fmla="*/ 178 w 181"/>
                <a:gd name="T19" fmla="*/ 71 h 180"/>
                <a:gd name="T20" fmla="*/ 174 w 181"/>
                <a:gd name="T21" fmla="*/ 55 h 180"/>
                <a:gd name="T22" fmla="*/ 166 w 181"/>
                <a:gd name="T23" fmla="*/ 39 h 180"/>
                <a:gd name="T24" fmla="*/ 154 w 181"/>
                <a:gd name="T25" fmla="*/ 26 h 180"/>
                <a:gd name="T26" fmla="*/ 140 w 181"/>
                <a:gd name="T27" fmla="*/ 15 h 180"/>
                <a:gd name="T28" fmla="*/ 125 w 181"/>
                <a:gd name="T29" fmla="*/ 6 h 180"/>
                <a:gd name="T30" fmla="*/ 108 w 181"/>
                <a:gd name="T31" fmla="*/ 2 h 180"/>
                <a:gd name="T32" fmla="*/ 90 w 181"/>
                <a:gd name="T33" fmla="*/ 0 h 180"/>
                <a:gd name="T34" fmla="*/ 71 w 181"/>
                <a:gd name="T35" fmla="*/ 2 h 180"/>
                <a:gd name="T36" fmla="*/ 55 w 181"/>
                <a:gd name="T37" fmla="*/ 6 h 180"/>
                <a:gd name="T38" fmla="*/ 39 w 181"/>
                <a:gd name="T39" fmla="*/ 15 h 180"/>
                <a:gd name="T40" fmla="*/ 26 w 181"/>
                <a:gd name="T41" fmla="*/ 26 h 180"/>
                <a:gd name="T42" fmla="*/ 15 w 181"/>
                <a:gd name="T43" fmla="*/ 39 h 180"/>
                <a:gd name="T44" fmla="*/ 7 w 181"/>
                <a:gd name="T45" fmla="*/ 55 h 180"/>
                <a:gd name="T46" fmla="*/ 2 w 181"/>
                <a:gd name="T47" fmla="*/ 71 h 180"/>
                <a:gd name="T48" fmla="*/ 0 w 181"/>
                <a:gd name="T49" fmla="*/ 89 h 180"/>
                <a:gd name="T50" fmla="*/ 2 w 181"/>
                <a:gd name="T51" fmla="*/ 108 h 180"/>
                <a:gd name="T52" fmla="*/ 7 w 181"/>
                <a:gd name="T53" fmla="*/ 125 h 180"/>
                <a:gd name="T54" fmla="*/ 15 w 181"/>
                <a:gd name="T55" fmla="*/ 140 h 180"/>
                <a:gd name="T56" fmla="*/ 26 w 181"/>
                <a:gd name="T57" fmla="*/ 154 h 180"/>
                <a:gd name="T58" fmla="*/ 39 w 181"/>
                <a:gd name="T59" fmla="*/ 165 h 180"/>
                <a:gd name="T60" fmla="*/ 55 w 181"/>
                <a:gd name="T61" fmla="*/ 173 h 180"/>
                <a:gd name="T62" fmla="*/ 71 w 181"/>
                <a:gd name="T63" fmla="*/ 178 h 180"/>
                <a:gd name="T64" fmla="*/ 90 w 181"/>
                <a:gd name="T65" fmla="*/ 180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81" h="180">
                  <a:moveTo>
                    <a:pt x="90" y="180"/>
                  </a:moveTo>
                  <a:lnTo>
                    <a:pt x="108" y="178"/>
                  </a:lnTo>
                  <a:lnTo>
                    <a:pt x="125" y="173"/>
                  </a:lnTo>
                  <a:lnTo>
                    <a:pt x="140" y="165"/>
                  </a:lnTo>
                  <a:lnTo>
                    <a:pt x="154" y="154"/>
                  </a:lnTo>
                  <a:lnTo>
                    <a:pt x="166" y="140"/>
                  </a:lnTo>
                  <a:lnTo>
                    <a:pt x="174" y="125"/>
                  </a:lnTo>
                  <a:lnTo>
                    <a:pt x="178" y="108"/>
                  </a:lnTo>
                  <a:lnTo>
                    <a:pt x="181" y="89"/>
                  </a:lnTo>
                  <a:lnTo>
                    <a:pt x="178" y="71"/>
                  </a:lnTo>
                  <a:lnTo>
                    <a:pt x="174" y="55"/>
                  </a:lnTo>
                  <a:lnTo>
                    <a:pt x="166" y="39"/>
                  </a:lnTo>
                  <a:lnTo>
                    <a:pt x="154" y="26"/>
                  </a:lnTo>
                  <a:lnTo>
                    <a:pt x="140" y="15"/>
                  </a:lnTo>
                  <a:lnTo>
                    <a:pt x="125" y="6"/>
                  </a:lnTo>
                  <a:lnTo>
                    <a:pt x="108" y="2"/>
                  </a:lnTo>
                  <a:lnTo>
                    <a:pt x="90" y="0"/>
                  </a:lnTo>
                  <a:lnTo>
                    <a:pt x="71" y="2"/>
                  </a:lnTo>
                  <a:lnTo>
                    <a:pt x="55" y="6"/>
                  </a:lnTo>
                  <a:lnTo>
                    <a:pt x="39" y="15"/>
                  </a:lnTo>
                  <a:lnTo>
                    <a:pt x="26" y="26"/>
                  </a:lnTo>
                  <a:lnTo>
                    <a:pt x="15" y="39"/>
                  </a:lnTo>
                  <a:lnTo>
                    <a:pt x="7" y="55"/>
                  </a:lnTo>
                  <a:lnTo>
                    <a:pt x="2" y="71"/>
                  </a:lnTo>
                  <a:lnTo>
                    <a:pt x="0" y="89"/>
                  </a:lnTo>
                  <a:lnTo>
                    <a:pt x="2" y="108"/>
                  </a:lnTo>
                  <a:lnTo>
                    <a:pt x="7" y="125"/>
                  </a:lnTo>
                  <a:lnTo>
                    <a:pt x="15" y="140"/>
                  </a:lnTo>
                  <a:lnTo>
                    <a:pt x="26" y="154"/>
                  </a:lnTo>
                  <a:lnTo>
                    <a:pt x="39" y="165"/>
                  </a:lnTo>
                  <a:lnTo>
                    <a:pt x="55" y="173"/>
                  </a:lnTo>
                  <a:lnTo>
                    <a:pt x="71" y="178"/>
                  </a:lnTo>
                  <a:lnTo>
                    <a:pt x="90" y="180"/>
                  </a:lnTo>
                  <a:close/>
                </a:path>
              </a:pathLst>
            </a:custGeom>
            <a:solidFill>
              <a:srgbClr val="FFC9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62" name="Freeform 34"/>
            <p:cNvSpPr>
              <a:spLocks/>
            </p:cNvSpPr>
            <p:nvPr/>
          </p:nvSpPr>
          <p:spPr bwMode="auto">
            <a:xfrm>
              <a:off x="1094" y="1823"/>
              <a:ext cx="22" cy="19"/>
            </a:xfrm>
            <a:custGeom>
              <a:avLst/>
              <a:gdLst>
                <a:gd name="T0" fmla="*/ 22 w 44"/>
                <a:gd name="T1" fmla="*/ 38 h 38"/>
                <a:gd name="T2" fmla="*/ 31 w 44"/>
                <a:gd name="T3" fmla="*/ 37 h 38"/>
                <a:gd name="T4" fmla="*/ 38 w 44"/>
                <a:gd name="T5" fmla="*/ 33 h 38"/>
                <a:gd name="T6" fmla="*/ 42 w 44"/>
                <a:gd name="T7" fmla="*/ 27 h 38"/>
                <a:gd name="T8" fmla="*/ 44 w 44"/>
                <a:gd name="T9" fmla="*/ 20 h 38"/>
                <a:gd name="T10" fmla="*/ 42 w 44"/>
                <a:gd name="T11" fmla="*/ 12 h 38"/>
                <a:gd name="T12" fmla="*/ 38 w 44"/>
                <a:gd name="T13" fmla="*/ 6 h 38"/>
                <a:gd name="T14" fmla="*/ 31 w 44"/>
                <a:gd name="T15" fmla="*/ 2 h 38"/>
                <a:gd name="T16" fmla="*/ 22 w 44"/>
                <a:gd name="T17" fmla="*/ 0 h 38"/>
                <a:gd name="T18" fmla="*/ 14 w 44"/>
                <a:gd name="T19" fmla="*/ 2 h 38"/>
                <a:gd name="T20" fmla="*/ 7 w 44"/>
                <a:gd name="T21" fmla="*/ 6 h 38"/>
                <a:gd name="T22" fmla="*/ 2 w 44"/>
                <a:gd name="T23" fmla="*/ 12 h 38"/>
                <a:gd name="T24" fmla="*/ 0 w 44"/>
                <a:gd name="T25" fmla="*/ 20 h 38"/>
                <a:gd name="T26" fmla="*/ 2 w 44"/>
                <a:gd name="T27" fmla="*/ 27 h 38"/>
                <a:gd name="T28" fmla="*/ 7 w 44"/>
                <a:gd name="T29" fmla="*/ 33 h 38"/>
                <a:gd name="T30" fmla="*/ 14 w 44"/>
                <a:gd name="T31" fmla="*/ 37 h 38"/>
                <a:gd name="T32" fmla="*/ 22 w 44"/>
                <a:gd name="T33" fmla="*/ 38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4" h="38">
                  <a:moveTo>
                    <a:pt x="22" y="38"/>
                  </a:moveTo>
                  <a:lnTo>
                    <a:pt x="31" y="37"/>
                  </a:lnTo>
                  <a:lnTo>
                    <a:pt x="38" y="33"/>
                  </a:lnTo>
                  <a:lnTo>
                    <a:pt x="42" y="27"/>
                  </a:lnTo>
                  <a:lnTo>
                    <a:pt x="44" y="20"/>
                  </a:lnTo>
                  <a:lnTo>
                    <a:pt x="42" y="12"/>
                  </a:lnTo>
                  <a:lnTo>
                    <a:pt x="38" y="6"/>
                  </a:lnTo>
                  <a:lnTo>
                    <a:pt x="31" y="2"/>
                  </a:lnTo>
                  <a:lnTo>
                    <a:pt x="22" y="0"/>
                  </a:lnTo>
                  <a:lnTo>
                    <a:pt x="14" y="2"/>
                  </a:lnTo>
                  <a:lnTo>
                    <a:pt x="7" y="6"/>
                  </a:lnTo>
                  <a:lnTo>
                    <a:pt x="2" y="12"/>
                  </a:lnTo>
                  <a:lnTo>
                    <a:pt x="0" y="20"/>
                  </a:lnTo>
                  <a:lnTo>
                    <a:pt x="2" y="27"/>
                  </a:lnTo>
                  <a:lnTo>
                    <a:pt x="7" y="33"/>
                  </a:lnTo>
                  <a:lnTo>
                    <a:pt x="14" y="37"/>
                  </a:lnTo>
                  <a:lnTo>
                    <a:pt x="22" y="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sp>
          <p:nvSpPr>
            <p:cNvPr id="2063" name="Freeform 35"/>
            <p:cNvSpPr>
              <a:spLocks/>
            </p:cNvSpPr>
            <p:nvPr/>
          </p:nvSpPr>
          <p:spPr bwMode="auto">
            <a:xfrm>
              <a:off x="1103" y="1818"/>
              <a:ext cx="59" cy="59"/>
            </a:xfrm>
            <a:custGeom>
              <a:avLst/>
              <a:gdLst>
                <a:gd name="T0" fmla="*/ 91 w 119"/>
                <a:gd name="T1" fmla="*/ 0 h 119"/>
                <a:gd name="T2" fmla="*/ 97 w 119"/>
                <a:gd name="T3" fmla="*/ 9 h 119"/>
                <a:gd name="T4" fmla="*/ 100 w 119"/>
                <a:gd name="T5" fmla="*/ 18 h 119"/>
                <a:gd name="T6" fmla="*/ 103 w 119"/>
                <a:gd name="T7" fmla="*/ 28 h 119"/>
                <a:gd name="T8" fmla="*/ 104 w 119"/>
                <a:gd name="T9" fmla="*/ 38 h 119"/>
                <a:gd name="T10" fmla="*/ 103 w 119"/>
                <a:gd name="T11" fmla="*/ 51 h 119"/>
                <a:gd name="T12" fmla="*/ 98 w 119"/>
                <a:gd name="T13" fmla="*/ 63 h 119"/>
                <a:gd name="T14" fmla="*/ 92 w 119"/>
                <a:gd name="T15" fmla="*/ 75 h 119"/>
                <a:gd name="T16" fmla="*/ 84 w 119"/>
                <a:gd name="T17" fmla="*/ 84 h 119"/>
                <a:gd name="T18" fmla="*/ 75 w 119"/>
                <a:gd name="T19" fmla="*/ 92 h 119"/>
                <a:gd name="T20" fmla="*/ 64 w 119"/>
                <a:gd name="T21" fmla="*/ 98 h 119"/>
                <a:gd name="T22" fmla="*/ 51 w 119"/>
                <a:gd name="T23" fmla="*/ 103 h 119"/>
                <a:gd name="T24" fmla="*/ 38 w 119"/>
                <a:gd name="T25" fmla="*/ 104 h 119"/>
                <a:gd name="T26" fmla="*/ 34 w 119"/>
                <a:gd name="T27" fmla="*/ 104 h 119"/>
                <a:gd name="T28" fmla="*/ 28 w 119"/>
                <a:gd name="T29" fmla="*/ 103 h 119"/>
                <a:gd name="T30" fmla="*/ 23 w 119"/>
                <a:gd name="T31" fmla="*/ 101 h 119"/>
                <a:gd name="T32" fmla="*/ 17 w 119"/>
                <a:gd name="T33" fmla="*/ 100 h 119"/>
                <a:gd name="T34" fmla="*/ 13 w 119"/>
                <a:gd name="T35" fmla="*/ 99 h 119"/>
                <a:gd name="T36" fmla="*/ 8 w 119"/>
                <a:gd name="T37" fmla="*/ 97 h 119"/>
                <a:gd name="T38" fmla="*/ 5 w 119"/>
                <a:gd name="T39" fmla="*/ 93 h 119"/>
                <a:gd name="T40" fmla="*/ 0 w 119"/>
                <a:gd name="T41" fmla="*/ 91 h 119"/>
                <a:gd name="T42" fmla="*/ 5 w 119"/>
                <a:gd name="T43" fmla="*/ 97 h 119"/>
                <a:gd name="T44" fmla="*/ 11 w 119"/>
                <a:gd name="T45" fmla="*/ 103 h 119"/>
                <a:gd name="T46" fmla="*/ 16 w 119"/>
                <a:gd name="T47" fmla="*/ 107 h 119"/>
                <a:gd name="T48" fmla="*/ 23 w 119"/>
                <a:gd name="T49" fmla="*/ 112 h 119"/>
                <a:gd name="T50" fmla="*/ 30 w 119"/>
                <a:gd name="T51" fmla="*/ 114 h 119"/>
                <a:gd name="T52" fmla="*/ 37 w 119"/>
                <a:gd name="T53" fmla="*/ 116 h 119"/>
                <a:gd name="T54" fmla="*/ 45 w 119"/>
                <a:gd name="T55" fmla="*/ 119 h 119"/>
                <a:gd name="T56" fmla="*/ 53 w 119"/>
                <a:gd name="T57" fmla="*/ 119 h 119"/>
                <a:gd name="T58" fmla="*/ 67 w 119"/>
                <a:gd name="T59" fmla="*/ 117 h 119"/>
                <a:gd name="T60" fmla="*/ 78 w 119"/>
                <a:gd name="T61" fmla="*/ 114 h 119"/>
                <a:gd name="T62" fmla="*/ 90 w 119"/>
                <a:gd name="T63" fmla="*/ 107 h 119"/>
                <a:gd name="T64" fmla="*/ 100 w 119"/>
                <a:gd name="T65" fmla="*/ 99 h 119"/>
                <a:gd name="T66" fmla="*/ 107 w 119"/>
                <a:gd name="T67" fmla="*/ 90 h 119"/>
                <a:gd name="T68" fmla="*/ 114 w 119"/>
                <a:gd name="T69" fmla="*/ 78 h 119"/>
                <a:gd name="T70" fmla="*/ 118 w 119"/>
                <a:gd name="T71" fmla="*/ 67 h 119"/>
                <a:gd name="T72" fmla="*/ 119 w 119"/>
                <a:gd name="T73" fmla="*/ 53 h 119"/>
                <a:gd name="T74" fmla="*/ 117 w 119"/>
                <a:gd name="T75" fmla="*/ 37 h 119"/>
                <a:gd name="T76" fmla="*/ 111 w 119"/>
                <a:gd name="T77" fmla="*/ 23 h 119"/>
                <a:gd name="T78" fmla="*/ 103 w 119"/>
                <a:gd name="T79" fmla="*/ 10 h 119"/>
                <a:gd name="T80" fmla="*/ 91 w 119"/>
                <a:gd name="T81" fmla="*/ 0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19" h="119">
                  <a:moveTo>
                    <a:pt x="91" y="0"/>
                  </a:moveTo>
                  <a:lnTo>
                    <a:pt x="97" y="9"/>
                  </a:lnTo>
                  <a:lnTo>
                    <a:pt x="100" y="18"/>
                  </a:lnTo>
                  <a:lnTo>
                    <a:pt x="103" y="28"/>
                  </a:lnTo>
                  <a:lnTo>
                    <a:pt x="104" y="38"/>
                  </a:lnTo>
                  <a:lnTo>
                    <a:pt x="103" y="51"/>
                  </a:lnTo>
                  <a:lnTo>
                    <a:pt x="98" y="63"/>
                  </a:lnTo>
                  <a:lnTo>
                    <a:pt x="92" y="75"/>
                  </a:lnTo>
                  <a:lnTo>
                    <a:pt x="84" y="84"/>
                  </a:lnTo>
                  <a:lnTo>
                    <a:pt x="75" y="92"/>
                  </a:lnTo>
                  <a:lnTo>
                    <a:pt x="64" y="98"/>
                  </a:lnTo>
                  <a:lnTo>
                    <a:pt x="51" y="103"/>
                  </a:lnTo>
                  <a:lnTo>
                    <a:pt x="38" y="104"/>
                  </a:lnTo>
                  <a:lnTo>
                    <a:pt x="34" y="104"/>
                  </a:lnTo>
                  <a:lnTo>
                    <a:pt x="28" y="103"/>
                  </a:lnTo>
                  <a:lnTo>
                    <a:pt x="23" y="101"/>
                  </a:lnTo>
                  <a:lnTo>
                    <a:pt x="17" y="100"/>
                  </a:lnTo>
                  <a:lnTo>
                    <a:pt x="13" y="99"/>
                  </a:lnTo>
                  <a:lnTo>
                    <a:pt x="8" y="97"/>
                  </a:lnTo>
                  <a:lnTo>
                    <a:pt x="5" y="93"/>
                  </a:lnTo>
                  <a:lnTo>
                    <a:pt x="0" y="91"/>
                  </a:lnTo>
                  <a:lnTo>
                    <a:pt x="5" y="97"/>
                  </a:lnTo>
                  <a:lnTo>
                    <a:pt x="11" y="103"/>
                  </a:lnTo>
                  <a:lnTo>
                    <a:pt x="16" y="107"/>
                  </a:lnTo>
                  <a:lnTo>
                    <a:pt x="23" y="112"/>
                  </a:lnTo>
                  <a:lnTo>
                    <a:pt x="30" y="114"/>
                  </a:lnTo>
                  <a:lnTo>
                    <a:pt x="37" y="116"/>
                  </a:lnTo>
                  <a:lnTo>
                    <a:pt x="45" y="119"/>
                  </a:lnTo>
                  <a:lnTo>
                    <a:pt x="53" y="119"/>
                  </a:lnTo>
                  <a:lnTo>
                    <a:pt x="67" y="117"/>
                  </a:lnTo>
                  <a:lnTo>
                    <a:pt x="78" y="114"/>
                  </a:lnTo>
                  <a:lnTo>
                    <a:pt x="90" y="107"/>
                  </a:lnTo>
                  <a:lnTo>
                    <a:pt x="100" y="99"/>
                  </a:lnTo>
                  <a:lnTo>
                    <a:pt x="107" y="90"/>
                  </a:lnTo>
                  <a:lnTo>
                    <a:pt x="114" y="78"/>
                  </a:lnTo>
                  <a:lnTo>
                    <a:pt x="118" y="67"/>
                  </a:lnTo>
                  <a:lnTo>
                    <a:pt x="119" y="53"/>
                  </a:lnTo>
                  <a:lnTo>
                    <a:pt x="117" y="37"/>
                  </a:lnTo>
                  <a:lnTo>
                    <a:pt x="111" y="23"/>
                  </a:lnTo>
                  <a:lnTo>
                    <a:pt x="103" y="10"/>
                  </a:lnTo>
                  <a:lnTo>
                    <a:pt x="91" y="0"/>
                  </a:lnTo>
                  <a:close/>
                </a:path>
              </a:pathLst>
            </a:custGeom>
            <a:solidFill>
              <a:srgbClr val="FF8E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cs-CZ"/>
            </a:p>
          </p:txBody>
        </p:sp>
      </p:grpSp>
      <p:sp>
        <p:nvSpPr>
          <p:cNvPr id="80" name="TextovéPole 79"/>
          <p:cNvSpPr txBox="1"/>
          <p:nvPr/>
        </p:nvSpPr>
        <p:spPr>
          <a:xfrm>
            <a:off x="780472" y="6225261"/>
            <a:ext cx="3954801" cy="369332"/>
          </a:xfrm>
          <a:prstGeom prst="rect">
            <a:avLst/>
          </a:prstGeom>
          <a:noFill/>
        </p:spPr>
        <p:txBody>
          <a:bodyPr wrap="none" rtlCol="0">
            <a:spAutoFit/>
          </a:bodyPr>
          <a:lstStyle/>
          <a:p>
            <a:r>
              <a:rPr lang="cs-CZ" dirty="0" err="1" smtClean="0">
                <a:solidFill>
                  <a:schemeClr val="accent6">
                    <a:lumMod val="75000"/>
                  </a:schemeClr>
                </a:solidFill>
                <a:latin typeface="Arial Black" pitchFamily="34" charset="0"/>
              </a:rPr>
              <a:t>kvantovo</a:t>
            </a:r>
            <a:r>
              <a:rPr lang="cs-CZ" dirty="0" smtClean="0">
                <a:solidFill>
                  <a:schemeClr val="accent6">
                    <a:lumMod val="75000"/>
                  </a:schemeClr>
                </a:solidFill>
                <a:latin typeface="Arial Black" pitchFamily="34" charset="0"/>
              </a:rPr>
              <a:t> - mechanický model</a:t>
            </a:r>
            <a:endParaRPr lang="cs-CZ" dirty="0">
              <a:solidFill>
                <a:schemeClr val="accent6">
                  <a:lumMod val="75000"/>
                </a:schemeClr>
              </a:solidFill>
              <a:latin typeface="Arial Black" pitchFamily="34" charset="0"/>
            </a:endParaRPr>
          </a:p>
        </p:txBody>
      </p:sp>
    </p:spTree>
    <p:extLst>
      <p:ext uri="{BB962C8B-B14F-4D97-AF65-F5344CB8AC3E}">
        <p14:creationId xmlns:p14="http://schemas.microsoft.com/office/powerpoint/2010/main" val="300025212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par>
                          <p:cTn id="18" fill="hold">
                            <p:stCondLst>
                              <p:cond delay="500"/>
                            </p:stCondLst>
                            <p:childTnLst>
                              <p:par>
                                <p:cTn id="19" presetID="10" presetClass="entr" presetSubtype="0"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fade">
                                      <p:cBhvr>
                                        <p:cTn id="26" dur="500"/>
                                        <p:tgtEl>
                                          <p:spTgt spid="30"/>
                                        </p:tgtEl>
                                      </p:cBhvr>
                                    </p:animEffect>
                                  </p:childTnLst>
                                </p:cTn>
                              </p:par>
                            </p:childTnLst>
                          </p:cTn>
                        </p:par>
                        <p:par>
                          <p:cTn id="27" fill="hold">
                            <p:stCondLst>
                              <p:cond delay="500"/>
                            </p:stCondLst>
                            <p:childTnLst>
                              <p:par>
                                <p:cTn id="28" presetID="10" presetClass="entr" presetSubtype="0" fill="hold" nodeType="after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fade">
                                      <p:cBhvr>
                                        <p:cTn id="30" dur="5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par>
                          <p:cTn id="36" fill="hold">
                            <p:stCondLst>
                              <p:cond delay="500"/>
                            </p:stCondLst>
                            <p:childTnLst>
                              <p:par>
                                <p:cTn id="37" presetID="10" presetClass="entr" presetSubtype="0" fill="hold"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500"/>
                                        <p:tgtEl>
                                          <p:spTgt spid="15"/>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3"/>
                                        </p:tgtEl>
                                        <p:attrNameLst>
                                          <p:attrName>style.visibility</p:attrName>
                                        </p:attrNameLst>
                                      </p:cBhvr>
                                      <p:to>
                                        <p:strVal val="visible"/>
                                      </p:to>
                                    </p:set>
                                    <p:animEffect transition="in" filter="fade">
                                      <p:cBhvr>
                                        <p:cTn id="44" dur="500"/>
                                        <p:tgtEl>
                                          <p:spTgt spid="33"/>
                                        </p:tgtEl>
                                      </p:cBhvr>
                                    </p:animEffect>
                                  </p:childTnLst>
                                </p:cTn>
                              </p:par>
                            </p:childTnLst>
                          </p:cTn>
                        </p:par>
                        <p:par>
                          <p:cTn id="45" fill="hold">
                            <p:stCondLst>
                              <p:cond delay="500"/>
                            </p:stCondLst>
                            <p:childTnLst>
                              <p:par>
                                <p:cTn id="46" presetID="10" presetClass="entr" presetSubtype="0" fill="hold" nodeType="afterEffect">
                                  <p:stCondLst>
                                    <p:cond delay="0"/>
                                  </p:stCondLst>
                                  <p:childTnLst>
                                    <p:set>
                                      <p:cBhvr>
                                        <p:cTn id="47" dur="1" fill="hold">
                                          <p:stCondLst>
                                            <p:cond delay="0"/>
                                          </p:stCondLst>
                                        </p:cTn>
                                        <p:tgtEl>
                                          <p:spTgt spid="44"/>
                                        </p:tgtEl>
                                        <p:attrNameLst>
                                          <p:attrName>style.visibility</p:attrName>
                                        </p:attrNameLst>
                                      </p:cBhvr>
                                      <p:to>
                                        <p:strVal val="visible"/>
                                      </p:to>
                                    </p:set>
                                    <p:animEffect transition="in" filter="fade">
                                      <p:cBhvr>
                                        <p:cTn id="48" dur="500"/>
                                        <p:tgtEl>
                                          <p:spTgt spid="4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500"/>
                                        <p:tgtEl>
                                          <p:spTgt spid="6"/>
                                        </p:tgtEl>
                                      </p:cBhvr>
                                    </p:animEffect>
                                  </p:childTnLst>
                                </p:cTn>
                              </p:par>
                            </p:childTnLst>
                          </p:cTn>
                        </p:par>
                        <p:par>
                          <p:cTn id="54" fill="hold">
                            <p:stCondLst>
                              <p:cond delay="500"/>
                            </p:stCondLst>
                            <p:childTnLst>
                              <p:par>
                                <p:cTn id="55" presetID="10" presetClass="entr" presetSubtype="0" fill="hold" nodeType="after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3"/>
                                        </p:tgtEl>
                                        <p:attrNameLst>
                                          <p:attrName>style.visibility</p:attrName>
                                        </p:attrNameLst>
                                      </p:cBhvr>
                                      <p:to>
                                        <p:strVal val="visible"/>
                                      </p:to>
                                    </p:set>
                                    <p:animEffect transition="in" filter="fade">
                                      <p:cBhvr>
                                        <p:cTn id="62" dur="500"/>
                                        <p:tgtEl>
                                          <p:spTgt spid="43"/>
                                        </p:tgtEl>
                                      </p:cBhvr>
                                    </p:animEffect>
                                  </p:childTnLst>
                                </p:cTn>
                              </p:par>
                            </p:childTnLst>
                          </p:cTn>
                        </p:par>
                        <p:par>
                          <p:cTn id="63" fill="hold">
                            <p:stCondLst>
                              <p:cond delay="500"/>
                            </p:stCondLst>
                            <p:childTnLst>
                              <p:par>
                                <p:cTn id="64" presetID="10" presetClass="entr" presetSubtype="0" fill="hold" nodeType="afterEffect">
                                  <p:stCondLst>
                                    <p:cond delay="0"/>
                                  </p:stCondLst>
                                  <p:childTnLst>
                                    <p:set>
                                      <p:cBhvr>
                                        <p:cTn id="65" dur="1" fill="hold">
                                          <p:stCondLst>
                                            <p:cond delay="0"/>
                                          </p:stCondLst>
                                        </p:cTn>
                                        <p:tgtEl>
                                          <p:spTgt spid="2"/>
                                        </p:tgtEl>
                                        <p:attrNameLst>
                                          <p:attrName>style.visibility</p:attrName>
                                        </p:attrNameLst>
                                      </p:cBhvr>
                                      <p:to>
                                        <p:strVal val="visible"/>
                                      </p:to>
                                    </p:set>
                                    <p:animEffect transition="in" filter="fade">
                                      <p:cBhvr>
                                        <p:cTn id="66" dur="500"/>
                                        <p:tgtEl>
                                          <p:spTgt spid="2"/>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animEffect transition="in" filter="fade">
                                      <p:cBhvr>
                                        <p:cTn id="71" dur="500"/>
                                        <p:tgtEl>
                                          <p:spTgt spid="7"/>
                                        </p:tgtEl>
                                      </p:cBhvr>
                                    </p:animEffect>
                                  </p:childTnLst>
                                </p:cTn>
                              </p:par>
                            </p:childTnLst>
                          </p:cTn>
                        </p:par>
                        <p:par>
                          <p:cTn id="72" fill="hold">
                            <p:stCondLst>
                              <p:cond delay="500"/>
                            </p:stCondLst>
                            <p:childTnLst>
                              <p:par>
                                <p:cTn id="73" presetID="10" presetClass="entr" presetSubtype="0" fill="hold" nodeType="afterEffect">
                                  <p:stCondLst>
                                    <p:cond delay="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500"/>
                                        <p:tgtEl>
                                          <p:spTgt spid="21"/>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80"/>
                                        </p:tgtEl>
                                        <p:attrNameLst>
                                          <p:attrName>style.visibility</p:attrName>
                                        </p:attrNameLst>
                                      </p:cBhvr>
                                      <p:to>
                                        <p:strVal val="visible"/>
                                      </p:to>
                                    </p:set>
                                    <p:animEffect transition="in" filter="fade">
                                      <p:cBhvr>
                                        <p:cTn id="80"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24" grpId="0"/>
      <p:bldP spid="30" grpId="0"/>
      <p:bldP spid="33" grpId="0"/>
      <p:bldP spid="43" grpId="0"/>
      <p:bldP spid="8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558916" y="316498"/>
            <a:ext cx="1173976" cy="523220"/>
          </a:xfrm>
          <a:prstGeom prst="rect">
            <a:avLst/>
          </a:prstGeom>
          <a:noFill/>
        </p:spPr>
        <p:txBody>
          <a:bodyPr wrap="none" rtlCol="0">
            <a:spAutoFit/>
          </a:bodyPr>
          <a:lstStyle/>
          <a:p>
            <a:r>
              <a:rPr lang="cs-CZ" sz="2800" dirty="0" smtClean="0">
                <a:latin typeface="Arial Black" pitchFamily="34" charset="0"/>
              </a:rPr>
              <a:t>atom</a:t>
            </a:r>
            <a:endParaRPr lang="cs-CZ" sz="2800" dirty="0">
              <a:latin typeface="Arial Black" pitchFamily="34" charset="0"/>
            </a:endParaRPr>
          </a:p>
        </p:txBody>
      </p:sp>
      <p:sp>
        <p:nvSpPr>
          <p:cNvPr id="3" name="TextovéPole 2"/>
          <p:cNvSpPr txBox="1"/>
          <p:nvPr/>
        </p:nvSpPr>
        <p:spPr>
          <a:xfrm>
            <a:off x="1043608" y="1556792"/>
            <a:ext cx="1044004" cy="461665"/>
          </a:xfrm>
          <a:prstGeom prst="rect">
            <a:avLst/>
          </a:prstGeom>
          <a:solidFill>
            <a:schemeClr val="accent2">
              <a:lumMod val="40000"/>
              <a:lumOff val="60000"/>
            </a:schemeClr>
          </a:solidFill>
        </p:spPr>
        <p:txBody>
          <a:bodyPr wrap="none" rtlCol="0">
            <a:spAutoFit/>
          </a:bodyPr>
          <a:lstStyle/>
          <a:p>
            <a:r>
              <a:rPr lang="cs-CZ" sz="2400" dirty="0" smtClean="0">
                <a:latin typeface="Arial Black" pitchFamily="34" charset="0"/>
              </a:rPr>
              <a:t>jádro</a:t>
            </a:r>
            <a:endParaRPr lang="cs-CZ" sz="2400" dirty="0">
              <a:latin typeface="Arial Black" pitchFamily="34" charset="0"/>
            </a:endParaRPr>
          </a:p>
        </p:txBody>
      </p:sp>
      <p:sp>
        <p:nvSpPr>
          <p:cNvPr id="4" name="TextovéPole 3"/>
          <p:cNvSpPr txBox="1"/>
          <p:nvPr/>
        </p:nvSpPr>
        <p:spPr>
          <a:xfrm>
            <a:off x="6012160" y="1467664"/>
            <a:ext cx="902811" cy="461665"/>
          </a:xfrm>
          <a:prstGeom prst="rect">
            <a:avLst/>
          </a:prstGeom>
          <a:solidFill>
            <a:srgbClr val="FFFF00"/>
          </a:solidFill>
        </p:spPr>
        <p:txBody>
          <a:bodyPr wrap="none" rtlCol="0">
            <a:spAutoFit/>
          </a:bodyPr>
          <a:lstStyle/>
          <a:p>
            <a:r>
              <a:rPr lang="cs-CZ" sz="2400" dirty="0" smtClean="0">
                <a:latin typeface="Arial Black" pitchFamily="34" charset="0"/>
              </a:rPr>
              <a:t>obal</a:t>
            </a:r>
            <a:endParaRPr lang="cs-CZ" sz="2400" dirty="0">
              <a:latin typeface="Arial Black" pitchFamily="34" charset="0"/>
            </a:endParaRPr>
          </a:p>
        </p:txBody>
      </p:sp>
      <p:sp>
        <p:nvSpPr>
          <p:cNvPr id="5" name="Vývojový diagram: spojnice 4"/>
          <p:cNvSpPr/>
          <p:nvPr/>
        </p:nvSpPr>
        <p:spPr>
          <a:xfrm>
            <a:off x="3526268" y="936636"/>
            <a:ext cx="1393232" cy="1408111"/>
          </a:xfrm>
          <a:prstGeom prst="flowChartConnector">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ývojový diagram: spojnice 5"/>
          <p:cNvSpPr/>
          <p:nvPr/>
        </p:nvSpPr>
        <p:spPr>
          <a:xfrm>
            <a:off x="3923111" y="1359673"/>
            <a:ext cx="599546" cy="574927"/>
          </a:xfrm>
          <a:prstGeom prst="flowChartConnector">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t>+</a:t>
            </a:r>
            <a:endParaRPr lang="cs-CZ" sz="3200" dirty="0"/>
          </a:p>
        </p:txBody>
      </p:sp>
      <p:sp>
        <p:nvSpPr>
          <p:cNvPr id="13" name="TextovéPole 12"/>
          <p:cNvSpPr txBox="1"/>
          <p:nvPr/>
        </p:nvSpPr>
        <p:spPr>
          <a:xfrm>
            <a:off x="115145" y="3116778"/>
            <a:ext cx="1981761" cy="461665"/>
          </a:xfrm>
          <a:prstGeom prst="rect">
            <a:avLst/>
          </a:prstGeom>
          <a:noFill/>
        </p:spPr>
        <p:txBody>
          <a:bodyPr wrap="none" rtlCol="0">
            <a:spAutoFit/>
          </a:bodyPr>
          <a:lstStyle/>
          <a:p>
            <a:r>
              <a:rPr lang="cs-CZ" sz="2400" dirty="0" smtClean="0">
                <a:solidFill>
                  <a:srgbClr val="FF0000"/>
                </a:solidFill>
                <a:latin typeface="Arial Black" pitchFamily="34" charset="0"/>
              </a:rPr>
              <a:t>protony p</a:t>
            </a:r>
            <a:r>
              <a:rPr lang="cs-CZ" sz="2400" baseline="30000" dirty="0" smtClean="0">
                <a:solidFill>
                  <a:srgbClr val="FF0000"/>
                </a:solidFill>
                <a:latin typeface="Arial Black" pitchFamily="34" charset="0"/>
              </a:rPr>
              <a:t>+</a:t>
            </a:r>
            <a:endParaRPr lang="cs-CZ" sz="2400" baseline="30000" dirty="0">
              <a:solidFill>
                <a:srgbClr val="FF0000"/>
              </a:solidFill>
              <a:latin typeface="Arial Black" pitchFamily="34" charset="0"/>
            </a:endParaRPr>
          </a:p>
        </p:txBody>
      </p:sp>
      <p:sp>
        <p:nvSpPr>
          <p:cNvPr id="14" name="TextovéPole 13"/>
          <p:cNvSpPr txBox="1"/>
          <p:nvPr/>
        </p:nvSpPr>
        <p:spPr>
          <a:xfrm>
            <a:off x="115145" y="3685290"/>
            <a:ext cx="2119619" cy="461665"/>
          </a:xfrm>
          <a:prstGeom prst="rect">
            <a:avLst/>
          </a:prstGeom>
          <a:noFill/>
        </p:spPr>
        <p:txBody>
          <a:bodyPr wrap="none" rtlCol="0">
            <a:spAutoFit/>
          </a:bodyPr>
          <a:lstStyle/>
          <a:p>
            <a:r>
              <a:rPr lang="cs-CZ" sz="2400" dirty="0" smtClean="0">
                <a:solidFill>
                  <a:srgbClr val="0070C0"/>
                </a:solidFill>
                <a:latin typeface="Arial Black" pitchFamily="34" charset="0"/>
              </a:rPr>
              <a:t>neutrony n</a:t>
            </a:r>
            <a:r>
              <a:rPr lang="cs-CZ" sz="2400" baseline="30000" dirty="0" smtClean="0">
                <a:solidFill>
                  <a:srgbClr val="0070C0"/>
                </a:solidFill>
                <a:latin typeface="Arial Black" pitchFamily="34" charset="0"/>
              </a:rPr>
              <a:t>o</a:t>
            </a:r>
            <a:endParaRPr lang="cs-CZ" sz="2400" baseline="30000" dirty="0">
              <a:solidFill>
                <a:srgbClr val="0070C0"/>
              </a:solidFill>
              <a:latin typeface="Arial Black" pitchFamily="34" charset="0"/>
            </a:endParaRPr>
          </a:p>
        </p:txBody>
      </p:sp>
      <p:sp>
        <p:nvSpPr>
          <p:cNvPr id="21" name="TextovéPole 20"/>
          <p:cNvSpPr txBox="1"/>
          <p:nvPr/>
        </p:nvSpPr>
        <p:spPr>
          <a:xfrm>
            <a:off x="5828712" y="2137703"/>
            <a:ext cx="2172518" cy="461665"/>
          </a:xfrm>
          <a:prstGeom prst="rect">
            <a:avLst/>
          </a:prstGeom>
          <a:noFill/>
        </p:spPr>
        <p:txBody>
          <a:bodyPr wrap="none" rtlCol="0">
            <a:spAutoFit/>
          </a:bodyPr>
          <a:lstStyle/>
          <a:p>
            <a:r>
              <a:rPr lang="cs-CZ" sz="2400" dirty="0" smtClean="0">
                <a:solidFill>
                  <a:srgbClr val="00B050"/>
                </a:solidFill>
                <a:latin typeface="Arial Black" pitchFamily="34" charset="0"/>
              </a:rPr>
              <a:t>elektrony e</a:t>
            </a:r>
            <a:r>
              <a:rPr lang="cs-CZ" sz="2400" baseline="30000" dirty="0" smtClean="0">
                <a:solidFill>
                  <a:srgbClr val="00B050"/>
                </a:solidFill>
                <a:latin typeface="Arial Black" pitchFamily="34" charset="0"/>
              </a:rPr>
              <a:t>-</a:t>
            </a:r>
            <a:endParaRPr lang="cs-CZ" sz="2400" baseline="30000" dirty="0">
              <a:solidFill>
                <a:srgbClr val="00B050"/>
              </a:solidFill>
              <a:latin typeface="Arial Black" pitchFamily="34" charset="0"/>
            </a:endParaRPr>
          </a:p>
        </p:txBody>
      </p:sp>
      <p:sp>
        <p:nvSpPr>
          <p:cNvPr id="23" name="Vývojový diagram: spojnice 22"/>
          <p:cNvSpPr/>
          <p:nvPr/>
        </p:nvSpPr>
        <p:spPr>
          <a:xfrm>
            <a:off x="8307014" y="2546150"/>
            <a:ext cx="228600" cy="228600"/>
          </a:xfrm>
          <a:prstGeom prst="flowChartConnector">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grpSp>
        <p:nvGrpSpPr>
          <p:cNvPr id="20" name="Skupina 19"/>
          <p:cNvGrpSpPr/>
          <p:nvPr/>
        </p:nvGrpSpPr>
        <p:grpSpPr>
          <a:xfrm>
            <a:off x="5684163" y="2774750"/>
            <a:ext cx="1944106" cy="1850504"/>
            <a:chOff x="5684163" y="2774750"/>
            <a:chExt cx="1944106" cy="1850504"/>
          </a:xfrm>
        </p:grpSpPr>
        <p:sp>
          <p:nvSpPr>
            <p:cNvPr id="25" name="Prstenec 24"/>
            <p:cNvSpPr/>
            <p:nvPr/>
          </p:nvSpPr>
          <p:spPr>
            <a:xfrm>
              <a:off x="5684163" y="2774750"/>
              <a:ext cx="1872208" cy="1850504"/>
            </a:xfrm>
            <a:prstGeom prst="donut">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6" name="Vývojový diagram: spojnice 25"/>
            <p:cNvSpPr/>
            <p:nvPr/>
          </p:nvSpPr>
          <p:spPr>
            <a:xfrm>
              <a:off x="6425410" y="3470073"/>
              <a:ext cx="414073" cy="421257"/>
            </a:xfrm>
            <a:prstGeom prst="flowChartConnector">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28" name="Vývojový diagram: spojnice 27"/>
            <p:cNvSpPr/>
            <p:nvPr/>
          </p:nvSpPr>
          <p:spPr>
            <a:xfrm>
              <a:off x="7399669" y="3680702"/>
              <a:ext cx="228600" cy="228600"/>
            </a:xfrm>
            <a:prstGeom prst="flowChartConnector">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29" name="Vývojový diagram: spojnice 28"/>
            <p:cNvSpPr/>
            <p:nvPr/>
          </p:nvSpPr>
          <p:spPr>
            <a:xfrm>
              <a:off x="6554642" y="4078133"/>
              <a:ext cx="228600" cy="228600"/>
            </a:xfrm>
            <a:prstGeom prst="flowChartConnector">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22" name="Vývojový diagram: spojnice 21"/>
            <p:cNvSpPr/>
            <p:nvPr/>
          </p:nvSpPr>
          <p:spPr>
            <a:xfrm>
              <a:off x="6518146" y="3116778"/>
              <a:ext cx="228600" cy="228600"/>
            </a:xfrm>
            <a:prstGeom prst="flowChartConnector">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grpSp>
      <p:sp>
        <p:nvSpPr>
          <p:cNvPr id="30" name="TextovéPole 29"/>
          <p:cNvSpPr txBox="1"/>
          <p:nvPr/>
        </p:nvSpPr>
        <p:spPr>
          <a:xfrm>
            <a:off x="3823530" y="4744625"/>
            <a:ext cx="5185074" cy="707886"/>
          </a:xfrm>
          <a:prstGeom prst="rect">
            <a:avLst/>
          </a:prstGeom>
          <a:noFill/>
        </p:spPr>
        <p:txBody>
          <a:bodyPr wrap="none" rtlCol="0">
            <a:spAutoFit/>
          </a:bodyPr>
          <a:lstStyle/>
          <a:p>
            <a:r>
              <a:rPr lang="cs-CZ" sz="2000" dirty="0" smtClean="0">
                <a:latin typeface="Arial Black" pitchFamily="34" charset="0"/>
              </a:rPr>
              <a:t>-uspořádané ve vrstvách – slupkách</a:t>
            </a:r>
          </a:p>
          <a:p>
            <a:r>
              <a:rPr lang="cs-CZ" sz="2000" dirty="0">
                <a:latin typeface="Arial Black" pitchFamily="34" charset="0"/>
              </a:rPr>
              <a:t> </a:t>
            </a:r>
            <a:r>
              <a:rPr lang="cs-CZ" sz="2000" dirty="0" smtClean="0">
                <a:latin typeface="Arial Black" pitchFamily="34" charset="0"/>
              </a:rPr>
              <a:t>		(1 – 7= K - Q)</a:t>
            </a:r>
            <a:endParaRPr lang="cs-CZ" sz="2000" dirty="0">
              <a:latin typeface="Arial Black" pitchFamily="34" charset="0"/>
            </a:endParaRPr>
          </a:p>
        </p:txBody>
      </p:sp>
      <p:sp>
        <p:nvSpPr>
          <p:cNvPr id="31" name="TextovéPole 30"/>
          <p:cNvSpPr txBox="1"/>
          <p:nvPr/>
        </p:nvSpPr>
        <p:spPr>
          <a:xfrm>
            <a:off x="4771227" y="5539168"/>
            <a:ext cx="3951038" cy="400110"/>
          </a:xfrm>
          <a:prstGeom prst="rect">
            <a:avLst/>
          </a:prstGeom>
          <a:noFill/>
        </p:spPr>
        <p:txBody>
          <a:bodyPr wrap="square" rtlCol="0">
            <a:spAutoFit/>
          </a:bodyPr>
          <a:lstStyle/>
          <a:p>
            <a:r>
              <a:rPr lang="cs-CZ" sz="2000" dirty="0" smtClean="0">
                <a:latin typeface="Arial Black" pitchFamily="34" charset="0"/>
              </a:rPr>
              <a:t>vnější = </a:t>
            </a:r>
            <a:r>
              <a:rPr lang="cs-CZ" sz="2000" u="sng" dirty="0" smtClean="0">
                <a:latin typeface="Arial Black" pitchFamily="34" charset="0"/>
              </a:rPr>
              <a:t>valenční</a:t>
            </a:r>
            <a:endParaRPr lang="cs-CZ" sz="2000" u="sng" dirty="0">
              <a:latin typeface="Arial Black" pitchFamily="34" charset="0"/>
            </a:endParaRPr>
          </a:p>
        </p:txBody>
      </p:sp>
      <p:grpSp>
        <p:nvGrpSpPr>
          <p:cNvPr id="17" name="Skupina 16"/>
          <p:cNvGrpSpPr/>
          <p:nvPr/>
        </p:nvGrpSpPr>
        <p:grpSpPr>
          <a:xfrm>
            <a:off x="3984345" y="1411550"/>
            <a:ext cx="477078" cy="433839"/>
            <a:chOff x="1839249" y="2211353"/>
            <a:chExt cx="622173" cy="562321"/>
          </a:xfrm>
        </p:grpSpPr>
        <p:sp>
          <p:nvSpPr>
            <p:cNvPr id="11" name="Vývojový diagram: spojnice 10"/>
            <p:cNvSpPr/>
            <p:nvPr/>
          </p:nvSpPr>
          <p:spPr>
            <a:xfrm>
              <a:off x="2171232" y="2246010"/>
              <a:ext cx="290190" cy="25696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spojnice 7"/>
            <p:cNvSpPr/>
            <p:nvPr/>
          </p:nvSpPr>
          <p:spPr>
            <a:xfrm>
              <a:off x="2018764" y="2516710"/>
              <a:ext cx="290190" cy="25696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Vývojový diagram: spojnice 11"/>
            <p:cNvSpPr/>
            <p:nvPr/>
          </p:nvSpPr>
          <p:spPr>
            <a:xfrm>
              <a:off x="1839249" y="2211353"/>
              <a:ext cx="290190" cy="25696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18" name="Skupina 17"/>
          <p:cNvGrpSpPr/>
          <p:nvPr/>
        </p:nvGrpSpPr>
        <p:grpSpPr>
          <a:xfrm>
            <a:off x="3974585" y="1372908"/>
            <a:ext cx="464552" cy="373732"/>
            <a:chOff x="1859012" y="2273423"/>
            <a:chExt cx="464552" cy="373732"/>
          </a:xfrm>
        </p:grpSpPr>
        <p:sp>
          <p:nvSpPr>
            <p:cNvPr id="7" name="Vývojový diagram: spojnice 6"/>
            <p:cNvSpPr/>
            <p:nvPr/>
          </p:nvSpPr>
          <p:spPr>
            <a:xfrm>
              <a:off x="1973312" y="2273423"/>
              <a:ext cx="228600" cy="228600"/>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9" name="Vývojový diagram: spojnice 8"/>
            <p:cNvSpPr/>
            <p:nvPr/>
          </p:nvSpPr>
          <p:spPr>
            <a:xfrm>
              <a:off x="1859012" y="2418555"/>
              <a:ext cx="228600" cy="228600"/>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10" name="Vývojový diagram: spojnice 9"/>
            <p:cNvSpPr/>
            <p:nvPr/>
          </p:nvSpPr>
          <p:spPr>
            <a:xfrm>
              <a:off x="2094964" y="2418555"/>
              <a:ext cx="228600" cy="228600"/>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grpSp>
      <p:sp>
        <p:nvSpPr>
          <p:cNvPr id="16" name="Pravá složená závorka 15"/>
          <p:cNvSpPr/>
          <p:nvPr/>
        </p:nvSpPr>
        <p:spPr>
          <a:xfrm>
            <a:off x="2087612" y="3163733"/>
            <a:ext cx="155448" cy="914400"/>
          </a:xfrm>
          <a:prstGeom prst="rightBrace">
            <a:avLst/>
          </a:prstGeom>
          <a:ln/>
        </p:spPr>
        <p:style>
          <a:lnRef idx="3">
            <a:schemeClr val="dk1"/>
          </a:lnRef>
          <a:fillRef idx="0">
            <a:schemeClr val="dk1"/>
          </a:fillRef>
          <a:effectRef idx="2">
            <a:schemeClr val="dk1"/>
          </a:effectRef>
          <a:fontRef idx="minor">
            <a:schemeClr val="tx1"/>
          </a:fontRef>
        </p:style>
        <p:txBody>
          <a:bodyPr rtlCol="0" anchor="ctr"/>
          <a:lstStyle/>
          <a:p>
            <a:pPr algn="ctr"/>
            <a:endParaRPr lang="cs-CZ"/>
          </a:p>
        </p:txBody>
      </p:sp>
      <p:sp>
        <p:nvSpPr>
          <p:cNvPr id="19" name="TextovéPole 18"/>
          <p:cNvSpPr txBox="1"/>
          <p:nvPr/>
        </p:nvSpPr>
        <p:spPr>
          <a:xfrm>
            <a:off x="2411760" y="3309359"/>
            <a:ext cx="1957587" cy="523220"/>
          </a:xfrm>
          <a:prstGeom prst="rect">
            <a:avLst/>
          </a:prstGeom>
          <a:noFill/>
        </p:spPr>
        <p:txBody>
          <a:bodyPr wrap="none" rtlCol="0">
            <a:spAutoFit/>
          </a:bodyPr>
          <a:lstStyle/>
          <a:p>
            <a:r>
              <a:rPr lang="cs-CZ" sz="2800" dirty="0" smtClean="0">
                <a:solidFill>
                  <a:schemeClr val="accent2">
                    <a:lumMod val="60000"/>
                    <a:lumOff val="40000"/>
                  </a:schemeClr>
                </a:solidFill>
                <a:latin typeface="Arial Black" pitchFamily="34" charset="0"/>
              </a:rPr>
              <a:t>nukleony</a:t>
            </a:r>
            <a:endParaRPr lang="cs-CZ" sz="2800" dirty="0">
              <a:solidFill>
                <a:schemeClr val="accent2">
                  <a:lumMod val="60000"/>
                  <a:lumOff val="40000"/>
                </a:schemeClr>
              </a:solidFill>
              <a:latin typeface="Arial Black" pitchFamily="34" charset="0"/>
            </a:endParaRPr>
          </a:p>
        </p:txBody>
      </p:sp>
      <p:sp>
        <p:nvSpPr>
          <p:cNvPr id="24" name="Vývojový diagram: spojnice 23"/>
          <p:cNvSpPr/>
          <p:nvPr/>
        </p:nvSpPr>
        <p:spPr>
          <a:xfrm>
            <a:off x="5673217" y="2753578"/>
            <a:ext cx="1883154" cy="1871676"/>
          </a:xfrm>
          <a:prstGeom prst="flowChartConnecto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27608959"/>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500"/>
                                        <p:tgtEl>
                                          <p:spTgt spid="18"/>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par>
                          <p:cTn id="34" fill="hold">
                            <p:stCondLst>
                              <p:cond delay="1000"/>
                            </p:stCondLst>
                            <p:childTnLst>
                              <p:par>
                                <p:cTn id="35" presetID="42" presetClass="path" presetSubtype="0" accel="50000" decel="50000" fill="hold" nodeType="afterEffect">
                                  <p:stCondLst>
                                    <p:cond delay="0"/>
                                  </p:stCondLst>
                                  <p:childTnLst>
                                    <p:animMotion origin="layout" path="M 0.00052 -0.00023 L -0.29861 0.157 " pathEditMode="relative" rAng="0" ptsTypes="AA">
                                      <p:cBhvr>
                                        <p:cTn id="36" dur="2000" fill="hold"/>
                                        <p:tgtEl>
                                          <p:spTgt spid="18"/>
                                        </p:tgtEl>
                                        <p:attrNameLst>
                                          <p:attrName>ppt_x</p:attrName>
                                          <p:attrName>ppt_y</p:attrName>
                                        </p:attrNameLst>
                                      </p:cBhvr>
                                      <p:rCtr x="-14965" y="7861"/>
                                    </p:animMotion>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par>
                          <p:cTn id="42" fill="hold">
                            <p:stCondLst>
                              <p:cond delay="500"/>
                            </p:stCondLst>
                            <p:childTnLst>
                              <p:par>
                                <p:cTn id="43" presetID="10" presetClass="entr" presetSubtype="0" fill="hold" grpId="0" nodeType="after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500"/>
                                        <p:tgtEl>
                                          <p:spTgt spid="14"/>
                                        </p:tgtEl>
                                      </p:cBhvr>
                                    </p:animEffect>
                                  </p:childTnLst>
                                </p:cTn>
                              </p:par>
                            </p:childTnLst>
                          </p:cTn>
                        </p:par>
                        <p:par>
                          <p:cTn id="46" fill="hold">
                            <p:stCondLst>
                              <p:cond delay="1000"/>
                            </p:stCondLst>
                            <p:childTnLst>
                              <p:par>
                                <p:cTn id="47" presetID="42" presetClass="path" presetSubtype="0" accel="50000" decel="50000" fill="hold" nodeType="afterEffect">
                                  <p:stCondLst>
                                    <p:cond delay="0"/>
                                  </p:stCondLst>
                                  <p:childTnLst>
                                    <p:animMotion origin="layout" path="M 4.44444E-6 -4.21965E-6 L -0.29254 0.14706 " pathEditMode="relative" rAng="0" ptsTypes="AA">
                                      <p:cBhvr>
                                        <p:cTn id="48" dur="2000" fill="hold"/>
                                        <p:tgtEl>
                                          <p:spTgt spid="17"/>
                                        </p:tgtEl>
                                        <p:attrNameLst>
                                          <p:attrName>ppt_x</p:attrName>
                                          <p:attrName>ppt_y</p:attrName>
                                        </p:attrNameLst>
                                      </p:cBhvr>
                                      <p:rCtr x="-14635" y="7353"/>
                                    </p:animMotion>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500"/>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500"/>
                                        <p:tgtEl>
                                          <p:spTgt spid="19"/>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mph" presetSubtype="0" fill="hold" grpId="1" nodeType="clickEffect">
                                  <p:stCondLst>
                                    <p:cond delay="0"/>
                                  </p:stCondLst>
                                  <p:childTnLst>
                                    <p:animScale>
                                      <p:cBhvr>
                                        <p:cTn id="62" dur="2000" fill="hold"/>
                                        <p:tgtEl>
                                          <p:spTgt spid="4"/>
                                        </p:tgtEl>
                                      </p:cBhvr>
                                      <p:by x="150000" y="150000"/>
                                    </p:animScale>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Effect transition="in" filter="fade">
                                      <p:cBhvr>
                                        <p:cTn id="67" dur="500"/>
                                        <p:tgtEl>
                                          <p:spTgt spid="21"/>
                                        </p:tgtEl>
                                      </p:cBhvr>
                                    </p:animEffect>
                                  </p:childTnLst>
                                </p:cTn>
                              </p:par>
                            </p:childTnLst>
                          </p:cTn>
                        </p:par>
                        <p:par>
                          <p:cTn id="68" fill="hold">
                            <p:stCondLst>
                              <p:cond delay="500"/>
                            </p:stCondLst>
                            <p:childTnLst>
                              <p:par>
                                <p:cTn id="69" presetID="10" presetClass="entr" presetSubtype="0" fill="hold" grpId="0" nodeType="afterEffect">
                                  <p:stCondLst>
                                    <p:cond delay="0"/>
                                  </p:stCondLst>
                                  <p:childTnLst>
                                    <p:set>
                                      <p:cBhvr>
                                        <p:cTn id="70" dur="1" fill="hold">
                                          <p:stCondLst>
                                            <p:cond delay="0"/>
                                          </p:stCondLst>
                                        </p:cTn>
                                        <p:tgtEl>
                                          <p:spTgt spid="23"/>
                                        </p:tgtEl>
                                        <p:attrNameLst>
                                          <p:attrName>style.visibility</p:attrName>
                                        </p:attrNameLst>
                                      </p:cBhvr>
                                      <p:to>
                                        <p:strVal val="visible"/>
                                      </p:to>
                                    </p:set>
                                    <p:animEffect transition="in" filter="fade">
                                      <p:cBhvr>
                                        <p:cTn id="71" dur="500"/>
                                        <p:tgtEl>
                                          <p:spTgt spid="23"/>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0"/>
                                        </p:tgtEl>
                                        <p:attrNameLst>
                                          <p:attrName>style.visibility</p:attrName>
                                        </p:attrNameLst>
                                      </p:cBhvr>
                                      <p:to>
                                        <p:strVal val="visible"/>
                                      </p:to>
                                    </p:set>
                                    <p:animEffect transition="in" filter="fade">
                                      <p:cBhvr>
                                        <p:cTn id="76" dur="500"/>
                                        <p:tgtEl>
                                          <p:spTgt spid="30"/>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20"/>
                                        </p:tgtEl>
                                        <p:attrNameLst>
                                          <p:attrName>style.visibility</p:attrName>
                                        </p:attrNameLst>
                                      </p:cBhvr>
                                      <p:to>
                                        <p:strVal val="visible"/>
                                      </p:to>
                                    </p:set>
                                    <p:animEffect transition="in" filter="fade">
                                      <p:cBhvr>
                                        <p:cTn id="81" dur="500"/>
                                        <p:tgtEl>
                                          <p:spTgt spid="20"/>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31"/>
                                        </p:tgtEl>
                                        <p:attrNameLst>
                                          <p:attrName>style.visibility</p:attrName>
                                        </p:attrNameLst>
                                      </p:cBhvr>
                                      <p:to>
                                        <p:strVal val="visible"/>
                                      </p:to>
                                    </p:set>
                                    <p:animEffect transition="in" filter="fade">
                                      <p:cBhvr>
                                        <p:cTn id="86" dur="500"/>
                                        <p:tgtEl>
                                          <p:spTgt spid="31"/>
                                        </p:tgtEl>
                                      </p:cBhvr>
                                    </p:animEffect>
                                  </p:childTnLst>
                                </p:cTn>
                              </p:par>
                            </p:childTnLst>
                          </p:cTn>
                        </p:par>
                        <p:par>
                          <p:cTn id="87" fill="hold">
                            <p:stCondLst>
                              <p:cond delay="500"/>
                            </p:stCondLst>
                            <p:childTnLst>
                              <p:par>
                                <p:cTn id="88" presetID="10" presetClass="entr" presetSubtype="0" fill="hold" grpId="0" nodeType="afterEffect">
                                  <p:stCondLst>
                                    <p:cond delay="0"/>
                                  </p:stCondLst>
                                  <p:childTnLst>
                                    <p:set>
                                      <p:cBhvr>
                                        <p:cTn id="89" dur="1" fill="hold">
                                          <p:stCondLst>
                                            <p:cond delay="0"/>
                                          </p:stCondLst>
                                        </p:cTn>
                                        <p:tgtEl>
                                          <p:spTgt spid="24"/>
                                        </p:tgtEl>
                                        <p:attrNameLst>
                                          <p:attrName>style.visibility</p:attrName>
                                        </p:attrNameLst>
                                      </p:cBhvr>
                                      <p:to>
                                        <p:strVal val="visible"/>
                                      </p:to>
                                    </p:set>
                                    <p:animEffect transition="in" filter="fade">
                                      <p:cBhvr>
                                        <p:cTn id="9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P spid="4" grpId="1" animBg="1"/>
      <p:bldP spid="5" grpId="0" animBg="1"/>
      <p:bldP spid="6" grpId="0" animBg="1"/>
      <p:bldP spid="13" grpId="0"/>
      <p:bldP spid="14" grpId="0"/>
      <p:bldP spid="21" grpId="0"/>
      <p:bldP spid="23" grpId="0" animBg="1"/>
      <p:bldP spid="30" grpId="0"/>
      <p:bldP spid="31" grpId="0"/>
      <p:bldP spid="16" grpId="0" animBg="1"/>
      <p:bldP spid="19" grpId="0"/>
      <p:bldP spid="2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427985" y="2301392"/>
            <a:ext cx="2952328" cy="523220"/>
          </a:xfrm>
          <a:prstGeom prst="rect">
            <a:avLst/>
          </a:prstGeom>
          <a:noFill/>
        </p:spPr>
        <p:txBody>
          <a:bodyPr wrap="square" rtlCol="0">
            <a:spAutoFit/>
          </a:bodyPr>
          <a:lstStyle/>
          <a:p>
            <a:r>
              <a:rPr lang="cs-CZ" sz="2800" dirty="0" smtClean="0">
                <a:latin typeface="Arial Black" pitchFamily="34" charset="0"/>
              </a:rPr>
              <a:t>náboj atomu = </a:t>
            </a:r>
            <a:endParaRPr lang="cs-CZ" sz="2800" dirty="0">
              <a:latin typeface="Arial Black" pitchFamily="34" charset="0"/>
            </a:endParaRPr>
          </a:p>
        </p:txBody>
      </p:sp>
      <p:sp>
        <p:nvSpPr>
          <p:cNvPr id="3" name="TextovéPole 2"/>
          <p:cNvSpPr txBox="1"/>
          <p:nvPr/>
        </p:nvSpPr>
        <p:spPr>
          <a:xfrm>
            <a:off x="7207251" y="2260727"/>
            <a:ext cx="1936749" cy="523220"/>
          </a:xfrm>
          <a:prstGeom prst="rect">
            <a:avLst/>
          </a:prstGeom>
          <a:noFill/>
        </p:spPr>
        <p:txBody>
          <a:bodyPr wrap="none" rtlCol="0">
            <a:spAutoFit/>
          </a:bodyPr>
          <a:lstStyle/>
          <a:p>
            <a:r>
              <a:rPr lang="cs-CZ" sz="2800" dirty="0" smtClean="0">
                <a:solidFill>
                  <a:srgbClr val="FF0000"/>
                </a:solidFill>
                <a:latin typeface="Arial Black" pitchFamily="34" charset="0"/>
              </a:rPr>
              <a:t>neutrální</a:t>
            </a:r>
            <a:endParaRPr lang="cs-CZ" sz="2800" dirty="0">
              <a:solidFill>
                <a:srgbClr val="FF0000"/>
              </a:solidFill>
              <a:latin typeface="Arial Black" pitchFamily="34" charset="0"/>
            </a:endParaRPr>
          </a:p>
        </p:txBody>
      </p:sp>
      <p:sp>
        <p:nvSpPr>
          <p:cNvPr id="4" name="TextovéPole 3"/>
          <p:cNvSpPr txBox="1"/>
          <p:nvPr/>
        </p:nvSpPr>
        <p:spPr>
          <a:xfrm>
            <a:off x="34628" y="2301392"/>
            <a:ext cx="3847528" cy="523220"/>
          </a:xfrm>
          <a:prstGeom prst="rect">
            <a:avLst/>
          </a:prstGeom>
          <a:noFill/>
        </p:spPr>
        <p:txBody>
          <a:bodyPr wrap="none" rtlCol="0">
            <a:spAutoFit/>
          </a:bodyPr>
          <a:lstStyle/>
          <a:p>
            <a:r>
              <a:rPr lang="cs-CZ" sz="2800" dirty="0" smtClean="0">
                <a:latin typeface="Arial Black" pitchFamily="34" charset="0"/>
              </a:rPr>
              <a:t>počet </a:t>
            </a:r>
            <a:r>
              <a:rPr lang="cs-CZ" sz="2800" dirty="0" smtClean="0">
                <a:solidFill>
                  <a:srgbClr val="FF0000"/>
                </a:solidFill>
                <a:latin typeface="Arial Black" pitchFamily="34" charset="0"/>
              </a:rPr>
              <a:t>p</a:t>
            </a:r>
            <a:r>
              <a:rPr lang="cs-CZ" sz="2800" baseline="30000" dirty="0" smtClean="0">
                <a:solidFill>
                  <a:srgbClr val="FF0000"/>
                </a:solidFill>
                <a:latin typeface="Arial Black" pitchFamily="34" charset="0"/>
              </a:rPr>
              <a:t>+</a:t>
            </a:r>
            <a:r>
              <a:rPr lang="cs-CZ" sz="2800" dirty="0" smtClean="0">
                <a:solidFill>
                  <a:srgbClr val="FF0000"/>
                </a:solidFill>
                <a:latin typeface="Arial Black" pitchFamily="34" charset="0"/>
              </a:rPr>
              <a:t> </a:t>
            </a:r>
            <a:r>
              <a:rPr lang="cs-CZ" sz="2800" dirty="0" smtClean="0">
                <a:latin typeface="Arial Black" pitchFamily="34" charset="0"/>
              </a:rPr>
              <a:t>= počet </a:t>
            </a:r>
            <a:r>
              <a:rPr lang="cs-CZ" sz="2800" dirty="0" smtClean="0">
                <a:solidFill>
                  <a:srgbClr val="00B050"/>
                </a:solidFill>
                <a:latin typeface="Arial Black" pitchFamily="34" charset="0"/>
              </a:rPr>
              <a:t>e</a:t>
            </a:r>
            <a:r>
              <a:rPr lang="cs-CZ" sz="2800" baseline="30000" dirty="0" smtClean="0">
                <a:solidFill>
                  <a:srgbClr val="00B050"/>
                </a:solidFill>
                <a:latin typeface="Arial Black" pitchFamily="34" charset="0"/>
              </a:rPr>
              <a:t>-</a:t>
            </a:r>
            <a:endParaRPr lang="cs-CZ" sz="2800" baseline="30000" dirty="0">
              <a:solidFill>
                <a:srgbClr val="00B050"/>
              </a:solidFill>
              <a:latin typeface="Arial Black" pitchFamily="34" charset="0"/>
            </a:endParaRPr>
          </a:p>
        </p:txBody>
      </p:sp>
      <p:sp>
        <p:nvSpPr>
          <p:cNvPr id="6" name="TextovéPole 5"/>
          <p:cNvSpPr txBox="1"/>
          <p:nvPr/>
        </p:nvSpPr>
        <p:spPr>
          <a:xfrm>
            <a:off x="3871287" y="2364910"/>
            <a:ext cx="659155" cy="523220"/>
          </a:xfrm>
          <a:prstGeom prst="rect">
            <a:avLst/>
          </a:prstGeom>
          <a:noFill/>
        </p:spPr>
        <p:txBody>
          <a:bodyPr wrap="none" rtlCol="0">
            <a:spAutoFit/>
          </a:bodyPr>
          <a:lstStyle/>
          <a:p>
            <a:r>
              <a:rPr lang="cs-CZ" sz="2800" dirty="0" smtClean="0">
                <a:latin typeface="Arial Black" pitchFamily="34" charset="0"/>
              </a:rPr>
              <a:t>=</a:t>
            </a:r>
            <a:r>
              <a:rPr lang="en-US" sz="2800" dirty="0" smtClean="0">
                <a:latin typeface="Arial Black" pitchFamily="34" charset="0"/>
              </a:rPr>
              <a:t>&gt;</a:t>
            </a:r>
            <a:endParaRPr lang="cs-CZ" sz="2800" dirty="0">
              <a:latin typeface="Arial Black" pitchFamily="34" charset="0"/>
            </a:endParaRPr>
          </a:p>
        </p:txBody>
      </p:sp>
      <p:sp>
        <p:nvSpPr>
          <p:cNvPr id="7" name="TextovéPole 6"/>
          <p:cNvSpPr txBox="1"/>
          <p:nvPr/>
        </p:nvSpPr>
        <p:spPr>
          <a:xfrm>
            <a:off x="109619" y="4293096"/>
            <a:ext cx="4394473" cy="523220"/>
          </a:xfrm>
          <a:prstGeom prst="rect">
            <a:avLst/>
          </a:prstGeom>
          <a:noFill/>
        </p:spPr>
        <p:txBody>
          <a:bodyPr wrap="none" rtlCol="0">
            <a:spAutoFit/>
          </a:bodyPr>
          <a:lstStyle/>
          <a:p>
            <a:r>
              <a:rPr lang="cs-CZ" sz="2800" dirty="0" smtClean="0">
                <a:latin typeface="Arial Black" pitchFamily="34" charset="0"/>
              </a:rPr>
              <a:t>počet </a:t>
            </a:r>
            <a:r>
              <a:rPr lang="cs-CZ" sz="2800" dirty="0" smtClean="0">
                <a:solidFill>
                  <a:srgbClr val="00B0F0"/>
                </a:solidFill>
                <a:latin typeface="Arial Black" pitchFamily="34" charset="0"/>
              </a:rPr>
              <a:t>n</a:t>
            </a:r>
            <a:r>
              <a:rPr lang="cs-CZ" sz="2800" baseline="30000" dirty="0" smtClean="0">
                <a:solidFill>
                  <a:srgbClr val="00B0F0"/>
                </a:solidFill>
                <a:latin typeface="Arial Black" pitchFamily="34" charset="0"/>
              </a:rPr>
              <a:t>o  </a:t>
            </a:r>
            <a:r>
              <a:rPr lang="cs-CZ" sz="2800" dirty="0" smtClean="0">
                <a:latin typeface="Arial Black" pitchFamily="34" charset="0"/>
              </a:rPr>
              <a:t>není stabilní</a:t>
            </a:r>
            <a:endParaRPr lang="cs-CZ" sz="2800" baseline="30000" dirty="0">
              <a:latin typeface="Arial Black" pitchFamily="34" charset="0"/>
            </a:endParaRPr>
          </a:p>
        </p:txBody>
      </p:sp>
      <p:sp>
        <p:nvSpPr>
          <p:cNvPr id="8" name="TextovéPole 7"/>
          <p:cNvSpPr txBox="1"/>
          <p:nvPr/>
        </p:nvSpPr>
        <p:spPr>
          <a:xfrm>
            <a:off x="0" y="760577"/>
            <a:ext cx="1659557" cy="461665"/>
          </a:xfrm>
          <a:prstGeom prst="rect">
            <a:avLst/>
          </a:prstGeom>
          <a:noFill/>
        </p:spPr>
        <p:txBody>
          <a:bodyPr wrap="none" rtlCol="0">
            <a:spAutoFit/>
          </a:bodyPr>
          <a:lstStyle/>
          <a:p>
            <a:r>
              <a:rPr lang="cs-CZ" sz="2400" dirty="0" smtClean="0">
                <a:latin typeface="Arial Black" pitchFamily="34" charset="0"/>
              </a:rPr>
              <a:t>- protože</a:t>
            </a:r>
            <a:endParaRPr lang="cs-CZ" sz="2400" dirty="0">
              <a:latin typeface="Arial Black" pitchFamily="34" charset="0"/>
            </a:endParaRPr>
          </a:p>
        </p:txBody>
      </p:sp>
      <p:grpSp>
        <p:nvGrpSpPr>
          <p:cNvPr id="24" name="Skupina 23"/>
          <p:cNvGrpSpPr/>
          <p:nvPr/>
        </p:nvGrpSpPr>
        <p:grpSpPr>
          <a:xfrm>
            <a:off x="2966627" y="438464"/>
            <a:ext cx="1368152" cy="716304"/>
            <a:chOff x="4200864" y="119512"/>
            <a:chExt cx="1368152" cy="716304"/>
          </a:xfrm>
        </p:grpSpPr>
        <p:grpSp>
          <p:nvGrpSpPr>
            <p:cNvPr id="14" name="Skupina 13"/>
            <p:cNvGrpSpPr/>
            <p:nvPr/>
          </p:nvGrpSpPr>
          <p:grpSpPr>
            <a:xfrm>
              <a:off x="4200864" y="237999"/>
              <a:ext cx="1368152" cy="597817"/>
              <a:chOff x="2466425" y="292235"/>
              <a:chExt cx="1368152" cy="597817"/>
            </a:xfrm>
          </p:grpSpPr>
          <p:sp>
            <p:nvSpPr>
              <p:cNvPr id="15" name="Rovnoramenný trojúhelník 14"/>
              <p:cNvSpPr/>
              <p:nvPr/>
            </p:nvSpPr>
            <p:spPr>
              <a:xfrm>
                <a:off x="2843808" y="536908"/>
                <a:ext cx="576065" cy="353144"/>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6" name="Přímá spojnice 15"/>
              <p:cNvCxnSpPr/>
              <p:nvPr/>
            </p:nvCxnSpPr>
            <p:spPr>
              <a:xfrm flipV="1">
                <a:off x="2466425" y="292235"/>
                <a:ext cx="1368152" cy="483272"/>
              </a:xfrm>
              <a:prstGeom prst="line">
                <a:avLst/>
              </a:prstGeom>
            </p:spPr>
            <p:style>
              <a:lnRef idx="2">
                <a:schemeClr val="dk1"/>
              </a:lnRef>
              <a:fillRef idx="0">
                <a:schemeClr val="dk1"/>
              </a:fillRef>
              <a:effectRef idx="1">
                <a:schemeClr val="dk1"/>
              </a:effectRef>
              <a:fontRef idx="minor">
                <a:schemeClr val="tx1"/>
              </a:fontRef>
            </p:style>
          </p:cxnSp>
        </p:grpSp>
        <p:sp>
          <p:nvSpPr>
            <p:cNvPr id="19" name="Vývojový diagram: spojnice 18"/>
            <p:cNvSpPr/>
            <p:nvPr/>
          </p:nvSpPr>
          <p:spPr>
            <a:xfrm>
              <a:off x="5372623" y="119512"/>
              <a:ext cx="114300" cy="114301"/>
            </a:xfrm>
            <a:prstGeom prst="flowChartConnector">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20" name="Vývojový diagram: spojnice 19"/>
            <p:cNvSpPr/>
            <p:nvPr/>
          </p:nvSpPr>
          <p:spPr>
            <a:xfrm>
              <a:off x="4200864" y="419571"/>
              <a:ext cx="228600" cy="228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3" name="Skupina 22"/>
          <p:cNvGrpSpPr/>
          <p:nvPr/>
        </p:nvGrpSpPr>
        <p:grpSpPr>
          <a:xfrm>
            <a:off x="1693273" y="401792"/>
            <a:ext cx="1385821" cy="752976"/>
            <a:chOff x="2448756" y="137076"/>
            <a:chExt cx="1385821" cy="752976"/>
          </a:xfrm>
        </p:grpSpPr>
        <p:grpSp>
          <p:nvGrpSpPr>
            <p:cNvPr id="13" name="Skupina 12"/>
            <p:cNvGrpSpPr/>
            <p:nvPr/>
          </p:nvGrpSpPr>
          <p:grpSpPr>
            <a:xfrm>
              <a:off x="2466425" y="292235"/>
              <a:ext cx="1368152" cy="597817"/>
              <a:chOff x="2466425" y="292235"/>
              <a:chExt cx="1368152" cy="597817"/>
            </a:xfrm>
          </p:grpSpPr>
          <p:sp>
            <p:nvSpPr>
              <p:cNvPr id="9" name="Rovnoramenný trojúhelník 8"/>
              <p:cNvSpPr/>
              <p:nvPr/>
            </p:nvSpPr>
            <p:spPr>
              <a:xfrm>
                <a:off x="2843808" y="536908"/>
                <a:ext cx="576065" cy="353144"/>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1" name="Přímá spojnice 10"/>
              <p:cNvCxnSpPr/>
              <p:nvPr/>
            </p:nvCxnSpPr>
            <p:spPr>
              <a:xfrm flipV="1">
                <a:off x="2466425" y="292235"/>
                <a:ext cx="1368152" cy="483272"/>
              </a:xfrm>
              <a:prstGeom prst="line">
                <a:avLst/>
              </a:prstGeom>
            </p:spPr>
            <p:style>
              <a:lnRef idx="2">
                <a:schemeClr val="dk1"/>
              </a:lnRef>
              <a:fillRef idx="0">
                <a:schemeClr val="dk1"/>
              </a:fillRef>
              <a:effectRef idx="1">
                <a:schemeClr val="dk1"/>
              </a:effectRef>
              <a:fontRef idx="minor">
                <a:schemeClr val="tx1"/>
              </a:fontRef>
            </p:style>
          </p:cxnSp>
        </p:grpSp>
        <p:sp>
          <p:nvSpPr>
            <p:cNvPr id="18" name="Vývojový diagram: spojnice 17"/>
            <p:cNvSpPr/>
            <p:nvPr/>
          </p:nvSpPr>
          <p:spPr>
            <a:xfrm>
              <a:off x="3720277" y="137076"/>
              <a:ext cx="114300" cy="114301"/>
            </a:xfrm>
            <a:prstGeom prst="flowChartConnector">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latin typeface="Arial Black" pitchFamily="34" charset="0"/>
                </a:rPr>
                <a:t>-</a:t>
              </a:r>
              <a:endParaRPr lang="cs-CZ" sz="2400" dirty="0">
                <a:latin typeface="Arial Black" pitchFamily="34" charset="0"/>
              </a:endParaRPr>
            </a:p>
          </p:txBody>
        </p:sp>
        <p:sp>
          <p:nvSpPr>
            <p:cNvPr id="21" name="Vývojový diagram: spojnice 20"/>
            <p:cNvSpPr/>
            <p:nvPr/>
          </p:nvSpPr>
          <p:spPr>
            <a:xfrm>
              <a:off x="2448756" y="479635"/>
              <a:ext cx="228600" cy="228600"/>
            </a:xfrm>
            <a:prstGeom prst="flowChartConnector">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atin typeface="Arial Black" pitchFamily="34" charset="0"/>
                </a:rPr>
                <a:t>+</a:t>
              </a:r>
              <a:endParaRPr lang="cs-CZ" dirty="0">
                <a:latin typeface="Arial Black" pitchFamily="34" charset="0"/>
              </a:endParaRPr>
            </a:p>
          </p:txBody>
        </p:sp>
      </p:grpSp>
      <p:sp>
        <p:nvSpPr>
          <p:cNvPr id="22" name="TextovéPole 21"/>
          <p:cNvSpPr txBox="1"/>
          <p:nvPr/>
        </p:nvSpPr>
        <p:spPr>
          <a:xfrm>
            <a:off x="4085162" y="701864"/>
            <a:ext cx="5054269" cy="461665"/>
          </a:xfrm>
          <a:prstGeom prst="rect">
            <a:avLst/>
          </a:prstGeom>
          <a:noFill/>
        </p:spPr>
        <p:txBody>
          <a:bodyPr wrap="none" rtlCol="0">
            <a:spAutoFit/>
          </a:bodyPr>
          <a:lstStyle/>
          <a:p>
            <a:r>
              <a:rPr lang="cs-CZ" sz="2400" dirty="0" smtClean="0">
                <a:latin typeface="Arial Black" pitchFamily="34" charset="0"/>
              </a:rPr>
              <a:t>jádro určuje hmotnost atomu</a:t>
            </a:r>
            <a:endParaRPr lang="cs-CZ" sz="2400" dirty="0">
              <a:latin typeface="Arial Black" pitchFamily="34" charset="0"/>
            </a:endParaRPr>
          </a:p>
        </p:txBody>
      </p:sp>
      <p:sp>
        <p:nvSpPr>
          <p:cNvPr id="25" name="TextovéPole 24"/>
          <p:cNvSpPr txBox="1"/>
          <p:nvPr/>
        </p:nvSpPr>
        <p:spPr>
          <a:xfrm>
            <a:off x="4334779" y="4181218"/>
            <a:ext cx="4946075" cy="707886"/>
          </a:xfrm>
          <a:prstGeom prst="rect">
            <a:avLst/>
          </a:prstGeom>
          <a:noFill/>
        </p:spPr>
        <p:txBody>
          <a:bodyPr wrap="square" rtlCol="0">
            <a:spAutoFit/>
          </a:bodyPr>
          <a:lstStyle/>
          <a:p>
            <a:r>
              <a:rPr lang="cs-CZ" sz="2000" dirty="0" smtClean="0">
                <a:latin typeface="Arial Black" pitchFamily="34" charset="0"/>
              </a:rPr>
              <a:t>(ovlivňují pouze fyzikální vlastnosti – hmotnost, bod varu…)</a:t>
            </a:r>
            <a:endParaRPr lang="cs-CZ" sz="2000" dirty="0">
              <a:latin typeface="Arial Black" pitchFamily="34" charset="0"/>
            </a:endParaRPr>
          </a:p>
        </p:txBody>
      </p:sp>
    </p:spTree>
    <p:extLst>
      <p:ext uri="{BB962C8B-B14F-4D97-AF65-F5344CB8AC3E}">
        <p14:creationId xmlns:p14="http://schemas.microsoft.com/office/powerpoint/2010/main" val="4019874369"/>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500"/>
                                        <p:tgtEl>
                                          <p:spTgt spid="2"/>
                                        </p:tgtEl>
                                      </p:cBhvr>
                                    </p:animEffect>
                                  </p:childTnLst>
                                </p:cTn>
                              </p:par>
                            </p:childTnLst>
                          </p:cTn>
                        </p:par>
                        <p:par>
                          <p:cTn id="38" fill="hold">
                            <p:stCondLst>
                              <p:cond delay="500"/>
                            </p:stCondLst>
                            <p:childTnLst>
                              <p:par>
                                <p:cTn id="39" presetID="10" presetClass="entr" presetSubtype="0" fill="hold" grpId="0" nodeType="afterEffect">
                                  <p:stCondLst>
                                    <p:cond delay="0"/>
                                  </p:stCondLst>
                                  <p:childTnLst>
                                    <p:set>
                                      <p:cBhvr>
                                        <p:cTn id="40" dur="1" fill="hold">
                                          <p:stCondLst>
                                            <p:cond delay="0"/>
                                          </p:stCondLst>
                                        </p:cTn>
                                        <p:tgtEl>
                                          <p:spTgt spid="3"/>
                                        </p:tgtEl>
                                        <p:attrNameLst>
                                          <p:attrName>style.visibility</p:attrName>
                                        </p:attrNameLst>
                                      </p:cBhvr>
                                      <p:to>
                                        <p:strVal val="visible"/>
                                      </p:to>
                                    </p:set>
                                    <p:animEffect transition="in" filter="fade">
                                      <p:cBhvr>
                                        <p:cTn id="41" dur="500"/>
                                        <p:tgtEl>
                                          <p:spTgt spid="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fade">
                                      <p:cBhvr>
                                        <p:cTn id="46" dur="500"/>
                                        <p:tgtEl>
                                          <p:spTgt spid="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P spid="7" grpId="0"/>
      <p:bldP spid="8" grpId="0"/>
      <p:bldP spid="22"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21628" y="836711"/>
            <a:ext cx="5557355" cy="461665"/>
          </a:xfrm>
          <a:prstGeom prst="rect">
            <a:avLst/>
          </a:prstGeom>
          <a:noFill/>
        </p:spPr>
        <p:txBody>
          <a:bodyPr wrap="none" rtlCol="0">
            <a:spAutoFit/>
          </a:bodyPr>
          <a:lstStyle/>
          <a:p>
            <a:r>
              <a:rPr lang="cs-CZ" sz="2400" dirty="0" smtClean="0">
                <a:latin typeface="Arial Black" pitchFamily="34" charset="0"/>
              </a:rPr>
              <a:t>počet protonů = </a:t>
            </a:r>
            <a:r>
              <a:rPr lang="cs-CZ" sz="2400" dirty="0" smtClean="0">
                <a:solidFill>
                  <a:srgbClr val="FF0000"/>
                </a:solidFill>
                <a:latin typeface="Arial Black" pitchFamily="34" charset="0"/>
              </a:rPr>
              <a:t>protonové číslo</a:t>
            </a:r>
            <a:endParaRPr lang="cs-CZ" sz="2400" dirty="0">
              <a:latin typeface="Arial Black" pitchFamily="34" charset="0"/>
            </a:endParaRPr>
          </a:p>
        </p:txBody>
      </p:sp>
      <p:sp>
        <p:nvSpPr>
          <p:cNvPr id="3" name="TextovéPole 2"/>
          <p:cNvSpPr txBox="1"/>
          <p:nvPr/>
        </p:nvSpPr>
        <p:spPr>
          <a:xfrm>
            <a:off x="221628" y="3356992"/>
            <a:ext cx="7490256" cy="461665"/>
          </a:xfrm>
          <a:prstGeom prst="rect">
            <a:avLst/>
          </a:prstGeom>
          <a:noFill/>
        </p:spPr>
        <p:txBody>
          <a:bodyPr wrap="none" rtlCol="0">
            <a:spAutoFit/>
          </a:bodyPr>
          <a:lstStyle/>
          <a:p>
            <a:r>
              <a:rPr lang="cs-CZ" sz="2400" dirty="0" smtClean="0">
                <a:latin typeface="Arial Black" pitchFamily="34" charset="0"/>
              </a:rPr>
              <a:t>počet nukleonů (p</a:t>
            </a:r>
            <a:r>
              <a:rPr lang="cs-CZ" sz="2400" baseline="30000" dirty="0" smtClean="0">
                <a:latin typeface="Arial Black" pitchFamily="34" charset="0"/>
              </a:rPr>
              <a:t>+ </a:t>
            </a:r>
            <a:r>
              <a:rPr lang="cs-CZ" sz="2400" dirty="0" smtClean="0">
                <a:latin typeface="Arial Black" pitchFamily="34" charset="0"/>
              </a:rPr>
              <a:t>a</a:t>
            </a:r>
            <a:r>
              <a:rPr lang="cs-CZ" sz="2400" baseline="30000" dirty="0" smtClean="0">
                <a:latin typeface="Arial Black" pitchFamily="34" charset="0"/>
              </a:rPr>
              <a:t> </a:t>
            </a:r>
            <a:r>
              <a:rPr lang="cs-CZ" sz="2400" dirty="0" smtClean="0">
                <a:latin typeface="Arial Black" pitchFamily="34" charset="0"/>
              </a:rPr>
              <a:t> n</a:t>
            </a:r>
            <a:r>
              <a:rPr lang="cs-CZ" sz="2400" baseline="30000" dirty="0" smtClean="0">
                <a:latin typeface="Arial Black" pitchFamily="34" charset="0"/>
              </a:rPr>
              <a:t>0</a:t>
            </a:r>
            <a:r>
              <a:rPr lang="cs-CZ" sz="2400" dirty="0" smtClean="0">
                <a:latin typeface="Arial Black" pitchFamily="34" charset="0"/>
              </a:rPr>
              <a:t>) = </a:t>
            </a:r>
            <a:r>
              <a:rPr lang="cs-CZ" sz="2400" dirty="0" smtClean="0">
                <a:solidFill>
                  <a:schemeClr val="accent2">
                    <a:lumMod val="75000"/>
                  </a:schemeClr>
                </a:solidFill>
                <a:latin typeface="Arial Black" pitchFamily="34" charset="0"/>
              </a:rPr>
              <a:t>nukleonové číslo</a:t>
            </a:r>
            <a:endParaRPr lang="cs-CZ" sz="2400" dirty="0">
              <a:solidFill>
                <a:schemeClr val="accent2">
                  <a:lumMod val="75000"/>
                </a:schemeClr>
              </a:solidFill>
              <a:latin typeface="Arial Black" pitchFamily="34" charset="0"/>
            </a:endParaRPr>
          </a:p>
        </p:txBody>
      </p:sp>
      <p:sp>
        <p:nvSpPr>
          <p:cNvPr id="4" name="Zaoblený obdélník 3"/>
          <p:cNvSpPr/>
          <p:nvPr/>
        </p:nvSpPr>
        <p:spPr>
          <a:xfrm>
            <a:off x="994204" y="1556792"/>
            <a:ext cx="7416824" cy="1224136"/>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rgbClr val="FF0000"/>
                </a:solidFill>
                <a:latin typeface="Arial Black" pitchFamily="34" charset="0"/>
              </a:rPr>
              <a:t>Soubor atomů se stejným protonovým číslem = PRVEK</a:t>
            </a:r>
            <a:endParaRPr lang="cs-CZ" sz="3200" dirty="0">
              <a:solidFill>
                <a:srgbClr val="FF0000"/>
              </a:solidFill>
              <a:latin typeface="Arial Black" pitchFamily="34" charset="0"/>
            </a:endParaRPr>
          </a:p>
        </p:txBody>
      </p:sp>
      <p:sp>
        <p:nvSpPr>
          <p:cNvPr id="5" name="Zaoblený obdélník 4"/>
          <p:cNvSpPr/>
          <p:nvPr/>
        </p:nvSpPr>
        <p:spPr>
          <a:xfrm>
            <a:off x="962664" y="4149080"/>
            <a:ext cx="7416824" cy="1728192"/>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accent2">
                    <a:lumMod val="75000"/>
                  </a:schemeClr>
                </a:solidFill>
                <a:latin typeface="Arial Black" pitchFamily="34" charset="0"/>
              </a:rPr>
              <a:t>Soubor atomů jednoho prvku s různým nukleonovým číslem = IZOTOP</a:t>
            </a:r>
            <a:endParaRPr lang="cs-CZ" sz="3200" dirty="0">
              <a:solidFill>
                <a:schemeClr val="accent2">
                  <a:lumMod val="75000"/>
                </a:schemeClr>
              </a:solidFill>
              <a:latin typeface="Arial Black" pitchFamily="34" charset="0"/>
            </a:endParaRPr>
          </a:p>
        </p:txBody>
      </p:sp>
    </p:spTree>
    <p:extLst>
      <p:ext uri="{BB962C8B-B14F-4D97-AF65-F5344CB8AC3E}">
        <p14:creationId xmlns:p14="http://schemas.microsoft.com/office/powerpoint/2010/main" val="3559317852"/>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749895"/>
            <a:ext cx="6729471" cy="461665"/>
          </a:xfrm>
          <a:prstGeom prst="rect">
            <a:avLst/>
          </a:prstGeom>
          <a:noFill/>
        </p:spPr>
        <p:txBody>
          <a:bodyPr wrap="none" rtlCol="0">
            <a:spAutoFit/>
          </a:bodyPr>
          <a:lstStyle/>
          <a:p>
            <a:r>
              <a:rPr lang="cs-CZ" sz="2400" dirty="0" smtClean="0">
                <a:latin typeface="Arial Black" pitchFamily="34" charset="0"/>
              </a:rPr>
              <a:t>symbolické znázornění atomu v chemii</a:t>
            </a:r>
            <a:endParaRPr lang="cs-CZ" sz="2400" dirty="0">
              <a:latin typeface="Arial Black" pitchFamily="34" charset="0"/>
            </a:endParaRPr>
          </a:p>
        </p:txBody>
      </p:sp>
      <p:sp>
        <p:nvSpPr>
          <p:cNvPr id="3" name="TextovéPole 2"/>
          <p:cNvSpPr txBox="1"/>
          <p:nvPr/>
        </p:nvSpPr>
        <p:spPr>
          <a:xfrm>
            <a:off x="971600" y="1469975"/>
            <a:ext cx="4380686" cy="461665"/>
          </a:xfrm>
          <a:prstGeom prst="rect">
            <a:avLst/>
          </a:prstGeom>
          <a:solidFill>
            <a:schemeClr val="tx2">
              <a:lumMod val="60000"/>
              <a:lumOff val="40000"/>
            </a:schemeClr>
          </a:solidFill>
        </p:spPr>
        <p:txBody>
          <a:bodyPr wrap="none" rtlCol="0">
            <a:spAutoFit/>
          </a:bodyPr>
          <a:lstStyle/>
          <a:p>
            <a:r>
              <a:rPr lang="cs-CZ" sz="2400" dirty="0" smtClean="0">
                <a:solidFill>
                  <a:srgbClr val="FFC000"/>
                </a:solidFill>
                <a:latin typeface="Arial Black" pitchFamily="34" charset="0"/>
              </a:rPr>
              <a:t>- chemická značka prvku</a:t>
            </a:r>
            <a:endParaRPr lang="cs-CZ" sz="2400" dirty="0">
              <a:solidFill>
                <a:srgbClr val="FFC000"/>
              </a:solidFill>
              <a:latin typeface="Arial Black" pitchFamily="34" charset="0"/>
            </a:endParaRPr>
          </a:p>
        </p:txBody>
      </p:sp>
      <p:sp>
        <p:nvSpPr>
          <p:cNvPr id="4" name="TextovéPole 3"/>
          <p:cNvSpPr txBox="1"/>
          <p:nvPr/>
        </p:nvSpPr>
        <p:spPr>
          <a:xfrm>
            <a:off x="6980991" y="2060848"/>
            <a:ext cx="1141659" cy="1569660"/>
          </a:xfrm>
          <a:prstGeom prst="rect">
            <a:avLst/>
          </a:prstGeom>
          <a:noFill/>
        </p:spPr>
        <p:txBody>
          <a:bodyPr wrap="none" rtlCol="0">
            <a:spAutoFit/>
          </a:bodyPr>
          <a:lstStyle/>
          <a:p>
            <a:r>
              <a:rPr lang="cs-CZ" sz="9600" dirty="0" smtClean="0">
                <a:latin typeface="Arial Black" pitchFamily="34" charset="0"/>
              </a:rPr>
              <a:t>C</a:t>
            </a:r>
            <a:endParaRPr lang="cs-CZ" sz="9600" dirty="0">
              <a:latin typeface="Arial Black" pitchFamily="34" charset="0"/>
            </a:endParaRPr>
          </a:p>
        </p:txBody>
      </p:sp>
      <p:sp>
        <p:nvSpPr>
          <p:cNvPr id="5" name="TextovéPole 4"/>
          <p:cNvSpPr txBox="1"/>
          <p:nvPr/>
        </p:nvSpPr>
        <p:spPr>
          <a:xfrm>
            <a:off x="251520" y="2732025"/>
            <a:ext cx="2547620" cy="461665"/>
          </a:xfrm>
          <a:prstGeom prst="rect">
            <a:avLst/>
          </a:prstGeom>
          <a:noFill/>
        </p:spPr>
        <p:txBody>
          <a:bodyPr wrap="none" rtlCol="0">
            <a:spAutoFit/>
          </a:bodyPr>
          <a:lstStyle/>
          <a:p>
            <a:r>
              <a:rPr lang="cs-CZ" sz="2400" dirty="0" smtClean="0">
                <a:latin typeface="Arial Black" pitchFamily="34" charset="0"/>
              </a:rPr>
              <a:t>počet protonů</a:t>
            </a:r>
            <a:endParaRPr lang="cs-CZ" sz="2400" dirty="0">
              <a:latin typeface="Arial Black" pitchFamily="34" charset="0"/>
            </a:endParaRPr>
          </a:p>
        </p:txBody>
      </p:sp>
      <p:sp>
        <p:nvSpPr>
          <p:cNvPr id="6" name="TextovéPole 5"/>
          <p:cNvSpPr txBox="1"/>
          <p:nvPr/>
        </p:nvSpPr>
        <p:spPr>
          <a:xfrm>
            <a:off x="965069" y="3399675"/>
            <a:ext cx="3511731" cy="461665"/>
          </a:xfrm>
          <a:prstGeom prst="rect">
            <a:avLst/>
          </a:prstGeom>
          <a:solidFill>
            <a:schemeClr val="tx2">
              <a:lumMod val="60000"/>
              <a:lumOff val="40000"/>
            </a:schemeClr>
          </a:solidFill>
        </p:spPr>
        <p:txBody>
          <a:bodyPr wrap="none" rtlCol="0">
            <a:spAutoFit/>
          </a:bodyPr>
          <a:lstStyle/>
          <a:p>
            <a:r>
              <a:rPr lang="cs-CZ" sz="2400" dirty="0" smtClean="0">
                <a:solidFill>
                  <a:srgbClr val="FFC000"/>
                </a:solidFill>
                <a:latin typeface="Arial Black" pitchFamily="34" charset="0"/>
              </a:rPr>
              <a:t>- protonové číslo   Z</a:t>
            </a:r>
            <a:endParaRPr lang="cs-CZ" sz="2400" dirty="0">
              <a:solidFill>
                <a:srgbClr val="FFC000"/>
              </a:solidFill>
              <a:latin typeface="Arial Black" pitchFamily="34" charset="0"/>
            </a:endParaRPr>
          </a:p>
        </p:txBody>
      </p:sp>
      <p:sp>
        <p:nvSpPr>
          <p:cNvPr id="7" name="TextovéPole 6"/>
          <p:cNvSpPr txBox="1"/>
          <p:nvPr/>
        </p:nvSpPr>
        <p:spPr>
          <a:xfrm>
            <a:off x="6640462" y="3045732"/>
            <a:ext cx="554960" cy="707886"/>
          </a:xfrm>
          <a:prstGeom prst="rect">
            <a:avLst/>
          </a:prstGeom>
          <a:noFill/>
        </p:spPr>
        <p:txBody>
          <a:bodyPr wrap="none" rtlCol="0">
            <a:spAutoFit/>
          </a:bodyPr>
          <a:lstStyle/>
          <a:p>
            <a:r>
              <a:rPr lang="cs-CZ" sz="4000" dirty="0" smtClean="0">
                <a:solidFill>
                  <a:srgbClr val="FF0000"/>
                </a:solidFill>
                <a:latin typeface="Arial Black" pitchFamily="34" charset="0"/>
              </a:rPr>
              <a:t>Z</a:t>
            </a:r>
            <a:endParaRPr lang="cs-CZ" sz="4000" dirty="0">
              <a:solidFill>
                <a:srgbClr val="FF0000"/>
              </a:solidFill>
              <a:latin typeface="Arial Black" pitchFamily="34" charset="0"/>
            </a:endParaRPr>
          </a:p>
        </p:txBody>
      </p:sp>
      <p:sp>
        <p:nvSpPr>
          <p:cNvPr id="8" name="TextovéPole 7"/>
          <p:cNvSpPr txBox="1"/>
          <p:nvPr/>
        </p:nvSpPr>
        <p:spPr>
          <a:xfrm>
            <a:off x="251520" y="4437112"/>
            <a:ext cx="6311600" cy="461665"/>
          </a:xfrm>
          <a:prstGeom prst="rect">
            <a:avLst/>
          </a:prstGeom>
          <a:noFill/>
        </p:spPr>
        <p:txBody>
          <a:bodyPr wrap="none" rtlCol="0">
            <a:spAutoFit/>
          </a:bodyPr>
          <a:lstStyle/>
          <a:p>
            <a:r>
              <a:rPr lang="cs-CZ" sz="2400" dirty="0" smtClean="0">
                <a:latin typeface="Arial Black" pitchFamily="34" charset="0"/>
              </a:rPr>
              <a:t>počet nukleonů (protony + neutrony)</a:t>
            </a:r>
            <a:endParaRPr lang="cs-CZ" sz="2400" dirty="0">
              <a:latin typeface="Arial Black" pitchFamily="34" charset="0"/>
            </a:endParaRPr>
          </a:p>
        </p:txBody>
      </p:sp>
      <p:sp>
        <p:nvSpPr>
          <p:cNvPr id="9" name="TextovéPole 8"/>
          <p:cNvSpPr txBox="1"/>
          <p:nvPr/>
        </p:nvSpPr>
        <p:spPr>
          <a:xfrm>
            <a:off x="965068" y="5157192"/>
            <a:ext cx="3917163" cy="461665"/>
          </a:xfrm>
          <a:prstGeom prst="rect">
            <a:avLst/>
          </a:prstGeom>
          <a:solidFill>
            <a:schemeClr val="tx2">
              <a:lumMod val="60000"/>
              <a:lumOff val="40000"/>
            </a:schemeClr>
          </a:solidFill>
        </p:spPr>
        <p:txBody>
          <a:bodyPr wrap="none" rtlCol="0">
            <a:spAutoFit/>
          </a:bodyPr>
          <a:lstStyle/>
          <a:p>
            <a:r>
              <a:rPr lang="cs-CZ" sz="2400" dirty="0" smtClean="0">
                <a:solidFill>
                  <a:srgbClr val="FFC000"/>
                </a:solidFill>
                <a:latin typeface="Arial Black" pitchFamily="34" charset="0"/>
              </a:rPr>
              <a:t>- nukleonové číslo    A</a:t>
            </a:r>
            <a:endParaRPr lang="cs-CZ" sz="2400" dirty="0">
              <a:solidFill>
                <a:srgbClr val="FFC000"/>
              </a:solidFill>
              <a:latin typeface="Arial Black" pitchFamily="34" charset="0"/>
            </a:endParaRPr>
          </a:p>
        </p:txBody>
      </p:sp>
      <p:sp>
        <p:nvSpPr>
          <p:cNvPr id="10" name="TextovéPole 9"/>
          <p:cNvSpPr txBox="1"/>
          <p:nvPr/>
        </p:nvSpPr>
        <p:spPr>
          <a:xfrm>
            <a:off x="6563120" y="2060848"/>
            <a:ext cx="583814" cy="707886"/>
          </a:xfrm>
          <a:prstGeom prst="rect">
            <a:avLst/>
          </a:prstGeom>
          <a:noFill/>
        </p:spPr>
        <p:txBody>
          <a:bodyPr wrap="none" rtlCol="0">
            <a:spAutoFit/>
          </a:bodyPr>
          <a:lstStyle/>
          <a:p>
            <a:r>
              <a:rPr lang="cs-CZ" sz="4000" dirty="0" smtClean="0">
                <a:solidFill>
                  <a:schemeClr val="accent2"/>
                </a:solidFill>
                <a:latin typeface="Arial Black" pitchFamily="34" charset="0"/>
              </a:rPr>
              <a:t>A</a:t>
            </a:r>
            <a:endParaRPr lang="cs-CZ" sz="4000" dirty="0">
              <a:solidFill>
                <a:schemeClr val="accent2"/>
              </a:solidFill>
              <a:latin typeface="Arial Black" pitchFamily="34" charset="0"/>
            </a:endParaRPr>
          </a:p>
        </p:txBody>
      </p:sp>
    </p:spTree>
    <p:extLst>
      <p:ext uri="{BB962C8B-B14F-4D97-AF65-F5344CB8AC3E}">
        <p14:creationId xmlns:p14="http://schemas.microsoft.com/office/powerpoint/2010/main" val="21599600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par>
                          <p:cTn id="27" fill="hold">
                            <p:stCondLst>
                              <p:cond delay="500"/>
                            </p:stCondLst>
                            <p:childTnLst>
                              <p:par>
                                <p:cTn id="28" presetID="10" presetClass="entr" presetSubtype="0" fill="hold" grpId="0"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500"/>
                                        <p:tgtEl>
                                          <p:spTgt spid="9"/>
                                        </p:tgtEl>
                                      </p:cBhvr>
                                    </p:animEffect>
                                  </p:childTnLst>
                                </p:cTn>
                              </p:par>
                            </p:childTnLst>
                          </p:cTn>
                        </p:par>
                        <p:par>
                          <p:cTn id="41" fill="hold">
                            <p:stCondLst>
                              <p:cond delay="500"/>
                            </p:stCondLst>
                            <p:childTnLst>
                              <p:par>
                                <p:cTn id="42" presetID="10" presetClass="entr" presetSubtype="0"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fade">
                                      <p:cBhvr>
                                        <p:cTn id="4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P spid="5" grpId="0"/>
      <p:bldP spid="6" grpId="0" animBg="1"/>
      <p:bldP spid="7" grpId="0"/>
      <p:bldP spid="8" grpId="0"/>
      <p:bldP spid="9" grpId="0" animBg="1"/>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30595" y="513372"/>
            <a:ext cx="8892480" cy="707886"/>
          </a:xfrm>
          <a:prstGeom prst="rect">
            <a:avLst/>
          </a:prstGeom>
          <a:noFill/>
        </p:spPr>
        <p:txBody>
          <a:bodyPr wrap="square" rtlCol="0">
            <a:spAutoFit/>
          </a:bodyPr>
          <a:lstStyle/>
          <a:p>
            <a:r>
              <a:rPr lang="cs-CZ" sz="2000" dirty="0" smtClean="0">
                <a:latin typeface="Arial Black" pitchFamily="34" charset="0"/>
              </a:rPr>
              <a:t>Urči počet protonů, neutronů a elektronů v atomech izotopů chemických prvků:</a:t>
            </a:r>
            <a:endParaRPr lang="cs-CZ" sz="2000" dirty="0">
              <a:latin typeface="Arial Black" pitchFamily="34" charset="0"/>
            </a:endParaRPr>
          </a:p>
        </p:txBody>
      </p:sp>
      <p:sp>
        <p:nvSpPr>
          <p:cNvPr id="3" name="TextovéPole 2"/>
          <p:cNvSpPr txBox="1"/>
          <p:nvPr/>
        </p:nvSpPr>
        <p:spPr>
          <a:xfrm>
            <a:off x="635616" y="1988840"/>
            <a:ext cx="623889" cy="769441"/>
          </a:xfrm>
          <a:prstGeom prst="rect">
            <a:avLst/>
          </a:prstGeom>
          <a:noFill/>
        </p:spPr>
        <p:txBody>
          <a:bodyPr wrap="none" rtlCol="0">
            <a:spAutoFit/>
          </a:bodyPr>
          <a:lstStyle/>
          <a:p>
            <a:r>
              <a:rPr lang="cs-CZ" sz="4400" dirty="0" smtClean="0">
                <a:latin typeface="Arial Black" pitchFamily="34" charset="0"/>
              </a:rPr>
              <a:t>C</a:t>
            </a:r>
            <a:endParaRPr lang="cs-CZ" sz="4400" dirty="0">
              <a:latin typeface="Arial Black" pitchFamily="34" charset="0"/>
            </a:endParaRPr>
          </a:p>
        </p:txBody>
      </p:sp>
      <p:sp>
        <p:nvSpPr>
          <p:cNvPr id="4" name="TextovéPole 3"/>
          <p:cNvSpPr txBox="1"/>
          <p:nvPr/>
        </p:nvSpPr>
        <p:spPr>
          <a:xfrm>
            <a:off x="4205317" y="4237505"/>
            <a:ext cx="595035" cy="461665"/>
          </a:xfrm>
          <a:prstGeom prst="rect">
            <a:avLst/>
          </a:prstGeom>
          <a:noFill/>
        </p:spPr>
        <p:txBody>
          <a:bodyPr wrap="none" rtlCol="0">
            <a:spAutoFit/>
          </a:bodyPr>
          <a:lstStyle/>
          <a:p>
            <a:r>
              <a:rPr lang="cs-CZ" sz="2400" dirty="0" smtClean="0">
                <a:solidFill>
                  <a:schemeClr val="accent2"/>
                </a:solidFill>
                <a:latin typeface="Arial Black" pitchFamily="34" charset="0"/>
              </a:rPr>
              <a:t>55</a:t>
            </a:r>
            <a:endParaRPr lang="cs-CZ" sz="2400" dirty="0">
              <a:solidFill>
                <a:schemeClr val="accent2"/>
              </a:solidFill>
              <a:latin typeface="Arial Black" pitchFamily="34" charset="0"/>
            </a:endParaRPr>
          </a:p>
        </p:txBody>
      </p:sp>
      <p:sp>
        <p:nvSpPr>
          <p:cNvPr id="5" name="TextovéPole 4"/>
          <p:cNvSpPr txBox="1"/>
          <p:nvPr/>
        </p:nvSpPr>
        <p:spPr>
          <a:xfrm>
            <a:off x="251520" y="4207897"/>
            <a:ext cx="595035" cy="461665"/>
          </a:xfrm>
          <a:prstGeom prst="rect">
            <a:avLst/>
          </a:prstGeom>
          <a:noFill/>
        </p:spPr>
        <p:txBody>
          <a:bodyPr wrap="none" rtlCol="0">
            <a:spAutoFit/>
          </a:bodyPr>
          <a:lstStyle/>
          <a:p>
            <a:r>
              <a:rPr lang="cs-CZ" sz="2400" dirty="0" smtClean="0">
                <a:solidFill>
                  <a:schemeClr val="accent2"/>
                </a:solidFill>
                <a:latin typeface="Arial Black" pitchFamily="34" charset="0"/>
              </a:rPr>
              <a:t>53</a:t>
            </a:r>
            <a:endParaRPr lang="cs-CZ" sz="2400" dirty="0">
              <a:solidFill>
                <a:schemeClr val="accent2"/>
              </a:solidFill>
              <a:latin typeface="Arial Black" pitchFamily="34" charset="0"/>
            </a:endParaRPr>
          </a:p>
        </p:txBody>
      </p:sp>
      <p:sp>
        <p:nvSpPr>
          <p:cNvPr id="6" name="TextovéPole 5"/>
          <p:cNvSpPr txBox="1"/>
          <p:nvPr/>
        </p:nvSpPr>
        <p:spPr>
          <a:xfrm>
            <a:off x="4201158" y="4827846"/>
            <a:ext cx="595035" cy="461665"/>
          </a:xfrm>
          <a:prstGeom prst="rect">
            <a:avLst/>
          </a:prstGeom>
          <a:noFill/>
        </p:spPr>
        <p:txBody>
          <a:bodyPr wrap="none" rtlCol="0">
            <a:spAutoFit/>
          </a:bodyPr>
          <a:lstStyle/>
          <a:p>
            <a:r>
              <a:rPr lang="cs-CZ" sz="2400" dirty="0" smtClean="0">
                <a:solidFill>
                  <a:srgbClr val="FF0000"/>
                </a:solidFill>
                <a:latin typeface="Arial Black" pitchFamily="34" charset="0"/>
              </a:rPr>
              <a:t>26</a:t>
            </a:r>
            <a:endParaRPr lang="cs-CZ" sz="2400" dirty="0">
              <a:solidFill>
                <a:srgbClr val="FF0000"/>
              </a:solidFill>
              <a:latin typeface="Arial Black" pitchFamily="34" charset="0"/>
            </a:endParaRPr>
          </a:p>
        </p:txBody>
      </p:sp>
      <p:sp>
        <p:nvSpPr>
          <p:cNvPr id="7" name="TextovéPole 6"/>
          <p:cNvSpPr txBox="1"/>
          <p:nvPr/>
        </p:nvSpPr>
        <p:spPr>
          <a:xfrm>
            <a:off x="298220" y="4827846"/>
            <a:ext cx="595035" cy="461665"/>
          </a:xfrm>
          <a:prstGeom prst="rect">
            <a:avLst/>
          </a:prstGeom>
          <a:noFill/>
        </p:spPr>
        <p:txBody>
          <a:bodyPr wrap="none" rtlCol="0">
            <a:spAutoFit/>
          </a:bodyPr>
          <a:lstStyle/>
          <a:p>
            <a:r>
              <a:rPr lang="cs-CZ" sz="2400" dirty="0" smtClean="0">
                <a:solidFill>
                  <a:srgbClr val="FF0000"/>
                </a:solidFill>
                <a:latin typeface="Arial Black" pitchFamily="34" charset="0"/>
              </a:rPr>
              <a:t>26</a:t>
            </a:r>
            <a:endParaRPr lang="cs-CZ" sz="2400" dirty="0">
              <a:solidFill>
                <a:srgbClr val="FF0000"/>
              </a:solidFill>
              <a:latin typeface="Arial Black" pitchFamily="34" charset="0"/>
            </a:endParaRPr>
          </a:p>
        </p:txBody>
      </p:sp>
      <p:sp>
        <p:nvSpPr>
          <p:cNvPr id="8" name="TextovéPole 7"/>
          <p:cNvSpPr txBox="1"/>
          <p:nvPr/>
        </p:nvSpPr>
        <p:spPr>
          <a:xfrm>
            <a:off x="4256612" y="2333230"/>
            <a:ext cx="389850" cy="461665"/>
          </a:xfrm>
          <a:prstGeom prst="rect">
            <a:avLst/>
          </a:prstGeom>
          <a:noFill/>
        </p:spPr>
        <p:txBody>
          <a:bodyPr wrap="none" rtlCol="0">
            <a:spAutoFit/>
          </a:bodyPr>
          <a:lstStyle/>
          <a:p>
            <a:r>
              <a:rPr lang="cs-CZ" sz="2400" dirty="0" smtClean="0">
                <a:solidFill>
                  <a:srgbClr val="FF0000"/>
                </a:solidFill>
                <a:latin typeface="Arial Black" pitchFamily="34" charset="0"/>
              </a:rPr>
              <a:t>6</a:t>
            </a:r>
            <a:endParaRPr lang="cs-CZ" sz="2400" dirty="0">
              <a:solidFill>
                <a:srgbClr val="FF0000"/>
              </a:solidFill>
              <a:latin typeface="Arial Black" pitchFamily="34" charset="0"/>
            </a:endParaRPr>
          </a:p>
        </p:txBody>
      </p:sp>
      <p:sp>
        <p:nvSpPr>
          <p:cNvPr id="9" name="TextovéPole 8"/>
          <p:cNvSpPr txBox="1"/>
          <p:nvPr/>
        </p:nvSpPr>
        <p:spPr>
          <a:xfrm>
            <a:off x="443583" y="2388949"/>
            <a:ext cx="389850" cy="461665"/>
          </a:xfrm>
          <a:prstGeom prst="rect">
            <a:avLst/>
          </a:prstGeom>
          <a:noFill/>
        </p:spPr>
        <p:txBody>
          <a:bodyPr wrap="none" rtlCol="0">
            <a:spAutoFit/>
          </a:bodyPr>
          <a:lstStyle/>
          <a:p>
            <a:r>
              <a:rPr lang="cs-CZ" sz="2400" dirty="0" smtClean="0">
                <a:solidFill>
                  <a:srgbClr val="FF0000"/>
                </a:solidFill>
                <a:latin typeface="Arial Black" pitchFamily="34" charset="0"/>
              </a:rPr>
              <a:t>6</a:t>
            </a:r>
            <a:endParaRPr lang="cs-CZ" sz="2400" dirty="0">
              <a:solidFill>
                <a:srgbClr val="FF0000"/>
              </a:solidFill>
              <a:latin typeface="Arial Black" pitchFamily="34" charset="0"/>
            </a:endParaRPr>
          </a:p>
        </p:txBody>
      </p:sp>
      <p:sp>
        <p:nvSpPr>
          <p:cNvPr id="10" name="TextovéPole 9"/>
          <p:cNvSpPr txBox="1"/>
          <p:nvPr/>
        </p:nvSpPr>
        <p:spPr>
          <a:xfrm>
            <a:off x="330595" y="1784029"/>
            <a:ext cx="595035" cy="461665"/>
          </a:xfrm>
          <a:prstGeom prst="rect">
            <a:avLst/>
          </a:prstGeom>
          <a:noFill/>
        </p:spPr>
        <p:txBody>
          <a:bodyPr wrap="none" rtlCol="0">
            <a:spAutoFit/>
          </a:bodyPr>
          <a:lstStyle/>
          <a:p>
            <a:r>
              <a:rPr lang="cs-CZ" sz="2400" dirty="0" smtClean="0">
                <a:solidFill>
                  <a:schemeClr val="accent2"/>
                </a:solidFill>
                <a:latin typeface="Arial Black" pitchFamily="34" charset="0"/>
              </a:rPr>
              <a:t>12</a:t>
            </a:r>
            <a:endParaRPr lang="cs-CZ" sz="2400" dirty="0">
              <a:solidFill>
                <a:schemeClr val="accent2"/>
              </a:solidFill>
              <a:latin typeface="Arial Black" pitchFamily="34" charset="0"/>
            </a:endParaRPr>
          </a:p>
        </p:txBody>
      </p:sp>
      <p:sp>
        <p:nvSpPr>
          <p:cNvPr id="11" name="TextovéPole 10"/>
          <p:cNvSpPr txBox="1"/>
          <p:nvPr/>
        </p:nvSpPr>
        <p:spPr>
          <a:xfrm>
            <a:off x="2232782" y="1656521"/>
            <a:ext cx="798617" cy="461665"/>
          </a:xfrm>
          <a:prstGeom prst="rect">
            <a:avLst/>
          </a:prstGeom>
          <a:noFill/>
        </p:spPr>
        <p:txBody>
          <a:bodyPr wrap="none" rtlCol="0">
            <a:spAutoFit/>
          </a:bodyPr>
          <a:lstStyle/>
          <a:p>
            <a:r>
              <a:rPr lang="cs-CZ" sz="2400" dirty="0" smtClean="0">
                <a:latin typeface="Arial Black" pitchFamily="34" charset="0"/>
              </a:rPr>
              <a:t>p</a:t>
            </a:r>
            <a:r>
              <a:rPr lang="cs-CZ" sz="2400" baseline="30000" dirty="0" smtClean="0">
                <a:latin typeface="Arial Black" pitchFamily="34" charset="0"/>
              </a:rPr>
              <a:t>+ </a:t>
            </a:r>
            <a:r>
              <a:rPr lang="cs-CZ" sz="2400" dirty="0" smtClean="0">
                <a:latin typeface="Arial Black" pitchFamily="34" charset="0"/>
              </a:rPr>
              <a:t>=</a:t>
            </a:r>
            <a:endParaRPr lang="cs-CZ" sz="2400" baseline="30000" dirty="0">
              <a:latin typeface="Arial Black" pitchFamily="34" charset="0"/>
            </a:endParaRPr>
          </a:p>
        </p:txBody>
      </p:sp>
      <p:sp>
        <p:nvSpPr>
          <p:cNvPr id="12" name="TextovéPole 11"/>
          <p:cNvSpPr txBox="1"/>
          <p:nvPr/>
        </p:nvSpPr>
        <p:spPr>
          <a:xfrm>
            <a:off x="2240560" y="2315744"/>
            <a:ext cx="798617" cy="461665"/>
          </a:xfrm>
          <a:prstGeom prst="rect">
            <a:avLst/>
          </a:prstGeom>
          <a:noFill/>
        </p:spPr>
        <p:txBody>
          <a:bodyPr wrap="none" rtlCol="0">
            <a:spAutoFit/>
          </a:bodyPr>
          <a:lstStyle/>
          <a:p>
            <a:r>
              <a:rPr lang="cs-CZ" sz="2400" dirty="0" smtClean="0">
                <a:latin typeface="Arial Black" pitchFamily="34" charset="0"/>
              </a:rPr>
              <a:t>n</a:t>
            </a:r>
            <a:r>
              <a:rPr lang="cs-CZ" sz="2400" baseline="30000" dirty="0" smtClean="0">
                <a:latin typeface="Arial Black" pitchFamily="34" charset="0"/>
              </a:rPr>
              <a:t>0 </a:t>
            </a:r>
            <a:r>
              <a:rPr lang="cs-CZ" sz="2400" dirty="0" smtClean="0">
                <a:latin typeface="Arial Black" pitchFamily="34" charset="0"/>
              </a:rPr>
              <a:t>=</a:t>
            </a:r>
            <a:endParaRPr lang="cs-CZ" sz="2400" dirty="0">
              <a:latin typeface="Arial Black" pitchFamily="34" charset="0"/>
            </a:endParaRPr>
          </a:p>
        </p:txBody>
      </p:sp>
      <p:sp>
        <p:nvSpPr>
          <p:cNvPr id="13" name="TextovéPole 12"/>
          <p:cNvSpPr txBox="1"/>
          <p:nvPr/>
        </p:nvSpPr>
        <p:spPr>
          <a:xfrm>
            <a:off x="2267238" y="3010885"/>
            <a:ext cx="800219" cy="461665"/>
          </a:xfrm>
          <a:prstGeom prst="rect">
            <a:avLst/>
          </a:prstGeom>
          <a:noFill/>
        </p:spPr>
        <p:txBody>
          <a:bodyPr wrap="none" rtlCol="0">
            <a:spAutoFit/>
          </a:bodyPr>
          <a:lstStyle/>
          <a:p>
            <a:r>
              <a:rPr lang="cs-CZ" sz="2400" dirty="0" smtClean="0">
                <a:latin typeface="Arial Black" pitchFamily="34" charset="0"/>
              </a:rPr>
              <a:t>e</a:t>
            </a:r>
            <a:r>
              <a:rPr lang="cs-CZ" sz="2400" baseline="30000" dirty="0" smtClean="0">
                <a:latin typeface="Arial Black" pitchFamily="34" charset="0"/>
              </a:rPr>
              <a:t>-  </a:t>
            </a:r>
            <a:r>
              <a:rPr lang="cs-CZ" sz="2400" dirty="0" smtClean="0">
                <a:latin typeface="Arial Black" pitchFamily="34" charset="0"/>
              </a:rPr>
              <a:t>=</a:t>
            </a:r>
            <a:endParaRPr lang="cs-CZ" sz="2400" dirty="0">
              <a:latin typeface="Arial Black" pitchFamily="34" charset="0"/>
            </a:endParaRPr>
          </a:p>
        </p:txBody>
      </p:sp>
      <p:sp>
        <p:nvSpPr>
          <p:cNvPr id="14" name="TextovéPole 13"/>
          <p:cNvSpPr txBox="1"/>
          <p:nvPr/>
        </p:nvSpPr>
        <p:spPr>
          <a:xfrm>
            <a:off x="4572000" y="1973451"/>
            <a:ext cx="623889" cy="769441"/>
          </a:xfrm>
          <a:prstGeom prst="rect">
            <a:avLst/>
          </a:prstGeom>
          <a:noFill/>
        </p:spPr>
        <p:txBody>
          <a:bodyPr wrap="none" rtlCol="0">
            <a:spAutoFit/>
          </a:bodyPr>
          <a:lstStyle/>
          <a:p>
            <a:r>
              <a:rPr lang="cs-CZ" sz="4400" dirty="0" smtClean="0">
                <a:latin typeface="Arial Black" pitchFamily="34" charset="0"/>
              </a:rPr>
              <a:t>C</a:t>
            </a:r>
            <a:endParaRPr lang="cs-CZ" sz="4400" dirty="0">
              <a:latin typeface="Arial Black" pitchFamily="34" charset="0"/>
            </a:endParaRPr>
          </a:p>
        </p:txBody>
      </p:sp>
      <p:sp>
        <p:nvSpPr>
          <p:cNvPr id="15" name="TextovéPole 14"/>
          <p:cNvSpPr txBox="1"/>
          <p:nvPr/>
        </p:nvSpPr>
        <p:spPr>
          <a:xfrm>
            <a:off x="4154020" y="1795021"/>
            <a:ext cx="595035" cy="461665"/>
          </a:xfrm>
          <a:prstGeom prst="rect">
            <a:avLst/>
          </a:prstGeom>
          <a:noFill/>
        </p:spPr>
        <p:txBody>
          <a:bodyPr wrap="none" rtlCol="0">
            <a:spAutoFit/>
          </a:bodyPr>
          <a:lstStyle/>
          <a:p>
            <a:r>
              <a:rPr lang="cs-CZ" sz="2400" dirty="0" smtClean="0">
                <a:solidFill>
                  <a:schemeClr val="accent2"/>
                </a:solidFill>
                <a:latin typeface="Arial Black" pitchFamily="34" charset="0"/>
              </a:rPr>
              <a:t>13</a:t>
            </a:r>
            <a:endParaRPr lang="cs-CZ" sz="2400" dirty="0">
              <a:solidFill>
                <a:schemeClr val="accent2"/>
              </a:solidFill>
              <a:latin typeface="Arial Black" pitchFamily="34" charset="0"/>
            </a:endParaRPr>
          </a:p>
        </p:txBody>
      </p:sp>
      <p:sp>
        <p:nvSpPr>
          <p:cNvPr id="16" name="TextovéPole 15"/>
          <p:cNvSpPr txBox="1"/>
          <p:nvPr/>
        </p:nvSpPr>
        <p:spPr>
          <a:xfrm>
            <a:off x="2268840" y="4142452"/>
            <a:ext cx="798617" cy="461665"/>
          </a:xfrm>
          <a:prstGeom prst="rect">
            <a:avLst/>
          </a:prstGeom>
          <a:noFill/>
        </p:spPr>
        <p:txBody>
          <a:bodyPr wrap="none" rtlCol="0">
            <a:spAutoFit/>
          </a:bodyPr>
          <a:lstStyle/>
          <a:p>
            <a:r>
              <a:rPr lang="cs-CZ" sz="2400" dirty="0" smtClean="0">
                <a:latin typeface="Arial Black" pitchFamily="34" charset="0"/>
              </a:rPr>
              <a:t>p</a:t>
            </a:r>
            <a:r>
              <a:rPr lang="cs-CZ" sz="2400" baseline="30000" dirty="0" smtClean="0">
                <a:latin typeface="Arial Black" pitchFamily="34" charset="0"/>
              </a:rPr>
              <a:t>+ </a:t>
            </a:r>
            <a:r>
              <a:rPr lang="cs-CZ" sz="2400" dirty="0" smtClean="0">
                <a:latin typeface="Arial Black" pitchFamily="34" charset="0"/>
              </a:rPr>
              <a:t>=</a:t>
            </a:r>
            <a:endParaRPr lang="cs-CZ" sz="2400" baseline="30000" dirty="0">
              <a:latin typeface="Arial Black" pitchFamily="34" charset="0"/>
            </a:endParaRPr>
          </a:p>
        </p:txBody>
      </p:sp>
      <p:sp>
        <p:nvSpPr>
          <p:cNvPr id="17" name="TextovéPole 16"/>
          <p:cNvSpPr txBox="1"/>
          <p:nvPr/>
        </p:nvSpPr>
        <p:spPr>
          <a:xfrm>
            <a:off x="5503167" y="1637205"/>
            <a:ext cx="798617" cy="461665"/>
          </a:xfrm>
          <a:prstGeom prst="rect">
            <a:avLst/>
          </a:prstGeom>
          <a:noFill/>
        </p:spPr>
        <p:txBody>
          <a:bodyPr wrap="none" rtlCol="0">
            <a:spAutoFit/>
          </a:bodyPr>
          <a:lstStyle/>
          <a:p>
            <a:r>
              <a:rPr lang="cs-CZ" sz="2400" dirty="0" smtClean="0">
                <a:latin typeface="Arial Black" pitchFamily="34" charset="0"/>
              </a:rPr>
              <a:t>p</a:t>
            </a:r>
            <a:r>
              <a:rPr lang="cs-CZ" sz="2400" baseline="30000" dirty="0" smtClean="0">
                <a:latin typeface="Arial Black" pitchFamily="34" charset="0"/>
              </a:rPr>
              <a:t>+ </a:t>
            </a:r>
            <a:r>
              <a:rPr lang="cs-CZ" sz="2400" dirty="0" smtClean="0">
                <a:latin typeface="Arial Black" pitchFamily="34" charset="0"/>
              </a:rPr>
              <a:t>=</a:t>
            </a:r>
            <a:endParaRPr lang="cs-CZ" sz="2400" baseline="30000" dirty="0">
              <a:latin typeface="Arial Black" pitchFamily="34" charset="0"/>
            </a:endParaRPr>
          </a:p>
        </p:txBody>
      </p:sp>
      <p:sp>
        <p:nvSpPr>
          <p:cNvPr id="18" name="TextovéPole 17"/>
          <p:cNvSpPr txBox="1"/>
          <p:nvPr/>
        </p:nvSpPr>
        <p:spPr>
          <a:xfrm>
            <a:off x="5580112" y="4149080"/>
            <a:ext cx="798617" cy="461665"/>
          </a:xfrm>
          <a:prstGeom prst="rect">
            <a:avLst/>
          </a:prstGeom>
          <a:noFill/>
        </p:spPr>
        <p:txBody>
          <a:bodyPr wrap="none" rtlCol="0">
            <a:spAutoFit/>
          </a:bodyPr>
          <a:lstStyle/>
          <a:p>
            <a:r>
              <a:rPr lang="cs-CZ" sz="2400" dirty="0" smtClean="0">
                <a:latin typeface="Arial Black" pitchFamily="34" charset="0"/>
              </a:rPr>
              <a:t>p</a:t>
            </a:r>
            <a:r>
              <a:rPr lang="cs-CZ" sz="2400" baseline="30000" dirty="0" smtClean="0">
                <a:latin typeface="Arial Black" pitchFamily="34" charset="0"/>
              </a:rPr>
              <a:t>+ </a:t>
            </a:r>
            <a:r>
              <a:rPr lang="cs-CZ" sz="2400" dirty="0" smtClean="0">
                <a:latin typeface="Arial Black" pitchFamily="34" charset="0"/>
              </a:rPr>
              <a:t>=</a:t>
            </a:r>
            <a:endParaRPr lang="cs-CZ" sz="2400" baseline="30000" dirty="0">
              <a:latin typeface="Arial Black" pitchFamily="34" charset="0"/>
            </a:endParaRPr>
          </a:p>
        </p:txBody>
      </p:sp>
      <p:sp>
        <p:nvSpPr>
          <p:cNvPr id="19" name="TextovéPole 18"/>
          <p:cNvSpPr txBox="1"/>
          <p:nvPr/>
        </p:nvSpPr>
        <p:spPr>
          <a:xfrm>
            <a:off x="2240560" y="4790547"/>
            <a:ext cx="798617" cy="461665"/>
          </a:xfrm>
          <a:prstGeom prst="rect">
            <a:avLst/>
          </a:prstGeom>
          <a:noFill/>
        </p:spPr>
        <p:txBody>
          <a:bodyPr wrap="none" rtlCol="0">
            <a:spAutoFit/>
          </a:bodyPr>
          <a:lstStyle/>
          <a:p>
            <a:r>
              <a:rPr lang="cs-CZ" sz="2400" dirty="0" smtClean="0">
                <a:latin typeface="Arial Black" pitchFamily="34" charset="0"/>
              </a:rPr>
              <a:t>n</a:t>
            </a:r>
            <a:r>
              <a:rPr lang="cs-CZ" sz="2400" baseline="30000" dirty="0" smtClean="0">
                <a:latin typeface="Arial Black" pitchFamily="34" charset="0"/>
              </a:rPr>
              <a:t>0 </a:t>
            </a:r>
            <a:r>
              <a:rPr lang="cs-CZ" sz="2400" dirty="0" smtClean="0">
                <a:latin typeface="Arial Black" pitchFamily="34" charset="0"/>
              </a:rPr>
              <a:t>=</a:t>
            </a:r>
            <a:endParaRPr lang="cs-CZ" sz="2400" dirty="0">
              <a:latin typeface="Arial Black" pitchFamily="34" charset="0"/>
            </a:endParaRPr>
          </a:p>
        </p:txBody>
      </p:sp>
      <p:sp>
        <p:nvSpPr>
          <p:cNvPr id="20" name="TextovéPole 19"/>
          <p:cNvSpPr txBox="1"/>
          <p:nvPr/>
        </p:nvSpPr>
        <p:spPr>
          <a:xfrm>
            <a:off x="5580112" y="4790546"/>
            <a:ext cx="798617" cy="461665"/>
          </a:xfrm>
          <a:prstGeom prst="rect">
            <a:avLst/>
          </a:prstGeom>
          <a:noFill/>
        </p:spPr>
        <p:txBody>
          <a:bodyPr wrap="none" rtlCol="0">
            <a:spAutoFit/>
          </a:bodyPr>
          <a:lstStyle/>
          <a:p>
            <a:r>
              <a:rPr lang="cs-CZ" sz="2400" dirty="0" smtClean="0">
                <a:latin typeface="Arial Black" pitchFamily="34" charset="0"/>
              </a:rPr>
              <a:t>n</a:t>
            </a:r>
            <a:r>
              <a:rPr lang="cs-CZ" sz="2400" baseline="30000" dirty="0" smtClean="0">
                <a:latin typeface="Arial Black" pitchFamily="34" charset="0"/>
              </a:rPr>
              <a:t>0 </a:t>
            </a:r>
            <a:r>
              <a:rPr lang="cs-CZ" sz="2400" dirty="0" smtClean="0">
                <a:latin typeface="Arial Black" pitchFamily="34" charset="0"/>
              </a:rPr>
              <a:t>=</a:t>
            </a:r>
            <a:endParaRPr lang="cs-CZ" sz="2400" dirty="0">
              <a:latin typeface="Arial Black" pitchFamily="34" charset="0"/>
            </a:endParaRPr>
          </a:p>
        </p:txBody>
      </p:sp>
      <p:sp>
        <p:nvSpPr>
          <p:cNvPr id="21" name="TextovéPole 20"/>
          <p:cNvSpPr txBox="1"/>
          <p:nvPr/>
        </p:nvSpPr>
        <p:spPr>
          <a:xfrm>
            <a:off x="5492379" y="2315743"/>
            <a:ext cx="798617" cy="461665"/>
          </a:xfrm>
          <a:prstGeom prst="rect">
            <a:avLst/>
          </a:prstGeom>
          <a:noFill/>
        </p:spPr>
        <p:txBody>
          <a:bodyPr wrap="none" rtlCol="0">
            <a:spAutoFit/>
          </a:bodyPr>
          <a:lstStyle/>
          <a:p>
            <a:r>
              <a:rPr lang="cs-CZ" sz="2400" dirty="0" smtClean="0">
                <a:latin typeface="Arial Black" pitchFamily="34" charset="0"/>
              </a:rPr>
              <a:t>n</a:t>
            </a:r>
            <a:r>
              <a:rPr lang="cs-CZ" sz="2400" baseline="30000" dirty="0" smtClean="0">
                <a:latin typeface="Arial Black" pitchFamily="34" charset="0"/>
              </a:rPr>
              <a:t>0 </a:t>
            </a:r>
            <a:r>
              <a:rPr lang="cs-CZ" sz="2400" dirty="0" smtClean="0">
                <a:latin typeface="Arial Black" pitchFamily="34" charset="0"/>
              </a:rPr>
              <a:t>=</a:t>
            </a:r>
            <a:endParaRPr lang="cs-CZ" sz="2400" dirty="0">
              <a:latin typeface="Arial Black" pitchFamily="34" charset="0"/>
            </a:endParaRPr>
          </a:p>
        </p:txBody>
      </p:sp>
      <p:sp>
        <p:nvSpPr>
          <p:cNvPr id="22" name="TextovéPole 21"/>
          <p:cNvSpPr txBox="1"/>
          <p:nvPr/>
        </p:nvSpPr>
        <p:spPr>
          <a:xfrm>
            <a:off x="2268840" y="5459955"/>
            <a:ext cx="800219" cy="461665"/>
          </a:xfrm>
          <a:prstGeom prst="rect">
            <a:avLst/>
          </a:prstGeom>
          <a:noFill/>
        </p:spPr>
        <p:txBody>
          <a:bodyPr wrap="none" rtlCol="0">
            <a:spAutoFit/>
          </a:bodyPr>
          <a:lstStyle/>
          <a:p>
            <a:r>
              <a:rPr lang="cs-CZ" sz="2400" dirty="0" smtClean="0">
                <a:latin typeface="Arial Black" pitchFamily="34" charset="0"/>
              </a:rPr>
              <a:t>e</a:t>
            </a:r>
            <a:r>
              <a:rPr lang="cs-CZ" sz="2400" baseline="30000" dirty="0" smtClean="0">
                <a:latin typeface="Arial Black" pitchFamily="34" charset="0"/>
              </a:rPr>
              <a:t>-  </a:t>
            </a:r>
            <a:r>
              <a:rPr lang="cs-CZ" sz="2400" dirty="0" smtClean="0">
                <a:latin typeface="Arial Black" pitchFamily="34" charset="0"/>
              </a:rPr>
              <a:t>=</a:t>
            </a:r>
            <a:endParaRPr lang="cs-CZ" sz="2400" dirty="0">
              <a:latin typeface="Arial Black" pitchFamily="34" charset="0"/>
            </a:endParaRPr>
          </a:p>
        </p:txBody>
      </p:sp>
      <p:sp>
        <p:nvSpPr>
          <p:cNvPr id="23" name="TextovéPole 22"/>
          <p:cNvSpPr txBox="1"/>
          <p:nvPr/>
        </p:nvSpPr>
        <p:spPr>
          <a:xfrm>
            <a:off x="5610319" y="5462571"/>
            <a:ext cx="800219" cy="461665"/>
          </a:xfrm>
          <a:prstGeom prst="rect">
            <a:avLst/>
          </a:prstGeom>
          <a:noFill/>
        </p:spPr>
        <p:txBody>
          <a:bodyPr wrap="none" rtlCol="0">
            <a:spAutoFit/>
          </a:bodyPr>
          <a:lstStyle/>
          <a:p>
            <a:r>
              <a:rPr lang="cs-CZ" sz="2400" dirty="0" smtClean="0">
                <a:latin typeface="Arial Black" pitchFamily="34" charset="0"/>
              </a:rPr>
              <a:t>e</a:t>
            </a:r>
            <a:r>
              <a:rPr lang="cs-CZ" sz="2400" baseline="30000" dirty="0" smtClean="0">
                <a:latin typeface="Arial Black" pitchFamily="34" charset="0"/>
              </a:rPr>
              <a:t>-  </a:t>
            </a:r>
            <a:r>
              <a:rPr lang="cs-CZ" sz="2400" dirty="0" smtClean="0">
                <a:latin typeface="Arial Black" pitchFamily="34" charset="0"/>
              </a:rPr>
              <a:t>=</a:t>
            </a:r>
            <a:endParaRPr lang="cs-CZ" sz="2400" dirty="0">
              <a:latin typeface="Arial Black" pitchFamily="34" charset="0"/>
            </a:endParaRPr>
          </a:p>
        </p:txBody>
      </p:sp>
      <p:sp>
        <p:nvSpPr>
          <p:cNvPr id="24" name="TextovéPole 23"/>
          <p:cNvSpPr txBox="1"/>
          <p:nvPr/>
        </p:nvSpPr>
        <p:spPr>
          <a:xfrm>
            <a:off x="5504646" y="3010885"/>
            <a:ext cx="800219" cy="461665"/>
          </a:xfrm>
          <a:prstGeom prst="rect">
            <a:avLst/>
          </a:prstGeom>
          <a:noFill/>
        </p:spPr>
        <p:txBody>
          <a:bodyPr wrap="none" rtlCol="0">
            <a:spAutoFit/>
          </a:bodyPr>
          <a:lstStyle/>
          <a:p>
            <a:r>
              <a:rPr lang="cs-CZ" sz="2400" dirty="0" smtClean="0">
                <a:latin typeface="Arial Black" pitchFamily="34" charset="0"/>
              </a:rPr>
              <a:t>e</a:t>
            </a:r>
            <a:r>
              <a:rPr lang="cs-CZ" sz="2400" baseline="30000" dirty="0" smtClean="0">
                <a:latin typeface="Arial Black" pitchFamily="34" charset="0"/>
              </a:rPr>
              <a:t>-  </a:t>
            </a:r>
            <a:r>
              <a:rPr lang="cs-CZ" sz="2400" dirty="0" smtClean="0">
                <a:latin typeface="Arial Black" pitchFamily="34" charset="0"/>
              </a:rPr>
              <a:t>=</a:t>
            </a:r>
            <a:endParaRPr lang="cs-CZ" sz="2400" dirty="0">
              <a:latin typeface="Arial Black" pitchFamily="34" charset="0"/>
            </a:endParaRPr>
          </a:p>
        </p:txBody>
      </p:sp>
      <p:sp>
        <p:nvSpPr>
          <p:cNvPr id="25" name="TextovéPole 24"/>
          <p:cNvSpPr txBox="1"/>
          <p:nvPr/>
        </p:nvSpPr>
        <p:spPr>
          <a:xfrm>
            <a:off x="674552" y="4298369"/>
            <a:ext cx="918778" cy="769441"/>
          </a:xfrm>
          <a:prstGeom prst="rect">
            <a:avLst/>
          </a:prstGeom>
          <a:noFill/>
        </p:spPr>
        <p:txBody>
          <a:bodyPr wrap="none" rtlCol="0">
            <a:spAutoFit/>
          </a:bodyPr>
          <a:lstStyle/>
          <a:p>
            <a:r>
              <a:rPr lang="cs-CZ" sz="4400" dirty="0" err="1" smtClean="0">
                <a:latin typeface="Arial Black" pitchFamily="34" charset="0"/>
              </a:rPr>
              <a:t>Fe</a:t>
            </a:r>
            <a:endParaRPr lang="cs-CZ" sz="4400" dirty="0">
              <a:latin typeface="Arial Black" pitchFamily="34" charset="0"/>
            </a:endParaRPr>
          </a:p>
        </p:txBody>
      </p:sp>
      <p:sp>
        <p:nvSpPr>
          <p:cNvPr id="26" name="TextovéPole 25"/>
          <p:cNvSpPr txBox="1"/>
          <p:nvPr/>
        </p:nvSpPr>
        <p:spPr>
          <a:xfrm>
            <a:off x="4571999" y="4333746"/>
            <a:ext cx="918778" cy="769441"/>
          </a:xfrm>
          <a:prstGeom prst="rect">
            <a:avLst/>
          </a:prstGeom>
          <a:noFill/>
        </p:spPr>
        <p:txBody>
          <a:bodyPr wrap="none" rtlCol="0">
            <a:spAutoFit/>
          </a:bodyPr>
          <a:lstStyle/>
          <a:p>
            <a:r>
              <a:rPr lang="cs-CZ" sz="4400" dirty="0" err="1" smtClean="0">
                <a:latin typeface="Arial Black" pitchFamily="34" charset="0"/>
              </a:rPr>
              <a:t>Fe</a:t>
            </a:r>
            <a:endParaRPr lang="cs-CZ" sz="4400" dirty="0">
              <a:latin typeface="Arial Black" pitchFamily="34" charset="0"/>
            </a:endParaRPr>
          </a:p>
        </p:txBody>
      </p:sp>
      <p:sp>
        <p:nvSpPr>
          <p:cNvPr id="27" name="TextovéPole 26"/>
          <p:cNvSpPr txBox="1"/>
          <p:nvPr/>
        </p:nvSpPr>
        <p:spPr>
          <a:xfrm>
            <a:off x="3069060" y="5459955"/>
            <a:ext cx="710852" cy="461665"/>
          </a:xfrm>
          <a:prstGeom prst="rect">
            <a:avLst/>
          </a:prstGeom>
          <a:noFill/>
        </p:spPr>
        <p:txBody>
          <a:bodyPr wrap="square" rtlCol="0">
            <a:spAutoFit/>
          </a:bodyPr>
          <a:lstStyle/>
          <a:p>
            <a:r>
              <a:rPr lang="cs-CZ" sz="2400" dirty="0" smtClean="0">
                <a:solidFill>
                  <a:srgbClr val="00B050"/>
                </a:solidFill>
                <a:latin typeface="Arial Black" pitchFamily="34" charset="0"/>
              </a:rPr>
              <a:t>26</a:t>
            </a:r>
            <a:endParaRPr lang="cs-CZ" sz="2400" dirty="0">
              <a:solidFill>
                <a:srgbClr val="00B050"/>
              </a:solidFill>
              <a:latin typeface="Arial Black" pitchFamily="34" charset="0"/>
            </a:endParaRPr>
          </a:p>
        </p:txBody>
      </p:sp>
      <p:sp>
        <p:nvSpPr>
          <p:cNvPr id="28" name="TextovéPole 27"/>
          <p:cNvSpPr txBox="1"/>
          <p:nvPr/>
        </p:nvSpPr>
        <p:spPr>
          <a:xfrm>
            <a:off x="3049778" y="4837802"/>
            <a:ext cx="595035" cy="461665"/>
          </a:xfrm>
          <a:prstGeom prst="rect">
            <a:avLst/>
          </a:prstGeom>
          <a:noFill/>
        </p:spPr>
        <p:txBody>
          <a:bodyPr wrap="none" rtlCol="0">
            <a:spAutoFit/>
          </a:bodyPr>
          <a:lstStyle/>
          <a:p>
            <a:r>
              <a:rPr lang="cs-CZ" sz="2400" dirty="0" smtClean="0">
                <a:solidFill>
                  <a:srgbClr val="00B050"/>
                </a:solidFill>
                <a:latin typeface="Arial Black" pitchFamily="34" charset="0"/>
              </a:rPr>
              <a:t>27</a:t>
            </a:r>
            <a:endParaRPr lang="cs-CZ" sz="2400" dirty="0">
              <a:solidFill>
                <a:srgbClr val="00B050"/>
              </a:solidFill>
              <a:latin typeface="Arial Black" pitchFamily="34" charset="0"/>
            </a:endParaRPr>
          </a:p>
        </p:txBody>
      </p:sp>
      <p:sp>
        <p:nvSpPr>
          <p:cNvPr id="29" name="TextovéPole 28"/>
          <p:cNvSpPr txBox="1"/>
          <p:nvPr/>
        </p:nvSpPr>
        <p:spPr>
          <a:xfrm>
            <a:off x="3031399" y="4149080"/>
            <a:ext cx="595035" cy="461665"/>
          </a:xfrm>
          <a:prstGeom prst="rect">
            <a:avLst/>
          </a:prstGeom>
          <a:noFill/>
        </p:spPr>
        <p:txBody>
          <a:bodyPr wrap="none" rtlCol="0">
            <a:spAutoFit/>
          </a:bodyPr>
          <a:lstStyle/>
          <a:p>
            <a:r>
              <a:rPr lang="cs-CZ" sz="2400" dirty="0" smtClean="0">
                <a:solidFill>
                  <a:srgbClr val="00B050"/>
                </a:solidFill>
                <a:latin typeface="Arial Black" pitchFamily="34" charset="0"/>
              </a:rPr>
              <a:t>26</a:t>
            </a:r>
            <a:endParaRPr lang="cs-CZ" sz="2400" dirty="0">
              <a:solidFill>
                <a:srgbClr val="00B050"/>
              </a:solidFill>
              <a:latin typeface="Arial Black" pitchFamily="34" charset="0"/>
            </a:endParaRPr>
          </a:p>
        </p:txBody>
      </p:sp>
      <p:sp>
        <p:nvSpPr>
          <p:cNvPr id="30" name="TextovéPole 29"/>
          <p:cNvSpPr txBox="1"/>
          <p:nvPr/>
        </p:nvSpPr>
        <p:spPr>
          <a:xfrm>
            <a:off x="2957446" y="3010884"/>
            <a:ext cx="389850" cy="461665"/>
          </a:xfrm>
          <a:prstGeom prst="rect">
            <a:avLst/>
          </a:prstGeom>
          <a:noFill/>
        </p:spPr>
        <p:txBody>
          <a:bodyPr wrap="none" rtlCol="0">
            <a:spAutoFit/>
          </a:bodyPr>
          <a:lstStyle/>
          <a:p>
            <a:r>
              <a:rPr lang="cs-CZ" sz="2400" dirty="0" smtClean="0">
                <a:solidFill>
                  <a:srgbClr val="00B050"/>
                </a:solidFill>
                <a:latin typeface="Arial Black" pitchFamily="34" charset="0"/>
              </a:rPr>
              <a:t>6</a:t>
            </a:r>
            <a:endParaRPr lang="cs-CZ" sz="2400" dirty="0">
              <a:solidFill>
                <a:srgbClr val="00B050"/>
              </a:solidFill>
              <a:latin typeface="Arial Black" pitchFamily="34" charset="0"/>
            </a:endParaRPr>
          </a:p>
        </p:txBody>
      </p:sp>
      <p:sp>
        <p:nvSpPr>
          <p:cNvPr id="31" name="TextovéPole 30"/>
          <p:cNvSpPr txBox="1"/>
          <p:nvPr/>
        </p:nvSpPr>
        <p:spPr>
          <a:xfrm>
            <a:off x="2957446" y="2263794"/>
            <a:ext cx="389850" cy="461665"/>
          </a:xfrm>
          <a:prstGeom prst="rect">
            <a:avLst/>
          </a:prstGeom>
          <a:noFill/>
        </p:spPr>
        <p:txBody>
          <a:bodyPr wrap="none" rtlCol="0">
            <a:spAutoFit/>
          </a:bodyPr>
          <a:lstStyle/>
          <a:p>
            <a:r>
              <a:rPr lang="cs-CZ" sz="2400" dirty="0" smtClean="0">
                <a:solidFill>
                  <a:srgbClr val="00B050"/>
                </a:solidFill>
                <a:latin typeface="Arial Black" pitchFamily="34" charset="0"/>
              </a:rPr>
              <a:t>6</a:t>
            </a:r>
            <a:endParaRPr lang="cs-CZ" sz="2400" dirty="0">
              <a:solidFill>
                <a:srgbClr val="00B050"/>
              </a:solidFill>
              <a:latin typeface="Arial Black" pitchFamily="34" charset="0"/>
            </a:endParaRPr>
          </a:p>
        </p:txBody>
      </p:sp>
      <p:sp>
        <p:nvSpPr>
          <p:cNvPr id="32" name="TextovéPole 31"/>
          <p:cNvSpPr txBox="1"/>
          <p:nvPr/>
        </p:nvSpPr>
        <p:spPr>
          <a:xfrm>
            <a:off x="2957446" y="1610355"/>
            <a:ext cx="389850" cy="461665"/>
          </a:xfrm>
          <a:prstGeom prst="rect">
            <a:avLst/>
          </a:prstGeom>
          <a:noFill/>
        </p:spPr>
        <p:txBody>
          <a:bodyPr wrap="none" rtlCol="0">
            <a:spAutoFit/>
          </a:bodyPr>
          <a:lstStyle/>
          <a:p>
            <a:r>
              <a:rPr lang="cs-CZ" sz="2400" dirty="0" smtClean="0">
                <a:solidFill>
                  <a:srgbClr val="00B050"/>
                </a:solidFill>
                <a:latin typeface="Arial Black" pitchFamily="34" charset="0"/>
              </a:rPr>
              <a:t>6</a:t>
            </a:r>
            <a:endParaRPr lang="cs-CZ" sz="2400" dirty="0">
              <a:solidFill>
                <a:srgbClr val="00B050"/>
              </a:solidFill>
              <a:latin typeface="Arial Black" pitchFamily="34" charset="0"/>
            </a:endParaRPr>
          </a:p>
        </p:txBody>
      </p:sp>
      <p:sp>
        <p:nvSpPr>
          <p:cNvPr id="33" name="TextovéPole 32"/>
          <p:cNvSpPr txBox="1"/>
          <p:nvPr/>
        </p:nvSpPr>
        <p:spPr>
          <a:xfrm>
            <a:off x="6308624" y="4140466"/>
            <a:ext cx="595035" cy="461665"/>
          </a:xfrm>
          <a:prstGeom prst="rect">
            <a:avLst/>
          </a:prstGeom>
          <a:noFill/>
        </p:spPr>
        <p:txBody>
          <a:bodyPr wrap="none" rtlCol="0">
            <a:spAutoFit/>
          </a:bodyPr>
          <a:lstStyle/>
          <a:p>
            <a:r>
              <a:rPr lang="cs-CZ" sz="2400" dirty="0" smtClean="0">
                <a:solidFill>
                  <a:srgbClr val="00B050"/>
                </a:solidFill>
                <a:latin typeface="Arial Black" pitchFamily="34" charset="0"/>
              </a:rPr>
              <a:t>26</a:t>
            </a:r>
            <a:endParaRPr lang="cs-CZ" sz="2400" dirty="0">
              <a:solidFill>
                <a:srgbClr val="00B050"/>
              </a:solidFill>
              <a:latin typeface="Arial Black" pitchFamily="34" charset="0"/>
            </a:endParaRPr>
          </a:p>
        </p:txBody>
      </p:sp>
      <p:sp>
        <p:nvSpPr>
          <p:cNvPr id="34" name="TextovéPole 33"/>
          <p:cNvSpPr txBox="1"/>
          <p:nvPr/>
        </p:nvSpPr>
        <p:spPr>
          <a:xfrm>
            <a:off x="6309361" y="4770757"/>
            <a:ext cx="595035" cy="461665"/>
          </a:xfrm>
          <a:prstGeom prst="rect">
            <a:avLst/>
          </a:prstGeom>
          <a:noFill/>
        </p:spPr>
        <p:txBody>
          <a:bodyPr wrap="none" rtlCol="0">
            <a:spAutoFit/>
          </a:bodyPr>
          <a:lstStyle/>
          <a:p>
            <a:r>
              <a:rPr lang="cs-CZ" sz="2400" dirty="0" smtClean="0">
                <a:solidFill>
                  <a:srgbClr val="00B050"/>
                </a:solidFill>
                <a:latin typeface="Arial Black" pitchFamily="34" charset="0"/>
              </a:rPr>
              <a:t>29</a:t>
            </a:r>
            <a:endParaRPr lang="cs-CZ" sz="2400" dirty="0">
              <a:solidFill>
                <a:srgbClr val="00B050"/>
              </a:solidFill>
              <a:latin typeface="Arial Black" pitchFamily="34" charset="0"/>
            </a:endParaRPr>
          </a:p>
        </p:txBody>
      </p:sp>
      <p:sp>
        <p:nvSpPr>
          <p:cNvPr id="35" name="TextovéPole 34"/>
          <p:cNvSpPr txBox="1"/>
          <p:nvPr/>
        </p:nvSpPr>
        <p:spPr>
          <a:xfrm>
            <a:off x="6309361" y="5459954"/>
            <a:ext cx="599634" cy="461665"/>
          </a:xfrm>
          <a:prstGeom prst="rect">
            <a:avLst/>
          </a:prstGeom>
          <a:noFill/>
        </p:spPr>
        <p:txBody>
          <a:bodyPr wrap="square" rtlCol="0">
            <a:spAutoFit/>
          </a:bodyPr>
          <a:lstStyle/>
          <a:p>
            <a:r>
              <a:rPr lang="cs-CZ" sz="2400" dirty="0" smtClean="0">
                <a:solidFill>
                  <a:srgbClr val="00B050"/>
                </a:solidFill>
                <a:latin typeface="Arial Black" pitchFamily="34" charset="0"/>
              </a:rPr>
              <a:t>26</a:t>
            </a:r>
            <a:endParaRPr lang="cs-CZ" sz="2400" dirty="0">
              <a:solidFill>
                <a:srgbClr val="00B050"/>
              </a:solidFill>
              <a:latin typeface="Arial Black" pitchFamily="34" charset="0"/>
            </a:endParaRPr>
          </a:p>
        </p:txBody>
      </p:sp>
      <p:sp>
        <p:nvSpPr>
          <p:cNvPr id="36" name="TextovéPole 35"/>
          <p:cNvSpPr txBox="1"/>
          <p:nvPr/>
        </p:nvSpPr>
        <p:spPr>
          <a:xfrm>
            <a:off x="6290996" y="2995936"/>
            <a:ext cx="389850" cy="461665"/>
          </a:xfrm>
          <a:prstGeom prst="rect">
            <a:avLst/>
          </a:prstGeom>
          <a:noFill/>
        </p:spPr>
        <p:txBody>
          <a:bodyPr wrap="none" rtlCol="0">
            <a:spAutoFit/>
          </a:bodyPr>
          <a:lstStyle/>
          <a:p>
            <a:r>
              <a:rPr lang="cs-CZ" sz="2400" dirty="0" smtClean="0">
                <a:solidFill>
                  <a:srgbClr val="00B050"/>
                </a:solidFill>
                <a:latin typeface="Arial Black" pitchFamily="34" charset="0"/>
              </a:rPr>
              <a:t>6</a:t>
            </a:r>
            <a:endParaRPr lang="cs-CZ" sz="2400" dirty="0">
              <a:solidFill>
                <a:srgbClr val="00B050"/>
              </a:solidFill>
              <a:latin typeface="Arial Black" pitchFamily="34" charset="0"/>
            </a:endParaRPr>
          </a:p>
        </p:txBody>
      </p:sp>
      <p:sp>
        <p:nvSpPr>
          <p:cNvPr id="37" name="TextovéPole 36"/>
          <p:cNvSpPr txBox="1"/>
          <p:nvPr/>
        </p:nvSpPr>
        <p:spPr>
          <a:xfrm>
            <a:off x="6290996" y="2315744"/>
            <a:ext cx="389850" cy="461665"/>
          </a:xfrm>
          <a:prstGeom prst="rect">
            <a:avLst/>
          </a:prstGeom>
          <a:noFill/>
        </p:spPr>
        <p:txBody>
          <a:bodyPr wrap="none" rtlCol="0">
            <a:spAutoFit/>
          </a:bodyPr>
          <a:lstStyle/>
          <a:p>
            <a:r>
              <a:rPr lang="cs-CZ" sz="2400" dirty="0" smtClean="0">
                <a:solidFill>
                  <a:srgbClr val="00B050"/>
                </a:solidFill>
                <a:latin typeface="Arial Black" pitchFamily="34" charset="0"/>
              </a:rPr>
              <a:t>7</a:t>
            </a:r>
            <a:endParaRPr lang="cs-CZ" sz="2400" dirty="0">
              <a:solidFill>
                <a:srgbClr val="00B050"/>
              </a:solidFill>
              <a:latin typeface="Arial Black" pitchFamily="34" charset="0"/>
            </a:endParaRPr>
          </a:p>
        </p:txBody>
      </p:sp>
      <p:sp>
        <p:nvSpPr>
          <p:cNvPr id="38" name="TextovéPole 37"/>
          <p:cNvSpPr txBox="1"/>
          <p:nvPr/>
        </p:nvSpPr>
        <p:spPr>
          <a:xfrm>
            <a:off x="6290996" y="1637204"/>
            <a:ext cx="389850" cy="461665"/>
          </a:xfrm>
          <a:prstGeom prst="rect">
            <a:avLst/>
          </a:prstGeom>
          <a:noFill/>
        </p:spPr>
        <p:txBody>
          <a:bodyPr wrap="none" rtlCol="0">
            <a:spAutoFit/>
          </a:bodyPr>
          <a:lstStyle/>
          <a:p>
            <a:r>
              <a:rPr lang="cs-CZ" sz="2400" dirty="0" smtClean="0">
                <a:solidFill>
                  <a:srgbClr val="00B050"/>
                </a:solidFill>
                <a:latin typeface="Arial Black" pitchFamily="34" charset="0"/>
              </a:rPr>
              <a:t>6</a:t>
            </a:r>
            <a:endParaRPr lang="cs-CZ" sz="2400" dirty="0">
              <a:solidFill>
                <a:srgbClr val="00B050"/>
              </a:solidFill>
              <a:latin typeface="Arial Black" pitchFamily="34" charset="0"/>
            </a:endParaRPr>
          </a:p>
        </p:txBody>
      </p:sp>
    </p:spTree>
    <p:extLst>
      <p:ext uri="{BB962C8B-B14F-4D97-AF65-F5344CB8AC3E}">
        <p14:creationId xmlns:p14="http://schemas.microsoft.com/office/powerpoint/2010/main" val="1678937833"/>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fade">
                                      <p:cBhvr>
                                        <p:cTn id="10" dur="500"/>
                                        <p:tgtEl>
                                          <p:spTgt spid="3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8"/>
                                        </p:tgtEl>
                                        <p:attrNameLst>
                                          <p:attrName>style.visibility</p:attrName>
                                        </p:attrNameLst>
                                      </p:cBhvr>
                                      <p:to>
                                        <p:strVal val="visible"/>
                                      </p:to>
                                    </p:set>
                                    <p:animEffect transition="in" filter="fade">
                                      <p:cBhvr>
                                        <p:cTn id="18" dur="500"/>
                                        <p:tgtEl>
                                          <p:spTgt spid="3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fade">
                                      <p:cBhvr>
                                        <p:cTn id="21" dur="500"/>
                                        <p:tgtEl>
                                          <p:spTgt spid="3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6"/>
                                        </p:tgtEl>
                                        <p:attrNameLst>
                                          <p:attrName>style.visibility</p:attrName>
                                        </p:attrNameLst>
                                      </p:cBhvr>
                                      <p:to>
                                        <p:strVal val="visible"/>
                                      </p:to>
                                    </p:set>
                                    <p:animEffect transition="in" filter="fade">
                                      <p:cBhvr>
                                        <p:cTn id="24" dur="500"/>
                                        <p:tgtEl>
                                          <p:spTgt spid="3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fade">
                                      <p:cBhvr>
                                        <p:cTn id="29" dur="500"/>
                                        <p:tgtEl>
                                          <p:spTgt spid="2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fade">
                                      <p:cBhvr>
                                        <p:cTn id="35" dur="500"/>
                                        <p:tgtEl>
                                          <p:spTgt spid="2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fade">
                                      <p:cBhvr>
                                        <p:cTn id="40" dur="500"/>
                                        <p:tgtEl>
                                          <p:spTgt spid="3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fade">
                                      <p:cBhvr>
                                        <p:cTn id="43" dur="500"/>
                                        <p:tgtEl>
                                          <p:spTgt spid="34"/>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5"/>
                                        </p:tgtEl>
                                        <p:attrNameLst>
                                          <p:attrName>style.visibility</p:attrName>
                                        </p:attrNameLst>
                                      </p:cBhvr>
                                      <p:to>
                                        <p:strVal val="visible"/>
                                      </p:to>
                                    </p:set>
                                    <p:animEffect transition="in" filter="fade">
                                      <p:cBhvr>
                                        <p:cTn id="46"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29" grpId="0"/>
      <p:bldP spid="30" grpId="0"/>
      <p:bldP spid="31" grpId="0"/>
      <p:bldP spid="32" grpId="0"/>
      <p:bldP spid="33" grpId="0"/>
      <p:bldP spid="34" grpId="0"/>
      <p:bldP spid="35" grpId="0"/>
      <p:bldP spid="36" grpId="0"/>
      <p:bldP spid="37" grpId="0"/>
      <p:bldP spid="3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395536" y="1213008"/>
            <a:ext cx="8424936" cy="646331"/>
          </a:xfrm>
          <a:prstGeom prst="rect">
            <a:avLst/>
          </a:prstGeom>
        </p:spPr>
        <p:txBody>
          <a:bodyPr wrap="square">
            <a:spAutoFit/>
          </a:bodyPr>
          <a:lstStyle/>
          <a:p>
            <a:r>
              <a:rPr lang="cs-CZ" i="1" dirty="0"/>
              <a:t>Wikipedie: Otevřená encyklopedie: Atom</a:t>
            </a:r>
            <a:r>
              <a:rPr lang="cs-CZ" dirty="0"/>
              <a:t> [online]. c2013 [citováno 6. 02. 2013]. Dostupný z WWW: &lt;</a:t>
            </a:r>
            <a:r>
              <a:rPr lang="cs-CZ" dirty="0">
                <a:hlinkClick r:id="rId2"/>
              </a:rPr>
              <a:t>http://cs.wikipedia.org/w/</a:t>
            </a:r>
            <a:r>
              <a:rPr lang="cs-CZ" dirty="0" err="1">
                <a:hlinkClick r:id="rId2"/>
              </a:rPr>
              <a:t>index.php?title</a:t>
            </a:r>
            <a:r>
              <a:rPr lang="cs-CZ" dirty="0">
                <a:hlinkClick r:id="rId2"/>
              </a:rPr>
              <a:t>=</a:t>
            </a:r>
            <a:r>
              <a:rPr lang="cs-CZ" dirty="0" err="1">
                <a:hlinkClick r:id="rId2"/>
              </a:rPr>
              <a:t>Atom&amp;oldid</a:t>
            </a:r>
            <a:r>
              <a:rPr lang="cs-CZ" dirty="0">
                <a:hlinkClick r:id="rId2"/>
              </a:rPr>
              <a:t>=9688904</a:t>
            </a:r>
            <a:r>
              <a:rPr lang="cs-CZ" dirty="0"/>
              <a:t>&gt;</a:t>
            </a:r>
          </a:p>
        </p:txBody>
      </p:sp>
      <p:sp>
        <p:nvSpPr>
          <p:cNvPr id="4" name="TextovéPole 3"/>
          <p:cNvSpPr txBox="1"/>
          <p:nvPr/>
        </p:nvSpPr>
        <p:spPr>
          <a:xfrm>
            <a:off x="414086" y="566677"/>
            <a:ext cx="794128" cy="646331"/>
          </a:xfrm>
          <a:prstGeom prst="rect">
            <a:avLst/>
          </a:prstGeom>
          <a:noFill/>
        </p:spPr>
        <p:txBody>
          <a:bodyPr wrap="none" rtlCol="0">
            <a:spAutoFit/>
          </a:bodyPr>
          <a:lstStyle/>
          <a:p>
            <a:r>
              <a:rPr lang="cs-CZ" b="1" dirty="0" smtClean="0"/>
              <a:t>Zdroje</a:t>
            </a:r>
          </a:p>
          <a:p>
            <a:endParaRPr lang="cs-CZ" b="1" dirty="0"/>
          </a:p>
        </p:txBody>
      </p:sp>
      <p:sp>
        <p:nvSpPr>
          <p:cNvPr id="5" name="TextovéPole 4"/>
          <p:cNvSpPr txBox="1"/>
          <p:nvPr/>
        </p:nvSpPr>
        <p:spPr>
          <a:xfrm>
            <a:off x="419826" y="2164214"/>
            <a:ext cx="1028551" cy="369332"/>
          </a:xfrm>
          <a:prstGeom prst="rect">
            <a:avLst/>
          </a:prstGeom>
          <a:noFill/>
        </p:spPr>
        <p:txBody>
          <a:bodyPr wrap="none" rtlCol="0">
            <a:spAutoFit/>
          </a:bodyPr>
          <a:lstStyle/>
          <a:p>
            <a:r>
              <a:rPr lang="cs-CZ" u="sng" dirty="0" smtClean="0"/>
              <a:t>Ilustrace </a:t>
            </a:r>
            <a:endParaRPr lang="cs-CZ" u="sng" dirty="0"/>
          </a:p>
        </p:txBody>
      </p:sp>
      <p:sp>
        <p:nvSpPr>
          <p:cNvPr id="6" name="Obdélník 5"/>
          <p:cNvSpPr/>
          <p:nvPr/>
        </p:nvSpPr>
        <p:spPr>
          <a:xfrm>
            <a:off x="445627" y="2708920"/>
            <a:ext cx="2841227" cy="369332"/>
          </a:xfrm>
          <a:prstGeom prst="rect">
            <a:avLst/>
          </a:prstGeom>
        </p:spPr>
        <p:txBody>
          <a:bodyPr wrap="none">
            <a:spAutoFit/>
          </a:bodyPr>
          <a:lstStyle/>
          <a:p>
            <a:r>
              <a:rPr lang="cs-CZ" dirty="0"/>
              <a:t>http://office.microsoft.com/</a:t>
            </a:r>
          </a:p>
        </p:txBody>
      </p:sp>
    </p:spTree>
    <p:extLst>
      <p:ext uri="{BB962C8B-B14F-4D97-AF65-F5344CB8AC3E}">
        <p14:creationId xmlns:p14="http://schemas.microsoft.com/office/powerpoint/2010/main" val="12810434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368</TotalTime>
  <Words>458</Words>
  <Application>Microsoft Office PowerPoint</Application>
  <PresentationFormat>Předvádění na obrazovce (4:3)</PresentationFormat>
  <Paragraphs>134</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Prezentace aplikace PowerPoint</vt:lpstr>
      <vt:lpstr>Prezentace aplikace PowerPoint</vt:lpstr>
      <vt:lpstr>Stavba atomu</vt:lpstr>
      <vt:lpstr>Prezentace aplikace PowerPoint</vt:lpstr>
      <vt:lpstr>Vývoj teorií o stavbě atomu</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ZS SLOVAN Zezulová</dc:creator>
  <cp:lastModifiedBy>ZS SLOVAN Zezulová</cp:lastModifiedBy>
  <cp:revision>38</cp:revision>
  <dcterms:created xsi:type="dcterms:W3CDTF">2012-10-17T17:00:38Z</dcterms:created>
  <dcterms:modified xsi:type="dcterms:W3CDTF">2013-02-07T19:16:09Z</dcterms:modified>
</cp:coreProperties>
</file>