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sldIdLst>
    <p:sldId id="267" r:id="rId2"/>
    <p:sldId id="269" r:id="rId3"/>
    <p:sldId id="260" r:id="rId4"/>
    <p:sldId id="261" r:id="rId5"/>
    <p:sldId id="265" r:id="rId6"/>
    <p:sldId id="262" r:id="rId7"/>
    <p:sldId id="263" r:id="rId8"/>
    <p:sldId id="264" r:id="rId9"/>
    <p:sldId id="256" r:id="rId10"/>
    <p:sldId id="259" r:id="rId11"/>
    <p:sldId id="258" r:id="rId12"/>
    <p:sldId id="257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10FE5E5-5CD0-4549-9AA0-5AB5DFBCA6D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6C43D7F-EC0C-4BBB-9A77-1A75908AD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112" y="1412776"/>
            <a:ext cx="8136904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 smtClean="0"/>
          </a:p>
          <a:p>
            <a:r>
              <a:rPr lang="cs-CZ" dirty="0" smtClean="0"/>
              <a:t>PŘEDMĚT</a:t>
            </a:r>
            <a:r>
              <a:rPr lang="cs-CZ" dirty="0"/>
              <a:t>: </a:t>
            </a:r>
            <a:r>
              <a:rPr lang="cs-CZ" b="1" dirty="0" smtClean="0"/>
              <a:t>Chemie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Chemická vazba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dirty="0"/>
          </a:p>
          <a:p>
            <a:r>
              <a:rPr lang="cs-CZ" dirty="0"/>
              <a:t>DATUM </a:t>
            </a:r>
            <a:r>
              <a:rPr lang="cs-CZ" dirty="0" smtClean="0"/>
              <a:t>VYTVOŘENÍ:</a:t>
            </a:r>
            <a:r>
              <a:rPr lang="cs-CZ" b="1" dirty="0" smtClean="0"/>
              <a:t>18.10. </a:t>
            </a:r>
            <a:r>
              <a:rPr lang="cs-CZ" b="1" smtClean="0"/>
              <a:t>2012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VY_32_INOVACE_39_PZ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265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323105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85554"/>
            <a:ext cx="9036497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Anotace</a:t>
            </a:r>
          </a:p>
          <a:p>
            <a:r>
              <a:rPr lang="cs-CZ" sz="2400" dirty="0" smtClean="0"/>
              <a:t>Materiál je určen především pro žáky osmého ročníku, ale lze jej použít i v devátém ročníku v rámci úvodního opakování učiva.</a:t>
            </a:r>
          </a:p>
          <a:p>
            <a:r>
              <a:rPr lang="cs-CZ" sz="2400" dirty="0" smtClean="0"/>
              <a:t>Vysvětluje podstatu chemické vazby a jejich základních typů. Pro lepší názornost jsou použity jednoduché animace znázorňující pohyb elektronů mezi jednotlivými atomy. Součástí materiálu jsou příklady určené k procvičování učiva.</a:t>
            </a:r>
          </a:p>
          <a:p>
            <a:r>
              <a:rPr lang="cs-CZ" sz="2400" dirty="0" smtClean="0"/>
              <a:t>Klíčové pojmy: </a:t>
            </a:r>
            <a:r>
              <a:rPr lang="cs-CZ" sz="2400" b="1" dirty="0" smtClean="0"/>
              <a:t>chemická vazba, elektronegativita, valenční elektrony, kovalentní polární  a nepolární vazba, iontová vazba, kation, anion</a:t>
            </a:r>
          </a:p>
          <a:p>
            <a:endParaRPr lang="cs-CZ" sz="2400" b="1" dirty="0"/>
          </a:p>
          <a:p>
            <a:r>
              <a:rPr lang="cs-CZ" sz="2800" b="1" dirty="0" smtClean="0"/>
              <a:t>Pilotáž</a:t>
            </a:r>
          </a:p>
          <a:p>
            <a:r>
              <a:rPr lang="cs-CZ" sz="2400" dirty="0" smtClean="0"/>
              <a:t>Materiál byl ověřován ve všech paralelních třídách osmého ročníku. Žáci velmi dobře reagovali na animace vzniku vazeb – zejména slabším žákům </a:t>
            </a:r>
            <a:r>
              <a:rPr lang="cs-CZ" sz="2400" dirty="0" smtClean="0"/>
              <a:t>pomohly </a:t>
            </a:r>
            <a:r>
              <a:rPr lang="cs-CZ" sz="2400" dirty="0" smtClean="0"/>
              <a:t>v pochopení učiva. Drobné problémy se </a:t>
            </a:r>
            <a:r>
              <a:rPr lang="cs-CZ" sz="2400" dirty="0" smtClean="0"/>
              <a:t>vyskytly                 </a:t>
            </a:r>
            <a:r>
              <a:rPr lang="cs-CZ" sz="2400" dirty="0" smtClean="0"/>
              <a:t>u procvičování zápisu vzniku iontů.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31843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371600" y="3068638"/>
            <a:ext cx="7772400" cy="1152525"/>
          </a:xfrm>
        </p:spPr>
        <p:txBody>
          <a:bodyPr>
            <a:noAutofit/>
          </a:bodyPr>
          <a:lstStyle/>
          <a:p>
            <a:pPr algn="ctr"/>
            <a:r>
              <a:rPr lang="cs-CZ" sz="7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Chemická vazba</a:t>
            </a:r>
            <a:endParaRPr lang="cs-CZ" sz="7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6890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62896" y="548680"/>
            <a:ext cx="86295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- vazba mezi atomy v molekule pomocí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  valenčních elektronů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9125" y="2205643"/>
            <a:ext cx="73650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- atom musí mít </a:t>
            </a:r>
            <a:r>
              <a:rPr lang="cs-CZ" sz="4000" b="1" dirty="0" smtClean="0">
                <a:solidFill>
                  <a:srgbClr val="FF0000"/>
                </a:solidFill>
              </a:rPr>
              <a:t>elektronegativitu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1489" y="2832001"/>
            <a:ext cx="86325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(schopnost přitahovat valenční elektrony</a:t>
            </a:r>
          </a:p>
          <a:p>
            <a:r>
              <a:rPr lang="cs-CZ" sz="4000" b="1" dirty="0" smtClean="0"/>
              <a:t> od jiných atomů)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9120" y="4967590"/>
            <a:ext cx="90358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- vzácné  plyny nemají elektronegativitu,</a:t>
            </a:r>
          </a:p>
          <a:p>
            <a:r>
              <a:rPr lang="cs-CZ" sz="4000" b="1" dirty="0" smtClean="0"/>
              <a:t>  netvoří molekuly, jsou neslučivé - inertní</a:t>
            </a:r>
            <a:endParaRPr lang="cs-CZ" sz="4000" b="1" dirty="0"/>
          </a:p>
        </p:txBody>
      </p:sp>
      <p:pic>
        <p:nvPicPr>
          <p:cNvPr id="1026" name="Picture 2" descr="C:\Users\ZS SLOVAN\AppData\Local\Microsoft\Windows\Temporary Internet Files\Content.IE5\K375NA6I\MC900441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2733" y="3645024"/>
            <a:ext cx="3331715" cy="1125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43761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81300"/>
            <a:ext cx="8229600" cy="1143000"/>
          </a:xfrm>
        </p:spPr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Typy chemických vazeb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21655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187" y="556676"/>
            <a:ext cx="50661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1.  </a:t>
            </a:r>
            <a:r>
              <a:rPr lang="cs-CZ" sz="4000" b="1" dirty="0" smtClean="0">
                <a:solidFill>
                  <a:srgbClr val="FF0000"/>
                </a:solidFill>
              </a:rPr>
              <a:t>KOVALENTNÍ VAZBA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2118" y="5517232"/>
            <a:ext cx="77652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- rozdíl elektronegativit (∆E): 0 – 1,7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2118" y="1412776"/>
            <a:ext cx="809260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- atomy jsou spojeny prostřednictvím</a:t>
            </a:r>
          </a:p>
          <a:p>
            <a:r>
              <a:rPr lang="cs-CZ" sz="4000" b="1" dirty="0" smtClean="0"/>
              <a:t>  </a:t>
            </a:r>
            <a:r>
              <a:rPr lang="cs-CZ" sz="4000" b="1" dirty="0" smtClean="0">
                <a:solidFill>
                  <a:srgbClr val="FF0000"/>
                </a:solidFill>
              </a:rPr>
              <a:t>společného elektronového páru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1038" name="Skupina 1037"/>
          <p:cNvGrpSpPr/>
          <p:nvPr/>
        </p:nvGrpSpPr>
        <p:grpSpPr>
          <a:xfrm>
            <a:off x="584200" y="3252036"/>
            <a:ext cx="3606800" cy="1504950"/>
            <a:chOff x="584200" y="3252036"/>
            <a:chExt cx="3606800" cy="1504950"/>
          </a:xfrm>
        </p:grpSpPr>
        <p:grpSp>
          <p:nvGrpSpPr>
            <p:cNvPr id="3" name="Group 5"/>
            <p:cNvGrpSpPr>
              <a:grpSpLocks noChangeAspect="1"/>
            </p:cNvGrpSpPr>
            <p:nvPr/>
          </p:nvGrpSpPr>
          <p:grpSpPr bwMode="auto">
            <a:xfrm>
              <a:off x="584200" y="3252036"/>
              <a:ext cx="3606800" cy="1504950"/>
              <a:chOff x="1610" y="2152"/>
              <a:chExt cx="2272" cy="948"/>
            </a:xfrm>
          </p:grpSpPr>
          <p:sp>
            <p:nvSpPr>
              <p:cNvPr id="6" name="AutoShape 4"/>
              <p:cNvSpPr>
                <a:spLocks noChangeAspect="1" noChangeArrowheads="1" noTextEdit="1"/>
              </p:cNvSpPr>
              <p:nvPr/>
            </p:nvSpPr>
            <p:spPr bwMode="auto">
              <a:xfrm>
                <a:off x="1610" y="2152"/>
                <a:ext cx="2272" cy="9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" name="Freeform 6"/>
              <p:cNvSpPr>
                <a:spLocks/>
              </p:cNvSpPr>
              <p:nvPr/>
            </p:nvSpPr>
            <p:spPr bwMode="auto">
              <a:xfrm>
                <a:off x="1728" y="3002"/>
                <a:ext cx="822" cy="80"/>
              </a:xfrm>
              <a:custGeom>
                <a:avLst/>
                <a:gdLst>
                  <a:gd name="T0" fmla="*/ 822 w 822"/>
                  <a:gd name="T1" fmla="*/ 40 h 80"/>
                  <a:gd name="T2" fmla="*/ 822 w 822"/>
                  <a:gd name="T3" fmla="*/ 40 h 80"/>
                  <a:gd name="T4" fmla="*/ 820 w 822"/>
                  <a:gd name="T5" fmla="*/ 36 h 80"/>
                  <a:gd name="T6" fmla="*/ 814 w 822"/>
                  <a:gd name="T7" fmla="*/ 32 h 80"/>
                  <a:gd name="T8" fmla="*/ 804 w 822"/>
                  <a:gd name="T9" fmla="*/ 28 h 80"/>
                  <a:gd name="T10" fmla="*/ 790 w 822"/>
                  <a:gd name="T11" fmla="*/ 24 h 80"/>
                  <a:gd name="T12" fmla="*/ 752 w 822"/>
                  <a:gd name="T13" fmla="*/ 18 h 80"/>
                  <a:gd name="T14" fmla="*/ 702 w 822"/>
                  <a:gd name="T15" fmla="*/ 12 h 80"/>
                  <a:gd name="T16" fmla="*/ 642 w 822"/>
                  <a:gd name="T17" fmla="*/ 6 h 80"/>
                  <a:gd name="T18" fmla="*/ 572 w 822"/>
                  <a:gd name="T19" fmla="*/ 2 h 80"/>
                  <a:gd name="T20" fmla="*/ 494 w 822"/>
                  <a:gd name="T21" fmla="*/ 0 h 80"/>
                  <a:gd name="T22" fmla="*/ 412 w 822"/>
                  <a:gd name="T23" fmla="*/ 0 h 80"/>
                  <a:gd name="T24" fmla="*/ 412 w 822"/>
                  <a:gd name="T25" fmla="*/ 0 h 80"/>
                  <a:gd name="T26" fmla="*/ 328 w 822"/>
                  <a:gd name="T27" fmla="*/ 0 h 80"/>
                  <a:gd name="T28" fmla="*/ 252 w 822"/>
                  <a:gd name="T29" fmla="*/ 2 h 80"/>
                  <a:gd name="T30" fmla="*/ 182 w 822"/>
                  <a:gd name="T31" fmla="*/ 6 h 80"/>
                  <a:gd name="T32" fmla="*/ 120 w 822"/>
                  <a:gd name="T33" fmla="*/ 12 h 80"/>
                  <a:gd name="T34" fmla="*/ 70 w 822"/>
                  <a:gd name="T35" fmla="*/ 18 h 80"/>
                  <a:gd name="T36" fmla="*/ 32 w 822"/>
                  <a:gd name="T37" fmla="*/ 24 h 80"/>
                  <a:gd name="T38" fmla="*/ 18 w 822"/>
                  <a:gd name="T39" fmla="*/ 28 h 80"/>
                  <a:gd name="T40" fmla="*/ 8 w 822"/>
                  <a:gd name="T41" fmla="*/ 32 h 80"/>
                  <a:gd name="T42" fmla="*/ 2 w 822"/>
                  <a:gd name="T43" fmla="*/ 36 h 80"/>
                  <a:gd name="T44" fmla="*/ 0 w 822"/>
                  <a:gd name="T45" fmla="*/ 40 h 80"/>
                  <a:gd name="T46" fmla="*/ 0 w 822"/>
                  <a:gd name="T47" fmla="*/ 40 h 80"/>
                  <a:gd name="T48" fmla="*/ 2 w 822"/>
                  <a:gd name="T49" fmla="*/ 44 h 80"/>
                  <a:gd name="T50" fmla="*/ 8 w 822"/>
                  <a:gd name="T51" fmla="*/ 48 h 80"/>
                  <a:gd name="T52" fmla="*/ 18 w 822"/>
                  <a:gd name="T53" fmla="*/ 52 h 80"/>
                  <a:gd name="T54" fmla="*/ 32 w 822"/>
                  <a:gd name="T55" fmla="*/ 56 h 80"/>
                  <a:gd name="T56" fmla="*/ 70 w 822"/>
                  <a:gd name="T57" fmla="*/ 62 h 80"/>
                  <a:gd name="T58" fmla="*/ 120 w 822"/>
                  <a:gd name="T59" fmla="*/ 68 h 80"/>
                  <a:gd name="T60" fmla="*/ 182 w 822"/>
                  <a:gd name="T61" fmla="*/ 74 h 80"/>
                  <a:gd name="T62" fmla="*/ 252 w 822"/>
                  <a:gd name="T63" fmla="*/ 78 h 80"/>
                  <a:gd name="T64" fmla="*/ 328 w 822"/>
                  <a:gd name="T65" fmla="*/ 80 h 80"/>
                  <a:gd name="T66" fmla="*/ 412 w 822"/>
                  <a:gd name="T67" fmla="*/ 80 h 80"/>
                  <a:gd name="T68" fmla="*/ 412 w 822"/>
                  <a:gd name="T69" fmla="*/ 80 h 80"/>
                  <a:gd name="T70" fmla="*/ 494 w 822"/>
                  <a:gd name="T71" fmla="*/ 80 h 80"/>
                  <a:gd name="T72" fmla="*/ 572 w 822"/>
                  <a:gd name="T73" fmla="*/ 78 h 80"/>
                  <a:gd name="T74" fmla="*/ 642 w 822"/>
                  <a:gd name="T75" fmla="*/ 74 h 80"/>
                  <a:gd name="T76" fmla="*/ 702 w 822"/>
                  <a:gd name="T77" fmla="*/ 68 h 80"/>
                  <a:gd name="T78" fmla="*/ 752 w 822"/>
                  <a:gd name="T79" fmla="*/ 62 h 80"/>
                  <a:gd name="T80" fmla="*/ 790 w 822"/>
                  <a:gd name="T81" fmla="*/ 56 h 80"/>
                  <a:gd name="T82" fmla="*/ 804 w 822"/>
                  <a:gd name="T83" fmla="*/ 52 h 80"/>
                  <a:gd name="T84" fmla="*/ 814 w 822"/>
                  <a:gd name="T85" fmla="*/ 48 h 80"/>
                  <a:gd name="T86" fmla="*/ 820 w 822"/>
                  <a:gd name="T87" fmla="*/ 44 h 80"/>
                  <a:gd name="T88" fmla="*/ 822 w 822"/>
                  <a:gd name="T89" fmla="*/ 40 h 80"/>
                  <a:gd name="T90" fmla="*/ 822 w 822"/>
                  <a:gd name="T91" fmla="*/ 40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22" h="80">
                    <a:moveTo>
                      <a:pt x="822" y="40"/>
                    </a:moveTo>
                    <a:lnTo>
                      <a:pt x="822" y="40"/>
                    </a:lnTo>
                    <a:lnTo>
                      <a:pt x="820" y="36"/>
                    </a:lnTo>
                    <a:lnTo>
                      <a:pt x="814" y="32"/>
                    </a:lnTo>
                    <a:lnTo>
                      <a:pt x="804" y="28"/>
                    </a:lnTo>
                    <a:lnTo>
                      <a:pt x="790" y="24"/>
                    </a:lnTo>
                    <a:lnTo>
                      <a:pt x="752" y="18"/>
                    </a:lnTo>
                    <a:lnTo>
                      <a:pt x="702" y="12"/>
                    </a:lnTo>
                    <a:lnTo>
                      <a:pt x="642" y="6"/>
                    </a:lnTo>
                    <a:lnTo>
                      <a:pt x="572" y="2"/>
                    </a:lnTo>
                    <a:lnTo>
                      <a:pt x="494" y="0"/>
                    </a:lnTo>
                    <a:lnTo>
                      <a:pt x="412" y="0"/>
                    </a:lnTo>
                    <a:lnTo>
                      <a:pt x="412" y="0"/>
                    </a:lnTo>
                    <a:lnTo>
                      <a:pt x="328" y="0"/>
                    </a:lnTo>
                    <a:lnTo>
                      <a:pt x="252" y="2"/>
                    </a:lnTo>
                    <a:lnTo>
                      <a:pt x="182" y="6"/>
                    </a:lnTo>
                    <a:lnTo>
                      <a:pt x="120" y="12"/>
                    </a:lnTo>
                    <a:lnTo>
                      <a:pt x="70" y="18"/>
                    </a:lnTo>
                    <a:lnTo>
                      <a:pt x="32" y="24"/>
                    </a:lnTo>
                    <a:lnTo>
                      <a:pt x="18" y="28"/>
                    </a:lnTo>
                    <a:lnTo>
                      <a:pt x="8" y="32"/>
                    </a:lnTo>
                    <a:lnTo>
                      <a:pt x="2" y="36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2" y="44"/>
                    </a:lnTo>
                    <a:lnTo>
                      <a:pt x="8" y="48"/>
                    </a:lnTo>
                    <a:lnTo>
                      <a:pt x="18" y="52"/>
                    </a:lnTo>
                    <a:lnTo>
                      <a:pt x="32" y="56"/>
                    </a:lnTo>
                    <a:lnTo>
                      <a:pt x="70" y="62"/>
                    </a:lnTo>
                    <a:lnTo>
                      <a:pt x="120" y="68"/>
                    </a:lnTo>
                    <a:lnTo>
                      <a:pt x="182" y="74"/>
                    </a:lnTo>
                    <a:lnTo>
                      <a:pt x="252" y="78"/>
                    </a:lnTo>
                    <a:lnTo>
                      <a:pt x="328" y="80"/>
                    </a:lnTo>
                    <a:lnTo>
                      <a:pt x="412" y="80"/>
                    </a:lnTo>
                    <a:lnTo>
                      <a:pt x="412" y="80"/>
                    </a:lnTo>
                    <a:lnTo>
                      <a:pt x="494" y="80"/>
                    </a:lnTo>
                    <a:lnTo>
                      <a:pt x="572" y="78"/>
                    </a:lnTo>
                    <a:lnTo>
                      <a:pt x="642" y="74"/>
                    </a:lnTo>
                    <a:lnTo>
                      <a:pt x="702" y="68"/>
                    </a:lnTo>
                    <a:lnTo>
                      <a:pt x="752" y="62"/>
                    </a:lnTo>
                    <a:lnTo>
                      <a:pt x="790" y="56"/>
                    </a:lnTo>
                    <a:lnTo>
                      <a:pt x="804" y="52"/>
                    </a:lnTo>
                    <a:lnTo>
                      <a:pt x="814" y="48"/>
                    </a:lnTo>
                    <a:lnTo>
                      <a:pt x="820" y="44"/>
                    </a:lnTo>
                    <a:lnTo>
                      <a:pt x="822" y="40"/>
                    </a:lnTo>
                    <a:lnTo>
                      <a:pt x="822" y="40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" name="Freeform 7"/>
              <p:cNvSpPr>
                <a:spLocks/>
              </p:cNvSpPr>
              <p:nvPr/>
            </p:nvSpPr>
            <p:spPr bwMode="auto">
              <a:xfrm>
                <a:off x="1762" y="2510"/>
                <a:ext cx="558" cy="332"/>
              </a:xfrm>
              <a:custGeom>
                <a:avLst/>
                <a:gdLst>
                  <a:gd name="T0" fmla="*/ 558 w 558"/>
                  <a:gd name="T1" fmla="*/ 0 h 332"/>
                  <a:gd name="T2" fmla="*/ 558 w 558"/>
                  <a:gd name="T3" fmla="*/ 0 h 332"/>
                  <a:gd name="T4" fmla="*/ 532 w 558"/>
                  <a:gd name="T5" fmla="*/ 22 h 332"/>
                  <a:gd name="T6" fmla="*/ 504 w 558"/>
                  <a:gd name="T7" fmla="*/ 44 h 332"/>
                  <a:gd name="T8" fmla="*/ 472 w 558"/>
                  <a:gd name="T9" fmla="*/ 62 h 332"/>
                  <a:gd name="T10" fmla="*/ 438 w 558"/>
                  <a:gd name="T11" fmla="*/ 80 h 332"/>
                  <a:gd name="T12" fmla="*/ 402 w 558"/>
                  <a:gd name="T13" fmla="*/ 94 h 332"/>
                  <a:gd name="T14" fmla="*/ 364 w 558"/>
                  <a:gd name="T15" fmla="*/ 106 h 332"/>
                  <a:gd name="T16" fmla="*/ 324 w 558"/>
                  <a:gd name="T17" fmla="*/ 118 h 332"/>
                  <a:gd name="T18" fmla="*/ 284 w 558"/>
                  <a:gd name="T19" fmla="*/ 124 h 332"/>
                  <a:gd name="T20" fmla="*/ 284 w 558"/>
                  <a:gd name="T21" fmla="*/ 124 h 332"/>
                  <a:gd name="T22" fmla="*/ 244 w 558"/>
                  <a:gd name="T23" fmla="*/ 128 h 332"/>
                  <a:gd name="T24" fmla="*/ 204 w 558"/>
                  <a:gd name="T25" fmla="*/ 130 h 332"/>
                  <a:gd name="T26" fmla="*/ 166 w 558"/>
                  <a:gd name="T27" fmla="*/ 128 h 332"/>
                  <a:gd name="T28" fmla="*/ 130 w 558"/>
                  <a:gd name="T29" fmla="*/ 122 h 332"/>
                  <a:gd name="T30" fmla="*/ 94 w 558"/>
                  <a:gd name="T31" fmla="*/ 114 h 332"/>
                  <a:gd name="T32" fmla="*/ 60 w 558"/>
                  <a:gd name="T33" fmla="*/ 104 h 332"/>
                  <a:gd name="T34" fmla="*/ 30 w 558"/>
                  <a:gd name="T35" fmla="*/ 90 h 332"/>
                  <a:gd name="T36" fmla="*/ 0 w 558"/>
                  <a:gd name="T37" fmla="*/ 76 h 332"/>
                  <a:gd name="T38" fmla="*/ 56 w 558"/>
                  <a:gd name="T39" fmla="*/ 280 h 332"/>
                  <a:gd name="T40" fmla="*/ 56 w 558"/>
                  <a:gd name="T41" fmla="*/ 280 h 332"/>
                  <a:gd name="T42" fmla="*/ 58 w 558"/>
                  <a:gd name="T43" fmla="*/ 288 h 332"/>
                  <a:gd name="T44" fmla="*/ 64 w 558"/>
                  <a:gd name="T45" fmla="*/ 296 h 332"/>
                  <a:gd name="T46" fmla="*/ 70 w 558"/>
                  <a:gd name="T47" fmla="*/ 302 h 332"/>
                  <a:gd name="T48" fmla="*/ 80 w 558"/>
                  <a:gd name="T49" fmla="*/ 308 h 332"/>
                  <a:gd name="T50" fmla="*/ 92 w 558"/>
                  <a:gd name="T51" fmla="*/ 314 h 332"/>
                  <a:gd name="T52" fmla="*/ 104 w 558"/>
                  <a:gd name="T53" fmla="*/ 320 h 332"/>
                  <a:gd name="T54" fmla="*/ 134 w 558"/>
                  <a:gd name="T55" fmla="*/ 326 h 332"/>
                  <a:gd name="T56" fmla="*/ 170 w 558"/>
                  <a:gd name="T57" fmla="*/ 332 h 332"/>
                  <a:gd name="T58" fmla="*/ 210 w 558"/>
                  <a:gd name="T59" fmla="*/ 332 h 332"/>
                  <a:gd name="T60" fmla="*/ 254 w 558"/>
                  <a:gd name="T61" fmla="*/ 330 h 332"/>
                  <a:gd name="T62" fmla="*/ 300 w 558"/>
                  <a:gd name="T63" fmla="*/ 324 h 332"/>
                  <a:gd name="T64" fmla="*/ 300 w 558"/>
                  <a:gd name="T65" fmla="*/ 324 h 332"/>
                  <a:gd name="T66" fmla="*/ 348 w 558"/>
                  <a:gd name="T67" fmla="*/ 314 h 332"/>
                  <a:gd name="T68" fmla="*/ 394 w 558"/>
                  <a:gd name="T69" fmla="*/ 302 h 332"/>
                  <a:gd name="T70" fmla="*/ 436 w 558"/>
                  <a:gd name="T71" fmla="*/ 288 h 332"/>
                  <a:gd name="T72" fmla="*/ 472 w 558"/>
                  <a:gd name="T73" fmla="*/ 272 h 332"/>
                  <a:gd name="T74" fmla="*/ 502 w 558"/>
                  <a:gd name="T75" fmla="*/ 256 h 332"/>
                  <a:gd name="T76" fmla="*/ 514 w 558"/>
                  <a:gd name="T77" fmla="*/ 246 h 332"/>
                  <a:gd name="T78" fmla="*/ 526 w 558"/>
                  <a:gd name="T79" fmla="*/ 238 h 332"/>
                  <a:gd name="T80" fmla="*/ 534 w 558"/>
                  <a:gd name="T81" fmla="*/ 230 h 332"/>
                  <a:gd name="T82" fmla="*/ 540 w 558"/>
                  <a:gd name="T83" fmla="*/ 220 h 332"/>
                  <a:gd name="T84" fmla="*/ 546 w 558"/>
                  <a:gd name="T85" fmla="*/ 212 h 332"/>
                  <a:gd name="T86" fmla="*/ 548 w 558"/>
                  <a:gd name="T87" fmla="*/ 204 h 332"/>
                  <a:gd name="T88" fmla="*/ 558 w 558"/>
                  <a:gd name="T89" fmla="*/ 0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558" h="332">
                    <a:moveTo>
                      <a:pt x="558" y="0"/>
                    </a:moveTo>
                    <a:lnTo>
                      <a:pt x="558" y="0"/>
                    </a:lnTo>
                    <a:lnTo>
                      <a:pt x="532" y="22"/>
                    </a:lnTo>
                    <a:lnTo>
                      <a:pt x="504" y="44"/>
                    </a:lnTo>
                    <a:lnTo>
                      <a:pt x="472" y="62"/>
                    </a:lnTo>
                    <a:lnTo>
                      <a:pt x="438" y="80"/>
                    </a:lnTo>
                    <a:lnTo>
                      <a:pt x="402" y="94"/>
                    </a:lnTo>
                    <a:lnTo>
                      <a:pt x="364" y="106"/>
                    </a:lnTo>
                    <a:lnTo>
                      <a:pt x="324" y="118"/>
                    </a:lnTo>
                    <a:lnTo>
                      <a:pt x="284" y="124"/>
                    </a:lnTo>
                    <a:lnTo>
                      <a:pt x="284" y="124"/>
                    </a:lnTo>
                    <a:lnTo>
                      <a:pt x="244" y="128"/>
                    </a:lnTo>
                    <a:lnTo>
                      <a:pt x="204" y="130"/>
                    </a:lnTo>
                    <a:lnTo>
                      <a:pt x="166" y="128"/>
                    </a:lnTo>
                    <a:lnTo>
                      <a:pt x="130" y="122"/>
                    </a:lnTo>
                    <a:lnTo>
                      <a:pt x="94" y="114"/>
                    </a:lnTo>
                    <a:lnTo>
                      <a:pt x="60" y="104"/>
                    </a:lnTo>
                    <a:lnTo>
                      <a:pt x="30" y="90"/>
                    </a:lnTo>
                    <a:lnTo>
                      <a:pt x="0" y="76"/>
                    </a:lnTo>
                    <a:lnTo>
                      <a:pt x="56" y="280"/>
                    </a:lnTo>
                    <a:lnTo>
                      <a:pt x="56" y="280"/>
                    </a:lnTo>
                    <a:lnTo>
                      <a:pt x="58" y="288"/>
                    </a:lnTo>
                    <a:lnTo>
                      <a:pt x="64" y="296"/>
                    </a:lnTo>
                    <a:lnTo>
                      <a:pt x="70" y="302"/>
                    </a:lnTo>
                    <a:lnTo>
                      <a:pt x="80" y="308"/>
                    </a:lnTo>
                    <a:lnTo>
                      <a:pt x="92" y="314"/>
                    </a:lnTo>
                    <a:lnTo>
                      <a:pt x="104" y="320"/>
                    </a:lnTo>
                    <a:lnTo>
                      <a:pt x="134" y="326"/>
                    </a:lnTo>
                    <a:lnTo>
                      <a:pt x="170" y="332"/>
                    </a:lnTo>
                    <a:lnTo>
                      <a:pt x="210" y="332"/>
                    </a:lnTo>
                    <a:lnTo>
                      <a:pt x="254" y="330"/>
                    </a:lnTo>
                    <a:lnTo>
                      <a:pt x="300" y="324"/>
                    </a:lnTo>
                    <a:lnTo>
                      <a:pt x="300" y="324"/>
                    </a:lnTo>
                    <a:lnTo>
                      <a:pt x="348" y="314"/>
                    </a:lnTo>
                    <a:lnTo>
                      <a:pt x="394" y="302"/>
                    </a:lnTo>
                    <a:lnTo>
                      <a:pt x="436" y="288"/>
                    </a:lnTo>
                    <a:lnTo>
                      <a:pt x="472" y="272"/>
                    </a:lnTo>
                    <a:lnTo>
                      <a:pt x="502" y="256"/>
                    </a:lnTo>
                    <a:lnTo>
                      <a:pt x="514" y="246"/>
                    </a:lnTo>
                    <a:lnTo>
                      <a:pt x="526" y="238"/>
                    </a:lnTo>
                    <a:lnTo>
                      <a:pt x="534" y="230"/>
                    </a:lnTo>
                    <a:lnTo>
                      <a:pt x="540" y="220"/>
                    </a:lnTo>
                    <a:lnTo>
                      <a:pt x="546" y="212"/>
                    </a:lnTo>
                    <a:lnTo>
                      <a:pt x="548" y="204"/>
                    </a:lnTo>
                    <a:lnTo>
                      <a:pt x="558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" name="Freeform 8"/>
              <p:cNvSpPr>
                <a:spLocks/>
              </p:cNvSpPr>
              <p:nvPr/>
            </p:nvSpPr>
            <p:spPr bwMode="auto">
              <a:xfrm>
                <a:off x="1610" y="2622"/>
                <a:ext cx="202" cy="254"/>
              </a:xfrm>
              <a:custGeom>
                <a:avLst/>
                <a:gdLst>
                  <a:gd name="T0" fmla="*/ 170 w 202"/>
                  <a:gd name="T1" fmla="*/ 4 h 254"/>
                  <a:gd name="T2" fmla="*/ 170 w 202"/>
                  <a:gd name="T3" fmla="*/ 4 h 254"/>
                  <a:gd name="T4" fmla="*/ 156 w 202"/>
                  <a:gd name="T5" fmla="*/ 12 h 254"/>
                  <a:gd name="T6" fmla="*/ 138 w 202"/>
                  <a:gd name="T7" fmla="*/ 24 h 254"/>
                  <a:gd name="T8" fmla="*/ 118 w 202"/>
                  <a:gd name="T9" fmla="*/ 42 h 254"/>
                  <a:gd name="T10" fmla="*/ 96 w 202"/>
                  <a:gd name="T11" fmla="*/ 68 h 254"/>
                  <a:gd name="T12" fmla="*/ 84 w 202"/>
                  <a:gd name="T13" fmla="*/ 84 h 254"/>
                  <a:gd name="T14" fmla="*/ 72 w 202"/>
                  <a:gd name="T15" fmla="*/ 100 h 254"/>
                  <a:gd name="T16" fmla="*/ 60 w 202"/>
                  <a:gd name="T17" fmla="*/ 120 h 254"/>
                  <a:gd name="T18" fmla="*/ 48 w 202"/>
                  <a:gd name="T19" fmla="*/ 142 h 254"/>
                  <a:gd name="T20" fmla="*/ 38 w 202"/>
                  <a:gd name="T21" fmla="*/ 166 h 254"/>
                  <a:gd name="T22" fmla="*/ 28 w 202"/>
                  <a:gd name="T23" fmla="*/ 192 h 254"/>
                  <a:gd name="T24" fmla="*/ 28 w 202"/>
                  <a:gd name="T25" fmla="*/ 192 h 254"/>
                  <a:gd name="T26" fmla="*/ 20 w 202"/>
                  <a:gd name="T27" fmla="*/ 200 h 254"/>
                  <a:gd name="T28" fmla="*/ 14 w 202"/>
                  <a:gd name="T29" fmla="*/ 206 h 254"/>
                  <a:gd name="T30" fmla="*/ 6 w 202"/>
                  <a:gd name="T31" fmla="*/ 214 h 254"/>
                  <a:gd name="T32" fmla="*/ 2 w 202"/>
                  <a:gd name="T33" fmla="*/ 224 h 254"/>
                  <a:gd name="T34" fmla="*/ 0 w 202"/>
                  <a:gd name="T35" fmla="*/ 234 h 254"/>
                  <a:gd name="T36" fmla="*/ 0 w 202"/>
                  <a:gd name="T37" fmla="*/ 238 h 254"/>
                  <a:gd name="T38" fmla="*/ 2 w 202"/>
                  <a:gd name="T39" fmla="*/ 244 h 254"/>
                  <a:gd name="T40" fmla="*/ 6 w 202"/>
                  <a:gd name="T41" fmla="*/ 248 h 254"/>
                  <a:gd name="T42" fmla="*/ 12 w 202"/>
                  <a:gd name="T43" fmla="*/ 252 h 254"/>
                  <a:gd name="T44" fmla="*/ 12 w 202"/>
                  <a:gd name="T45" fmla="*/ 252 h 254"/>
                  <a:gd name="T46" fmla="*/ 16 w 202"/>
                  <a:gd name="T47" fmla="*/ 254 h 254"/>
                  <a:gd name="T48" fmla="*/ 28 w 202"/>
                  <a:gd name="T49" fmla="*/ 254 h 254"/>
                  <a:gd name="T50" fmla="*/ 34 w 202"/>
                  <a:gd name="T51" fmla="*/ 252 h 254"/>
                  <a:gd name="T52" fmla="*/ 40 w 202"/>
                  <a:gd name="T53" fmla="*/ 248 h 254"/>
                  <a:gd name="T54" fmla="*/ 46 w 202"/>
                  <a:gd name="T55" fmla="*/ 242 h 254"/>
                  <a:gd name="T56" fmla="*/ 50 w 202"/>
                  <a:gd name="T57" fmla="*/ 234 h 254"/>
                  <a:gd name="T58" fmla="*/ 54 w 202"/>
                  <a:gd name="T59" fmla="*/ 220 h 254"/>
                  <a:gd name="T60" fmla="*/ 54 w 202"/>
                  <a:gd name="T61" fmla="*/ 220 h 254"/>
                  <a:gd name="T62" fmla="*/ 56 w 202"/>
                  <a:gd name="T63" fmla="*/ 220 h 254"/>
                  <a:gd name="T64" fmla="*/ 60 w 202"/>
                  <a:gd name="T65" fmla="*/ 222 h 254"/>
                  <a:gd name="T66" fmla="*/ 62 w 202"/>
                  <a:gd name="T67" fmla="*/ 220 h 254"/>
                  <a:gd name="T68" fmla="*/ 64 w 202"/>
                  <a:gd name="T69" fmla="*/ 220 h 254"/>
                  <a:gd name="T70" fmla="*/ 66 w 202"/>
                  <a:gd name="T71" fmla="*/ 216 h 254"/>
                  <a:gd name="T72" fmla="*/ 64 w 202"/>
                  <a:gd name="T73" fmla="*/ 212 h 254"/>
                  <a:gd name="T74" fmla="*/ 58 w 202"/>
                  <a:gd name="T75" fmla="*/ 196 h 254"/>
                  <a:gd name="T76" fmla="*/ 58 w 202"/>
                  <a:gd name="T77" fmla="*/ 196 h 254"/>
                  <a:gd name="T78" fmla="*/ 62 w 202"/>
                  <a:gd name="T79" fmla="*/ 176 h 254"/>
                  <a:gd name="T80" fmla="*/ 70 w 202"/>
                  <a:gd name="T81" fmla="*/ 156 h 254"/>
                  <a:gd name="T82" fmla="*/ 84 w 202"/>
                  <a:gd name="T83" fmla="*/ 130 h 254"/>
                  <a:gd name="T84" fmla="*/ 102 w 202"/>
                  <a:gd name="T85" fmla="*/ 104 h 254"/>
                  <a:gd name="T86" fmla="*/ 112 w 202"/>
                  <a:gd name="T87" fmla="*/ 90 h 254"/>
                  <a:gd name="T88" fmla="*/ 126 w 202"/>
                  <a:gd name="T89" fmla="*/ 78 h 254"/>
                  <a:gd name="T90" fmla="*/ 140 w 202"/>
                  <a:gd name="T91" fmla="*/ 64 h 254"/>
                  <a:gd name="T92" fmla="*/ 156 w 202"/>
                  <a:gd name="T93" fmla="*/ 54 h 254"/>
                  <a:gd name="T94" fmla="*/ 176 w 202"/>
                  <a:gd name="T95" fmla="*/ 42 h 254"/>
                  <a:gd name="T96" fmla="*/ 196 w 202"/>
                  <a:gd name="T97" fmla="*/ 34 h 254"/>
                  <a:gd name="T98" fmla="*/ 196 w 202"/>
                  <a:gd name="T99" fmla="*/ 34 h 254"/>
                  <a:gd name="T100" fmla="*/ 200 w 202"/>
                  <a:gd name="T101" fmla="*/ 28 h 254"/>
                  <a:gd name="T102" fmla="*/ 202 w 202"/>
                  <a:gd name="T103" fmla="*/ 20 h 254"/>
                  <a:gd name="T104" fmla="*/ 202 w 202"/>
                  <a:gd name="T105" fmla="*/ 14 h 254"/>
                  <a:gd name="T106" fmla="*/ 200 w 202"/>
                  <a:gd name="T107" fmla="*/ 8 h 254"/>
                  <a:gd name="T108" fmla="*/ 198 w 202"/>
                  <a:gd name="T109" fmla="*/ 4 h 254"/>
                  <a:gd name="T110" fmla="*/ 196 w 202"/>
                  <a:gd name="T111" fmla="*/ 2 h 254"/>
                  <a:gd name="T112" fmla="*/ 186 w 202"/>
                  <a:gd name="T113" fmla="*/ 0 h 254"/>
                  <a:gd name="T114" fmla="*/ 170 w 202"/>
                  <a:gd name="T115" fmla="*/ 4 h 254"/>
                  <a:gd name="T116" fmla="*/ 170 w 202"/>
                  <a:gd name="T117" fmla="*/ 4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02" h="254">
                    <a:moveTo>
                      <a:pt x="170" y="4"/>
                    </a:moveTo>
                    <a:lnTo>
                      <a:pt x="170" y="4"/>
                    </a:lnTo>
                    <a:lnTo>
                      <a:pt x="156" y="12"/>
                    </a:lnTo>
                    <a:lnTo>
                      <a:pt x="138" y="24"/>
                    </a:lnTo>
                    <a:lnTo>
                      <a:pt x="118" y="42"/>
                    </a:lnTo>
                    <a:lnTo>
                      <a:pt x="96" y="68"/>
                    </a:lnTo>
                    <a:lnTo>
                      <a:pt x="84" y="84"/>
                    </a:lnTo>
                    <a:lnTo>
                      <a:pt x="72" y="100"/>
                    </a:lnTo>
                    <a:lnTo>
                      <a:pt x="60" y="120"/>
                    </a:lnTo>
                    <a:lnTo>
                      <a:pt x="48" y="142"/>
                    </a:lnTo>
                    <a:lnTo>
                      <a:pt x="38" y="166"/>
                    </a:lnTo>
                    <a:lnTo>
                      <a:pt x="28" y="192"/>
                    </a:lnTo>
                    <a:lnTo>
                      <a:pt x="28" y="192"/>
                    </a:lnTo>
                    <a:lnTo>
                      <a:pt x="20" y="200"/>
                    </a:lnTo>
                    <a:lnTo>
                      <a:pt x="14" y="206"/>
                    </a:lnTo>
                    <a:lnTo>
                      <a:pt x="6" y="214"/>
                    </a:lnTo>
                    <a:lnTo>
                      <a:pt x="2" y="224"/>
                    </a:lnTo>
                    <a:lnTo>
                      <a:pt x="0" y="234"/>
                    </a:lnTo>
                    <a:lnTo>
                      <a:pt x="0" y="238"/>
                    </a:lnTo>
                    <a:lnTo>
                      <a:pt x="2" y="244"/>
                    </a:lnTo>
                    <a:lnTo>
                      <a:pt x="6" y="248"/>
                    </a:lnTo>
                    <a:lnTo>
                      <a:pt x="12" y="252"/>
                    </a:lnTo>
                    <a:lnTo>
                      <a:pt x="12" y="252"/>
                    </a:lnTo>
                    <a:lnTo>
                      <a:pt x="16" y="254"/>
                    </a:lnTo>
                    <a:lnTo>
                      <a:pt x="28" y="254"/>
                    </a:lnTo>
                    <a:lnTo>
                      <a:pt x="34" y="252"/>
                    </a:lnTo>
                    <a:lnTo>
                      <a:pt x="40" y="248"/>
                    </a:lnTo>
                    <a:lnTo>
                      <a:pt x="46" y="242"/>
                    </a:lnTo>
                    <a:lnTo>
                      <a:pt x="50" y="234"/>
                    </a:lnTo>
                    <a:lnTo>
                      <a:pt x="54" y="220"/>
                    </a:lnTo>
                    <a:lnTo>
                      <a:pt x="54" y="220"/>
                    </a:lnTo>
                    <a:lnTo>
                      <a:pt x="56" y="220"/>
                    </a:lnTo>
                    <a:lnTo>
                      <a:pt x="60" y="222"/>
                    </a:lnTo>
                    <a:lnTo>
                      <a:pt x="62" y="220"/>
                    </a:lnTo>
                    <a:lnTo>
                      <a:pt x="64" y="220"/>
                    </a:lnTo>
                    <a:lnTo>
                      <a:pt x="66" y="216"/>
                    </a:lnTo>
                    <a:lnTo>
                      <a:pt x="64" y="212"/>
                    </a:lnTo>
                    <a:lnTo>
                      <a:pt x="58" y="196"/>
                    </a:lnTo>
                    <a:lnTo>
                      <a:pt x="58" y="196"/>
                    </a:lnTo>
                    <a:lnTo>
                      <a:pt x="62" y="176"/>
                    </a:lnTo>
                    <a:lnTo>
                      <a:pt x="70" y="156"/>
                    </a:lnTo>
                    <a:lnTo>
                      <a:pt x="84" y="130"/>
                    </a:lnTo>
                    <a:lnTo>
                      <a:pt x="102" y="104"/>
                    </a:lnTo>
                    <a:lnTo>
                      <a:pt x="112" y="90"/>
                    </a:lnTo>
                    <a:lnTo>
                      <a:pt x="126" y="78"/>
                    </a:lnTo>
                    <a:lnTo>
                      <a:pt x="140" y="64"/>
                    </a:lnTo>
                    <a:lnTo>
                      <a:pt x="156" y="54"/>
                    </a:lnTo>
                    <a:lnTo>
                      <a:pt x="176" y="42"/>
                    </a:lnTo>
                    <a:lnTo>
                      <a:pt x="196" y="34"/>
                    </a:lnTo>
                    <a:lnTo>
                      <a:pt x="196" y="34"/>
                    </a:lnTo>
                    <a:lnTo>
                      <a:pt x="200" y="28"/>
                    </a:lnTo>
                    <a:lnTo>
                      <a:pt x="202" y="20"/>
                    </a:lnTo>
                    <a:lnTo>
                      <a:pt x="202" y="14"/>
                    </a:lnTo>
                    <a:lnTo>
                      <a:pt x="200" y="8"/>
                    </a:lnTo>
                    <a:lnTo>
                      <a:pt x="198" y="4"/>
                    </a:lnTo>
                    <a:lnTo>
                      <a:pt x="196" y="2"/>
                    </a:lnTo>
                    <a:lnTo>
                      <a:pt x="186" y="0"/>
                    </a:lnTo>
                    <a:lnTo>
                      <a:pt x="170" y="4"/>
                    </a:lnTo>
                    <a:lnTo>
                      <a:pt x="17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" name="Freeform 9"/>
              <p:cNvSpPr>
                <a:spLocks/>
              </p:cNvSpPr>
              <p:nvPr/>
            </p:nvSpPr>
            <p:spPr bwMode="auto">
              <a:xfrm>
                <a:off x="2894" y="2558"/>
                <a:ext cx="292" cy="156"/>
              </a:xfrm>
              <a:custGeom>
                <a:avLst/>
                <a:gdLst>
                  <a:gd name="T0" fmla="*/ 266 w 292"/>
                  <a:gd name="T1" fmla="*/ 154 h 156"/>
                  <a:gd name="T2" fmla="*/ 266 w 292"/>
                  <a:gd name="T3" fmla="*/ 154 h 156"/>
                  <a:gd name="T4" fmla="*/ 248 w 292"/>
                  <a:gd name="T5" fmla="*/ 156 h 156"/>
                  <a:gd name="T6" fmla="*/ 228 w 292"/>
                  <a:gd name="T7" fmla="*/ 154 h 156"/>
                  <a:gd name="T8" fmla="*/ 200 w 292"/>
                  <a:gd name="T9" fmla="*/ 150 h 156"/>
                  <a:gd name="T10" fmla="*/ 168 w 292"/>
                  <a:gd name="T11" fmla="*/ 140 h 156"/>
                  <a:gd name="T12" fmla="*/ 150 w 292"/>
                  <a:gd name="T13" fmla="*/ 132 h 156"/>
                  <a:gd name="T14" fmla="*/ 130 w 292"/>
                  <a:gd name="T15" fmla="*/ 122 h 156"/>
                  <a:gd name="T16" fmla="*/ 110 w 292"/>
                  <a:gd name="T17" fmla="*/ 112 h 156"/>
                  <a:gd name="T18" fmla="*/ 90 w 292"/>
                  <a:gd name="T19" fmla="*/ 98 h 156"/>
                  <a:gd name="T20" fmla="*/ 68 w 292"/>
                  <a:gd name="T21" fmla="*/ 82 h 156"/>
                  <a:gd name="T22" fmla="*/ 46 w 292"/>
                  <a:gd name="T23" fmla="*/ 62 h 156"/>
                  <a:gd name="T24" fmla="*/ 46 w 292"/>
                  <a:gd name="T25" fmla="*/ 62 h 156"/>
                  <a:gd name="T26" fmla="*/ 38 w 292"/>
                  <a:gd name="T27" fmla="*/ 60 h 156"/>
                  <a:gd name="T28" fmla="*/ 28 w 292"/>
                  <a:gd name="T29" fmla="*/ 58 h 156"/>
                  <a:gd name="T30" fmla="*/ 18 w 292"/>
                  <a:gd name="T31" fmla="*/ 54 h 156"/>
                  <a:gd name="T32" fmla="*/ 8 w 292"/>
                  <a:gd name="T33" fmla="*/ 48 h 156"/>
                  <a:gd name="T34" fmla="*/ 2 w 292"/>
                  <a:gd name="T35" fmla="*/ 40 h 156"/>
                  <a:gd name="T36" fmla="*/ 0 w 292"/>
                  <a:gd name="T37" fmla="*/ 34 h 156"/>
                  <a:gd name="T38" fmla="*/ 0 w 292"/>
                  <a:gd name="T39" fmla="*/ 30 h 156"/>
                  <a:gd name="T40" fmla="*/ 2 w 292"/>
                  <a:gd name="T41" fmla="*/ 22 h 156"/>
                  <a:gd name="T42" fmla="*/ 4 w 292"/>
                  <a:gd name="T43" fmla="*/ 16 h 156"/>
                  <a:gd name="T44" fmla="*/ 4 w 292"/>
                  <a:gd name="T45" fmla="*/ 16 h 156"/>
                  <a:gd name="T46" fmla="*/ 8 w 292"/>
                  <a:gd name="T47" fmla="*/ 12 h 156"/>
                  <a:gd name="T48" fmla="*/ 18 w 292"/>
                  <a:gd name="T49" fmla="*/ 4 h 156"/>
                  <a:gd name="T50" fmla="*/ 26 w 292"/>
                  <a:gd name="T51" fmla="*/ 0 h 156"/>
                  <a:gd name="T52" fmla="*/ 32 w 292"/>
                  <a:gd name="T53" fmla="*/ 0 h 156"/>
                  <a:gd name="T54" fmla="*/ 40 w 292"/>
                  <a:gd name="T55" fmla="*/ 2 h 156"/>
                  <a:gd name="T56" fmla="*/ 48 w 292"/>
                  <a:gd name="T57" fmla="*/ 8 h 156"/>
                  <a:gd name="T58" fmla="*/ 58 w 292"/>
                  <a:gd name="T59" fmla="*/ 20 h 156"/>
                  <a:gd name="T60" fmla="*/ 58 w 292"/>
                  <a:gd name="T61" fmla="*/ 20 h 156"/>
                  <a:gd name="T62" fmla="*/ 60 w 292"/>
                  <a:gd name="T63" fmla="*/ 18 h 156"/>
                  <a:gd name="T64" fmla="*/ 64 w 292"/>
                  <a:gd name="T65" fmla="*/ 14 h 156"/>
                  <a:gd name="T66" fmla="*/ 66 w 292"/>
                  <a:gd name="T67" fmla="*/ 12 h 156"/>
                  <a:gd name="T68" fmla="*/ 68 w 292"/>
                  <a:gd name="T69" fmla="*/ 14 h 156"/>
                  <a:gd name="T70" fmla="*/ 70 w 292"/>
                  <a:gd name="T71" fmla="*/ 16 h 156"/>
                  <a:gd name="T72" fmla="*/ 72 w 292"/>
                  <a:gd name="T73" fmla="*/ 20 h 156"/>
                  <a:gd name="T74" fmla="*/ 72 w 292"/>
                  <a:gd name="T75" fmla="*/ 40 h 156"/>
                  <a:gd name="T76" fmla="*/ 72 w 292"/>
                  <a:gd name="T77" fmla="*/ 40 h 156"/>
                  <a:gd name="T78" fmla="*/ 86 w 292"/>
                  <a:gd name="T79" fmla="*/ 56 h 156"/>
                  <a:gd name="T80" fmla="*/ 104 w 292"/>
                  <a:gd name="T81" fmla="*/ 70 h 156"/>
                  <a:gd name="T82" fmla="*/ 126 w 292"/>
                  <a:gd name="T83" fmla="*/ 86 h 156"/>
                  <a:gd name="T84" fmla="*/ 140 w 292"/>
                  <a:gd name="T85" fmla="*/ 94 h 156"/>
                  <a:gd name="T86" fmla="*/ 156 w 292"/>
                  <a:gd name="T87" fmla="*/ 102 h 156"/>
                  <a:gd name="T88" fmla="*/ 172 w 292"/>
                  <a:gd name="T89" fmla="*/ 108 h 156"/>
                  <a:gd name="T90" fmla="*/ 190 w 292"/>
                  <a:gd name="T91" fmla="*/ 112 h 156"/>
                  <a:gd name="T92" fmla="*/ 210 w 292"/>
                  <a:gd name="T93" fmla="*/ 114 h 156"/>
                  <a:gd name="T94" fmla="*/ 230 w 292"/>
                  <a:gd name="T95" fmla="*/ 114 h 156"/>
                  <a:gd name="T96" fmla="*/ 252 w 292"/>
                  <a:gd name="T97" fmla="*/ 112 h 156"/>
                  <a:gd name="T98" fmla="*/ 274 w 292"/>
                  <a:gd name="T99" fmla="*/ 108 h 156"/>
                  <a:gd name="T100" fmla="*/ 274 w 292"/>
                  <a:gd name="T101" fmla="*/ 108 h 156"/>
                  <a:gd name="T102" fmla="*/ 280 w 292"/>
                  <a:gd name="T103" fmla="*/ 112 h 156"/>
                  <a:gd name="T104" fmla="*/ 286 w 292"/>
                  <a:gd name="T105" fmla="*/ 118 h 156"/>
                  <a:gd name="T106" fmla="*/ 290 w 292"/>
                  <a:gd name="T107" fmla="*/ 124 h 156"/>
                  <a:gd name="T108" fmla="*/ 292 w 292"/>
                  <a:gd name="T109" fmla="*/ 132 h 156"/>
                  <a:gd name="T110" fmla="*/ 290 w 292"/>
                  <a:gd name="T111" fmla="*/ 136 h 156"/>
                  <a:gd name="T112" fmla="*/ 290 w 292"/>
                  <a:gd name="T113" fmla="*/ 138 h 156"/>
                  <a:gd name="T114" fmla="*/ 286 w 292"/>
                  <a:gd name="T115" fmla="*/ 142 h 156"/>
                  <a:gd name="T116" fmla="*/ 282 w 292"/>
                  <a:gd name="T117" fmla="*/ 146 h 156"/>
                  <a:gd name="T118" fmla="*/ 266 w 292"/>
                  <a:gd name="T119" fmla="*/ 154 h 156"/>
                  <a:gd name="T120" fmla="*/ 266 w 292"/>
                  <a:gd name="T121" fmla="*/ 15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92" h="156">
                    <a:moveTo>
                      <a:pt x="266" y="154"/>
                    </a:moveTo>
                    <a:lnTo>
                      <a:pt x="266" y="154"/>
                    </a:lnTo>
                    <a:lnTo>
                      <a:pt x="248" y="156"/>
                    </a:lnTo>
                    <a:lnTo>
                      <a:pt x="228" y="154"/>
                    </a:lnTo>
                    <a:lnTo>
                      <a:pt x="200" y="150"/>
                    </a:lnTo>
                    <a:lnTo>
                      <a:pt x="168" y="140"/>
                    </a:lnTo>
                    <a:lnTo>
                      <a:pt x="150" y="132"/>
                    </a:lnTo>
                    <a:lnTo>
                      <a:pt x="130" y="122"/>
                    </a:lnTo>
                    <a:lnTo>
                      <a:pt x="110" y="112"/>
                    </a:lnTo>
                    <a:lnTo>
                      <a:pt x="90" y="98"/>
                    </a:lnTo>
                    <a:lnTo>
                      <a:pt x="68" y="82"/>
                    </a:lnTo>
                    <a:lnTo>
                      <a:pt x="46" y="62"/>
                    </a:lnTo>
                    <a:lnTo>
                      <a:pt x="46" y="62"/>
                    </a:lnTo>
                    <a:lnTo>
                      <a:pt x="38" y="60"/>
                    </a:lnTo>
                    <a:lnTo>
                      <a:pt x="28" y="58"/>
                    </a:lnTo>
                    <a:lnTo>
                      <a:pt x="18" y="54"/>
                    </a:lnTo>
                    <a:lnTo>
                      <a:pt x="8" y="48"/>
                    </a:lnTo>
                    <a:lnTo>
                      <a:pt x="2" y="40"/>
                    </a:lnTo>
                    <a:lnTo>
                      <a:pt x="0" y="34"/>
                    </a:lnTo>
                    <a:lnTo>
                      <a:pt x="0" y="30"/>
                    </a:lnTo>
                    <a:lnTo>
                      <a:pt x="2" y="22"/>
                    </a:lnTo>
                    <a:lnTo>
                      <a:pt x="4" y="16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8" y="4"/>
                    </a:lnTo>
                    <a:lnTo>
                      <a:pt x="26" y="0"/>
                    </a:lnTo>
                    <a:lnTo>
                      <a:pt x="32" y="0"/>
                    </a:lnTo>
                    <a:lnTo>
                      <a:pt x="40" y="2"/>
                    </a:lnTo>
                    <a:lnTo>
                      <a:pt x="48" y="8"/>
                    </a:lnTo>
                    <a:lnTo>
                      <a:pt x="58" y="20"/>
                    </a:lnTo>
                    <a:lnTo>
                      <a:pt x="58" y="20"/>
                    </a:lnTo>
                    <a:lnTo>
                      <a:pt x="60" y="18"/>
                    </a:lnTo>
                    <a:lnTo>
                      <a:pt x="64" y="14"/>
                    </a:lnTo>
                    <a:lnTo>
                      <a:pt x="66" y="12"/>
                    </a:lnTo>
                    <a:lnTo>
                      <a:pt x="68" y="14"/>
                    </a:lnTo>
                    <a:lnTo>
                      <a:pt x="70" y="16"/>
                    </a:lnTo>
                    <a:lnTo>
                      <a:pt x="72" y="20"/>
                    </a:lnTo>
                    <a:lnTo>
                      <a:pt x="72" y="40"/>
                    </a:lnTo>
                    <a:lnTo>
                      <a:pt x="72" y="40"/>
                    </a:lnTo>
                    <a:lnTo>
                      <a:pt x="86" y="56"/>
                    </a:lnTo>
                    <a:lnTo>
                      <a:pt x="104" y="70"/>
                    </a:lnTo>
                    <a:lnTo>
                      <a:pt x="126" y="86"/>
                    </a:lnTo>
                    <a:lnTo>
                      <a:pt x="140" y="94"/>
                    </a:lnTo>
                    <a:lnTo>
                      <a:pt x="156" y="102"/>
                    </a:lnTo>
                    <a:lnTo>
                      <a:pt x="172" y="108"/>
                    </a:lnTo>
                    <a:lnTo>
                      <a:pt x="190" y="112"/>
                    </a:lnTo>
                    <a:lnTo>
                      <a:pt x="210" y="114"/>
                    </a:lnTo>
                    <a:lnTo>
                      <a:pt x="230" y="114"/>
                    </a:lnTo>
                    <a:lnTo>
                      <a:pt x="252" y="112"/>
                    </a:lnTo>
                    <a:lnTo>
                      <a:pt x="274" y="108"/>
                    </a:lnTo>
                    <a:lnTo>
                      <a:pt x="274" y="108"/>
                    </a:lnTo>
                    <a:lnTo>
                      <a:pt x="280" y="112"/>
                    </a:lnTo>
                    <a:lnTo>
                      <a:pt x="286" y="118"/>
                    </a:lnTo>
                    <a:lnTo>
                      <a:pt x="290" y="124"/>
                    </a:lnTo>
                    <a:lnTo>
                      <a:pt x="292" y="132"/>
                    </a:lnTo>
                    <a:lnTo>
                      <a:pt x="290" y="136"/>
                    </a:lnTo>
                    <a:lnTo>
                      <a:pt x="290" y="138"/>
                    </a:lnTo>
                    <a:lnTo>
                      <a:pt x="286" y="142"/>
                    </a:lnTo>
                    <a:lnTo>
                      <a:pt x="282" y="146"/>
                    </a:lnTo>
                    <a:lnTo>
                      <a:pt x="266" y="154"/>
                    </a:lnTo>
                    <a:lnTo>
                      <a:pt x="266" y="15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" name="Freeform 10"/>
              <p:cNvSpPr>
                <a:spLocks/>
              </p:cNvSpPr>
              <p:nvPr/>
            </p:nvSpPr>
            <p:spPr bwMode="auto">
              <a:xfrm>
                <a:off x="3678" y="2630"/>
                <a:ext cx="154" cy="286"/>
              </a:xfrm>
              <a:custGeom>
                <a:avLst/>
                <a:gdLst>
                  <a:gd name="T0" fmla="*/ 40 w 154"/>
                  <a:gd name="T1" fmla="*/ 4 h 286"/>
                  <a:gd name="T2" fmla="*/ 40 w 154"/>
                  <a:gd name="T3" fmla="*/ 4 h 286"/>
                  <a:gd name="T4" fmla="*/ 54 w 154"/>
                  <a:gd name="T5" fmla="*/ 16 h 286"/>
                  <a:gd name="T6" fmla="*/ 68 w 154"/>
                  <a:gd name="T7" fmla="*/ 32 h 286"/>
                  <a:gd name="T8" fmla="*/ 84 w 154"/>
                  <a:gd name="T9" fmla="*/ 54 h 286"/>
                  <a:gd name="T10" fmla="*/ 102 w 154"/>
                  <a:gd name="T11" fmla="*/ 84 h 286"/>
                  <a:gd name="T12" fmla="*/ 110 w 154"/>
                  <a:gd name="T13" fmla="*/ 100 h 286"/>
                  <a:gd name="T14" fmla="*/ 118 w 154"/>
                  <a:gd name="T15" fmla="*/ 120 h 286"/>
                  <a:gd name="T16" fmla="*/ 124 w 154"/>
                  <a:gd name="T17" fmla="*/ 142 h 286"/>
                  <a:gd name="T18" fmla="*/ 130 w 154"/>
                  <a:gd name="T19" fmla="*/ 166 h 286"/>
                  <a:gd name="T20" fmla="*/ 134 w 154"/>
                  <a:gd name="T21" fmla="*/ 194 h 286"/>
                  <a:gd name="T22" fmla="*/ 136 w 154"/>
                  <a:gd name="T23" fmla="*/ 222 h 286"/>
                  <a:gd name="T24" fmla="*/ 136 w 154"/>
                  <a:gd name="T25" fmla="*/ 222 h 286"/>
                  <a:gd name="T26" fmla="*/ 142 w 154"/>
                  <a:gd name="T27" fmla="*/ 230 h 286"/>
                  <a:gd name="T28" fmla="*/ 146 w 154"/>
                  <a:gd name="T29" fmla="*/ 238 h 286"/>
                  <a:gd name="T30" fmla="*/ 152 w 154"/>
                  <a:gd name="T31" fmla="*/ 248 h 286"/>
                  <a:gd name="T32" fmla="*/ 154 w 154"/>
                  <a:gd name="T33" fmla="*/ 258 h 286"/>
                  <a:gd name="T34" fmla="*/ 152 w 154"/>
                  <a:gd name="T35" fmla="*/ 268 h 286"/>
                  <a:gd name="T36" fmla="*/ 150 w 154"/>
                  <a:gd name="T37" fmla="*/ 274 h 286"/>
                  <a:gd name="T38" fmla="*/ 148 w 154"/>
                  <a:gd name="T39" fmla="*/ 278 h 286"/>
                  <a:gd name="T40" fmla="*/ 142 w 154"/>
                  <a:gd name="T41" fmla="*/ 282 h 286"/>
                  <a:gd name="T42" fmla="*/ 134 w 154"/>
                  <a:gd name="T43" fmla="*/ 286 h 286"/>
                  <a:gd name="T44" fmla="*/ 134 w 154"/>
                  <a:gd name="T45" fmla="*/ 286 h 286"/>
                  <a:gd name="T46" fmla="*/ 128 w 154"/>
                  <a:gd name="T47" fmla="*/ 286 h 286"/>
                  <a:gd name="T48" fmla="*/ 116 w 154"/>
                  <a:gd name="T49" fmla="*/ 284 h 286"/>
                  <a:gd name="T50" fmla="*/ 110 w 154"/>
                  <a:gd name="T51" fmla="*/ 282 h 286"/>
                  <a:gd name="T52" fmla="*/ 104 w 154"/>
                  <a:gd name="T53" fmla="*/ 278 h 286"/>
                  <a:gd name="T54" fmla="*/ 100 w 154"/>
                  <a:gd name="T55" fmla="*/ 270 h 286"/>
                  <a:gd name="T56" fmla="*/ 98 w 154"/>
                  <a:gd name="T57" fmla="*/ 260 h 286"/>
                  <a:gd name="T58" fmla="*/ 98 w 154"/>
                  <a:gd name="T59" fmla="*/ 246 h 286"/>
                  <a:gd name="T60" fmla="*/ 98 w 154"/>
                  <a:gd name="T61" fmla="*/ 246 h 286"/>
                  <a:gd name="T62" fmla="*/ 96 w 154"/>
                  <a:gd name="T63" fmla="*/ 246 h 286"/>
                  <a:gd name="T64" fmla="*/ 90 w 154"/>
                  <a:gd name="T65" fmla="*/ 246 h 286"/>
                  <a:gd name="T66" fmla="*/ 88 w 154"/>
                  <a:gd name="T67" fmla="*/ 246 h 286"/>
                  <a:gd name="T68" fmla="*/ 88 w 154"/>
                  <a:gd name="T69" fmla="*/ 244 h 286"/>
                  <a:gd name="T70" fmla="*/ 88 w 154"/>
                  <a:gd name="T71" fmla="*/ 240 h 286"/>
                  <a:gd name="T72" fmla="*/ 90 w 154"/>
                  <a:gd name="T73" fmla="*/ 236 h 286"/>
                  <a:gd name="T74" fmla="*/ 102 w 154"/>
                  <a:gd name="T75" fmla="*/ 220 h 286"/>
                  <a:gd name="T76" fmla="*/ 102 w 154"/>
                  <a:gd name="T77" fmla="*/ 220 h 286"/>
                  <a:gd name="T78" fmla="*/ 102 w 154"/>
                  <a:gd name="T79" fmla="*/ 200 h 286"/>
                  <a:gd name="T80" fmla="*/ 100 w 154"/>
                  <a:gd name="T81" fmla="*/ 176 h 286"/>
                  <a:gd name="T82" fmla="*/ 96 w 154"/>
                  <a:gd name="T83" fmla="*/ 150 h 286"/>
                  <a:gd name="T84" fmla="*/ 90 w 154"/>
                  <a:gd name="T85" fmla="*/ 134 h 286"/>
                  <a:gd name="T86" fmla="*/ 84 w 154"/>
                  <a:gd name="T87" fmla="*/ 118 h 286"/>
                  <a:gd name="T88" fmla="*/ 76 w 154"/>
                  <a:gd name="T89" fmla="*/ 104 h 286"/>
                  <a:gd name="T90" fmla="*/ 66 w 154"/>
                  <a:gd name="T91" fmla="*/ 88 h 286"/>
                  <a:gd name="T92" fmla="*/ 54 w 154"/>
                  <a:gd name="T93" fmla="*/ 72 h 286"/>
                  <a:gd name="T94" fmla="*/ 40 w 154"/>
                  <a:gd name="T95" fmla="*/ 58 h 286"/>
                  <a:gd name="T96" fmla="*/ 22 w 154"/>
                  <a:gd name="T97" fmla="*/ 44 h 286"/>
                  <a:gd name="T98" fmla="*/ 2 w 154"/>
                  <a:gd name="T99" fmla="*/ 32 h 286"/>
                  <a:gd name="T100" fmla="*/ 2 w 154"/>
                  <a:gd name="T101" fmla="*/ 32 h 286"/>
                  <a:gd name="T102" fmla="*/ 2 w 154"/>
                  <a:gd name="T103" fmla="*/ 24 h 286"/>
                  <a:gd name="T104" fmla="*/ 0 w 154"/>
                  <a:gd name="T105" fmla="*/ 18 h 286"/>
                  <a:gd name="T106" fmla="*/ 2 w 154"/>
                  <a:gd name="T107" fmla="*/ 10 h 286"/>
                  <a:gd name="T108" fmla="*/ 6 w 154"/>
                  <a:gd name="T109" fmla="*/ 4 h 286"/>
                  <a:gd name="T110" fmla="*/ 8 w 154"/>
                  <a:gd name="T111" fmla="*/ 2 h 286"/>
                  <a:gd name="T112" fmla="*/ 12 w 154"/>
                  <a:gd name="T113" fmla="*/ 0 h 286"/>
                  <a:gd name="T114" fmla="*/ 18 w 154"/>
                  <a:gd name="T115" fmla="*/ 0 h 286"/>
                  <a:gd name="T116" fmla="*/ 24 w 154"/>
                  <a:gd name="T117" fmla="*/ 0 h 286"/>
                  <a:gd name="T118" fmla="*/ 40 w 154"/>
                  <a:gd name="T119" fmla="*/ 4 h 286"/>
                  <a:gd name="T120" fmla="*/ 40 w 154"/>
                  <a:gd name="T121" fmla="*/ 4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4" h="286">
                    <a:moveTo>
                      <a:pt x="40" y="4"/>
                    </a:moveTo>
                    <a:lnTo>
                      <a:pt x="40" y="4"/>
                    </a:lnTo>
                    <a:lnTo>
                      <a:pt x="54" y="16"/>
                    </a:lnTo>
                    <a:lnTo>
                      <a:pt x="68" y="32"/>
                    </a:lnTo>
                    <a:lnTo>
                      <a:pt x="84" y="54"/>
                    </a:lnTo>
                    <a:lnTo>
                      <a:pt x="102" y="84"/>
                    </a:lnTo>
                    <a:lnTo>
                      <a:pt x="110" y="100"/>
                    </a:lnTo>
                    <a:lnTo>
                      <a:pt x="118" y="120"/>
                    </a:lnTo>
                    <a:lnTo>
                      <a:pt x="124" y="142"/>
                    </a:lnTo>
                    <a:lnTo>
                      <a:pt x="130" y="166"/>
                    </a:lnTo>
                    <a:lnTo>
                      <a:pt x="134" y="194"/>
                    </a:lnTo>
                    <a:lnTo>
                      <a:pt x="136" y="222"/>
                    </a:lnTo>
                    <a:lnTo>
                      <a:pt x="136" y="222"/>
                    </a:lnTo>
                    <a:lnTo>
                      <a:pt x="142" y="230"/>
                    </a:lnTo>
                    <a:lnTo>
                      <a:pt x="146" y="238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2" y="268"/>
                    </a:lnTo>
                    <a:lnTo>
                      <a:pt x="150" y="274"/>
                    </a:lnTo>
                    <a:lnTo>
                      <a:pt x="148" y="278"/>
                    </a:lnTo>
                    <a:lnTo>
                      <a:pt x="142" y="282"/>
                    </a:lnTo>
                    <a:lnTo>
                      <a:pt x="134" y="286"/>
                    </a:lnTo>
                    <a:lnTo>
                      <a:pt x="134" y="286"/>
                    </a:lnTo>
                    <a:lnTo>
                      <a:pt x="128" y="286"/>
                    </a:lnTo>
                    <a:lnTo>
                      <a:pt x="116" y="284"/>
                    </a:lnTo>
                    <a:lnTo>
                      <a:pt x="110" y="282"/>
                    </a:lnTo>
                    <a:lnTo>
                      <a:pt x="104" y="278"/>
                    </a:lnTo>
                    <a:lnTo>
                      <a:pt x="100" y="270"/>
                    </a:lnTo>
                    <a:lnTo>
                      <a:pt x="98" y="260"/>
                    </a:lnTo>
                    <a:lnTo>
                      <a:pt x="98" y="246"/>
                    </a:lnTo>
                    <a:lnTo>
                      <a:pt x="98" y="246"/>
                    </a:lnTo>
                    <a:lnTo>
                      <a:pt x="96" y="246"/>
                    </a:lnTo>
                    <a:lnTo>
                      <a:pt x="90" y="246"/>
                    </a:lnTo>
                    <a:lnTo>
                      <a:pt x="88" y="246"/>
                    </a:lnTo>
                    <a:lnTo>
                      <a:pt x="88" y="244"/>
                    </a:lnTo>
                    <a:lnTo>
                      <a:pt x="88" y="240"/>
                    </a:lnTo>
                    <a:lnTo>
                      <a:pt x="90" y="236"/>
                    </a:lnTo>
                    <a:lnTo>
                      <a:pt x="102" y="220"/>
                    </a:lnTo>
                    <a:lnTo>
                      <a:pt x="102" y="220"/>
                    </a:lnTo>
                    <a:lnTo>
                      <a:pt x="102" y="200"/>
                    </a:lnTo>
                    <a:lnTo>
                      <a:pt x="100" y="176"/>
                    </a:lnTo>
                    <a:lnTo>
                      <a:pt x="96" y="150"/>
                    </a:lnTo>
                    <a:lnTo>
                      <a:pt x="90" y="134"/>
                    </a:lnTo>
                    <a:lnTo>
                      <a:pt x="84" y="118"/>
                    </a:lnTo>
                    <a:lnTo>
                      <a:pt x="76" y="104"/>
                    </a:lnTo>
                    <a:lnTo>
                      <a:pt x="66" y="88"/>
                    </a:lnTo>
                    <a:lnTo>
                      <a:pt x="54" y="72"/>
                    </a:lnTo>
                    <a:lnTo>
                      <a:pt x="40" y="58"/>
                    </a:lnTo>
                    <a:lnTo>
                      <a:pt x="22" y="4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24"/>
                    </a:lnTo>
                    <a:lnTo>
                      <a:pt x="0" y="18"/>
                    </a:lnTo>
                    <a:lnTo>
                      <a:pt x="2" y="10"/>
                    </a:lnTo>
                    <a:lnTo>
                      <a:pt x="6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40" y="4"/>
                    </a:lnTo>
                    <a:lnTo>
                      <a:pt x="4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" name="Freeform 11"/>
              <p:cNvSpPr>
                <a:spLocks/>
              </p:cNvSpPr>
              <p:nvPr/>
            </p:nvSpPr>
            <p:spPr bwMode="auto">
              <a:xfrm>
                <a:off x="1782" y="2736"/>
                <a:ext cx="208" cy="346"/>
              </a:xfrm>
              <a:custGeom>
                <a:avLst/>
                <a:gdLst>
                  <a:gd name="T0" fmla="*/ 166 w 208"/>
                  <a:gd name="T1" fmla="*/ 10 h 346"/>
                  <a:gd name="T2" fmla="*/ 166 w 208"/>
                  <a:gd name="T3" fmla="*/ 10 h 346"/>
                  <a:gd name="T4" fmla="*/ 152 w 208"/>
                  <a:gd name="T5" fmla="*/ 24 h 346"/>
                  <a:gd name="T6" fmla="*/ 138 w 208"/>
                  <a:gd name="T7" fmla="*/ 44 h 346"/>
                  <a:gd name="T8" fmla="*/ 122 w 208"/>
                  <a:gd name="T9" fmla="*/ 70 h 346"/>
                  <a:gd name="T10" fmla="*/ 114 w 208"/>
                  <a:gd name="T11" fmla="*/ 88 h 346"/>
                  <a:gd name="T12" fmla="*/ 106 w 208"/>
                  <a:gd name="T13" fmla="*/ 106 h 346"/>
                  <a:gd name="T14" fmla="*/ 100 w 208"/>
                  <a:gd name="T15" fmla="*/ 128 h 346"/>
                  <a:gd name="T16" fmla="*/ 92 w 208"/>
                  <a:gd name="T17" fmla="*/ 152 h 346"/>
                  <a:gd name="T18" fmla="*/ 88 w 208"/>
                  <a:gd name="T19" fmla="*/ 178 h 346"/>
                  <a:gd name="T20" fmla="*/ 84 w 208"/>
                  <a:gd name="T21" fmla="*/ 206 h 346"/>
                  <a:gd name="T22" fmla="*/ 80 w 208"/>
                  <a:gd name="T23" fmla="*/ 236 h 346"/>
                  <a:gd name="T24" fmla="*/ 80 w 208"/>
                  <a:gd name="T25" fmla="*/ 270 h 346"/>
                  <a:gd name="T26" fmla="*/ 80 w 208"/>
                  <a:gd name="T27" fmla="*/ 270 h 346"/>
                  <a:gd name="T28" fmla="*/ 64 w 208"/>
                  <a:gd name="T29" fmla="*/ 274 h 346"/>
                  <a:gd name="T30" fmla="*/ 50 w 208"/>
                  <a:gd name="T31" fmla="*/ 278 h 346"/>
                  <a:gd name="T32" fmla="*/ 34 w 208"/>
                  <a:gd name="T33" fmla="*/ 286 h 346"/>
                  <a:gd name="T34" fmla="*/ 18 w 208"/>
                  <a:gd name="T35" fmla="*/ 296 h 346"/>
                  <a:gd name="T36" fmla="*/ 12 w 208"/>
                  <a:gd name="T37" fmla="*/ 302 h 346"/>
                  <a:gd name="T38" fmla="*/ 6 w 208"/>
                  <a:gd name="T39" fmla="*/ 308 h 346"/>
                  <a:gd name="T40" fmla="*/ 2 w 208"/>
                  <a:gd name="T41" fmla="*/ 314 h 346"/>
                  <a:gd name="T42" fmla="*/ 0 w 208"/>
                  <a:gd name="T43" fmla="*/ 322 h 346"/>
                  <a:gd name="T44" fmla="*/ 0 w 208"/>
                  <a:gd name="T45" fmla="*/ 330 h 346"/>
                  <a:gd name="T46" fmla="*/ 2 w 208"/>
                  <a:gd name="T47" fmla="*/ 340 h 346"/>
                  <a:gd name="T48" fmla="*/ 2 w 208"/>
                  <a:gd name="T49" fmla="*/ 340 h 346"/>
                  <a:gd name="T50" fmla="*/ 4 w 208"/>
                  <a:gd name="T51" fmla="*/ 340 h 346"/>
                  <a:gd name="T52" fmla="*/ 12 w 208"/>
                  <a:gd name="T53" fmla="*/ 344 h 346"/>
                  <a:gd name="T54" fmla="*/ 24 w 208"/>
                  <a:gd name="T55" fmla="*/ 346 h 346"/>
                  <a:gd name="T56" fmla="*/ 40 w 208"/>
                  <a:gd name="T57" fmla="*/ 346 h 346"/>
                  <a:gd name="T58" fmla="*/ 122 w 208"/>
                  <a:gd name="T59" fmla="*/ 308 h 346"/>
                  <a:gd name="T60" fmla="*/ 122 w 208"/>
                  <a:gd name="T61" fmla="*/ 308 h 346"/>
                  <a:gd name="T62" fmla="*/ 126 w 208"/>
                  <a:gd name="T63" fmla="*/ 304 h 346"/>
                  <a:gd name="T64" fmla="*/ 130 w 208"/>
                  <a:gd name="T65" fmla="*/ 298 h 346"/>
                  <a:gd name="T66" fmla="*/ 132 w 208"/>
                  <a:gd name="T67" fmla="*/ 294 h 346"/>
                  <a:gd name="T68" fmla="*/ 132 w 208"/>
                  <a:gd name="T69" fmla="*/ 290 h 346"/>
                  <a:gd name="T70" fmla="*/ 132 w 208"/>
                  <a:gd name="T71" fmla="*/ 284 h 346"/>
                  <a:gd name="T72" fmla="*/ 130 w 208"/>
                  <a:gd name="T73" fmla="*/ 280 h 346"/>
                  <a:gd name="T74" fmla="*/ 114 w 208"/>
                  <a:gd name="T75" fmla="*/ 262 h 346"/>
                  <a:gd name="T76" fmla="*/ 114 w 208"/>
                  <a:gd name="T77" fmla="*/ 262 h 346"/>
                  <a:gd name="T78" fmla="*/ 114 w 208"/>
                  <a:gd name="T79" fmla="*/ 240 h 346"/>
                  <a:gd name="T80" fmla="*/ 114 w 208"/>
                  <a:gd name="T81" fmla="*/ 214 h 346"/>
                  <a:gd name="T82" fmla="*/ 118 w 208"/>
                  <a:gd name="T83" fmla="*/ 182 h 346"/>
                  <a:gd name="T84" fmla="*/ 122 w 208"/>
                  <a:gd name="T85" fmla="*/ 164 h 346"/>
                  <a:gd name="T86" fmla="*/ 128 w 208"/>
                  <a:gd name="T87" fmla="*/ 146 h 346"/>
                  <a:gd name="T88" fmla="*/ 136 w 208"/>
                  <a:gd name="T89" fmla="*/ 126 h 346"/>
                  <a:gd name="T90" fmla="*/ 144 w 208"/>
                  <a:gd name="T91" fmla="*/ 108 h 346"/>
                  <a:gd name="T92" fmla="*/ 156 w 208"/>
                  <a:gd name="T93" fmla="*/ 88 h 346"/>
                  <a:gd name="T94" fmla="*/ 170 w 208"/>
                  <a:gd name="T95" fmla="*/ 70 h 346"/>
                  <a:gd name="T96" fmla="*/ 188 w 208"/>
                  <a:gd name="T97" fmla="*/ 52 h 346"/>
                  <a:gd name="T98" fmla="*/ 208 w 208"/>
                  <a:gd name="T99" fmla="*/ 36 h 346"/>
                  <a:gd name="T100" fmla="*/ 208 w 208"/>
                  <a:gd name="T101" fmla="*/ 36 h 346"/>
                  <a:gd name="T102" fmla="*/ 208 w 208"/>
                  <a:gd name="T103" fmla="*/ 28 h 346"/>
                  <a:gd name="T104" fmla="*/ 208 w 208"/>
                  <a:gd name="T105" fmla="*/ 20 h 346"/>
                  <a:gd name="T106" fmla="*/ 206 w 208"/>
                  <a:gd name="T107" fmla="*/ 12 h 346"/>
                  <a:gd name="T108" fmla="*/ 202 w 208"/>
                  <a:gd name="T109" fmla="*/ 4 h 346"/>
                  <a:gd name="T110" fmla="*/ 198 w 208"/>
                  <a:gd name="T111" fmla="*/ 2 h 346"/>
                  <a:gd name="T112" fmla="*/ 194 w 208"/>
                  <a:gd name="T113" fmla="*/ 0 h 346"/>
                  <a:gd name="T114" fmla="*/ 190 w 208"/>
                  <a:gd name="T115" fmla="*/ 0 h 346"/>
                  <a:gd name="T116" fmla="*/ 182 w 208"/>
                  <a:gd name="T117" fmla="*/ 2 h 346"/>
                  <a:gd name="T118" fmla="*/ 166 w 208"/>
                  <a:gd name="T119" fmla="*/ 10 h 346"/>
                  <a:gd name="T120" fmla="*/ 166 w 208"/>
                  <a:gd name="T121" fmla="*/ 10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08" h="346">
                    <a:moveTo>
                      <a:pt x="166" y="10"/>
                    </a:moveTo>
                    <a:lnTo>
                      <a:pt x="166" y="10"/>
                    </a:lnTo>
                    <a:lnTo>
                      <a:pt x="152" y="24"/>
                    </a:lnTo>
                    <a:lnTo>
                      <a:pt x="138" y="44"/>
                    </a:lnTo>
                    <a:lnTo>
                      <a:pt x="122" y="70"/>
                    </a:lnTo>
                    <a:lnTo>
                      <a:pt x="114" y="88"/>
                    </a:lnTo>
                    <a:lnTo>
                      <a:pt x="106" y="106"/>
                    </a:lnTo>
                    <a:lnTo>
                      <a:pt x="100" y="128"/>
                    </a:lnTo>
                    <a:lnTo>
                      <a:pt x="92" y="152"/>
                    </a:lnTo>
                    <a:lnTo>
                      <a:pt x="88" y="178"/>
                    </a:lnTo>
                    <a:lnTo>
                      <a:pt x="84" y="206"/>
                    </a:lnTo>
                    <a:lnTo>
                      <a:pt x="80" y="236"/>
                    </a:lnTo>
                    <a:lnTo>
                      <a:pt x="80" y="270"/>
                    </a:lnTo>
                    <a:lnTo>
                      <a:pt x="80" y="270"/>
                    </a:lnTo>
                    <a:lnTo>
                      <a:pt x="64" y="274"/>
                    </a:lnTo>
                    <a:lnTo>
                      <a:pt x="50" y="278"/>
                    </a:lnTo>
                    <a:lnTo>
                      <a:pt x="34" y="286"/>
                    </a:lnTo>
                    <a:lnTo>
                      <a:pt x="18" y="296"/>
                    </a:lnTo>
                    <a:lnTo>
                      <a:pt x="12" y="302"/>
                    </a:lnTo>
                    <a:lnTo>
                      <a:pt x="6" y="308"/>
                    </a:lnTo>
                    <a:lnTo>
                      <a:pt x="2" y="314"/>
                    </a:lnTo>
                    <a:lnTo>
                      <a:pt x="0" y="322"/>
                    </a:lnTo>
                    <a:lnTo>
                      <a:pt x="0" y="330"/>
                    </a:lnTo>
                    <a:lnTo>
                      <a:pt x="2" y="340"/>
                    </a:lnTo>
                    <a:lnTo>
                      <a:pt x="2" y="340"/>
                    </a:lnTo>
                    <a:lnTo>
                      <a:pt x="4" y="340"/>
                    </a:lnTo>
                    <a:lnTo>
                      <a:pt x="12" y="344"/>
                    </a:lnTo>
                    <a:lnTo>
                      <a:pt x="24" y="346"/>
                    </a:lnTo>
                    <a:lnTo>
                      <a:pt x="40" y="346"/>
                    </a:lnTo>
                    <a:lnTo>
                      <a:pt x="122" y="308"/>
                    </a:lnTo>
                    <a:lnTo>
                      <a:pt x="122" y="308"/>
                    </a:lnTo>
                    <a:lnTo>
                      <a:pt x="126" y="304"/>
                    </a:lnTo>
                    <a:lnTo>
                      <a:pt x="130" y="298"/>
                    </a:lnTo>
                    <a:lnTo>
                      <a:pt x="132" y="294"/>
                    </a:lnTo>
                    <a:lnTo>
                      <a:pt x="132" y="290"/>
                    </a:lnTo>
                    <a:lnTo>
                      <a:pt x="132" y="284"/>
                    </a:lnTo>
                    <a:lnTo>
                      <a:pt x="130" y="280"/>
                    </a:lnTo>
                    <a:lnTo>
                      <a:pt x="114" y="262"/>
                    </a:lnTo>
                    <a:lnTo>
                      <a:pt x="114" y="262"/>
                    </a:lnTo>
                    <a:lnTo>
                      <a:pt x="114" y="240"/>
                    </a:lnTo>
                    <a:lnTo>
                      <a:pt x="114" y="214"/>
                    </a:lnTo>
                    <a:lnTo>
                      <a:pt x="118" y="182"/>
                    </a:lnTo>
                    <a:lnTo>
                      <a:pt x="122" y="164"/>
                    </a:lnTo>
                    <a:lnTo>
                      <a:pt x="128" y="146"/>
                    </a:lnTo>
                    <a:lnTo>
                      <a:pt x="136" y="126"/>
                    </a:lnTo>
                    <a:lnTo>
                      <a:pt x="144" y="108"/>
                    </a:lnTo>
                    <a:lnTo>
                      <a:pt x="156" y="88"/>
                    </a:lnTo>
                    <a:lnTo>
                      <a:pt x="170" y="70"/>
                    </a:lnTo>
                    <a:lnTo>
                      <a:pt x="188" y="52"/>
                    </a:lnTo>
                    <a:lnTo>
                      <a:pt x="208" y="36"/>
                    </a:lnTo>
                    <a:lnTo>
                      <a:pt x="208" y="36"/>
                    </a:lnTo>
                    <a:lnTo>
                      <a:pt x="208" y="28"/>
                    </a:lnTo>
                    <a:lnTo>
                      <a:pt x="208" y="20"/>
                    </a:lnTo>
                    <a:lnTo>
                      <a:pt x="206" y="12"/>
                    </a:lnTo>
                    <a:lnTo>
                      <a:pt x="202" y="4"/>
                    </a:lnTo>
                    <a:lnTo>
                      <a:pt x="198" y="2"/>
                    </a:lnTo>
                    <a:lnTo>
                      <a:pt x="194" y="0"/>
                    </a:lnTo>
                    <a:lnTo>
                      <a:pt x="190" y="0"/>
                    </a:lnTo>
                    <a:lnTo>
                      <a:pt x="182" y="2"/>
                    </a:lnTo>
                    <a:lnTo>
                      <a:pt x="166" y="10"/>
                    </a:lnTo>
                    <a:lnTo>
                      <a:pt x="166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Freeform 12"/>
              <p:cNvSpPr>
                <a:spLocks/>
              </p:cNvSpPr>
              <p:nvPr/>
            </p:nvSpPr>
            <p:spPr bwMode="auto">
              <a:xfrm>
                <a:off x="2208" y="2706"/>
                <a:ext cx="208" cy="346"/>
              </a:xfrm>
              <a:custGeom>
                <a:avLst/>
                <a:gdLst>
                  <a:gd name="T0" fmla="*/ 42 w 208"/>
                  <a:gd name="T1" fmla="*/ 10 h 346"/>
                  <a:gd name="T2" fmla="*/ 42 w 208"/>
                  <a:gd name="T3" fmla="*/ 10 h 346"/>
                  <a:gd name="T4" fmla="*/ 56 w 208"/>
                  <a:gd name="T5" fmla="*/ 24 h 346"/>
                  <a:gd name="T6" fmla="*/ 70 w 208"/>
                  <a:gd name="T7" fmla="*/ 42 h 346"/>
                  <a:gd name="T8" fmla="*/ 86 w 208"/>
                  <a:gd name="T9" fmla="*/ 70 h 346"/>
                  <a:gd name="T10" fmla="*/ 94 w 208"/>
                  <a:gd name="T11" fmla="*/ 88 h 346"/>
                  <a:gd name="T12" fmla="*/ 102 w 208"/>
                  <a:gd name="T13" fmla="*/ 106 h 346"/>
                  <a:gd name="T14" fmla="*/ 108 w 208"/>
                  <a:gd name="T15" fmla="*/ 128 h 346"/>
                  <a:gd name="T16" fmla="*/ 116 w 208"/>
                  <a:gd name="T17" fmla="*/ 150 h 346"/>
                  <a:gd name="T18" fmla="*/ 120 w 208"/>
                  <a:gd name="T19" fmla="*/ 176 h 346"/>
                  <a:gd name="T20" fmla="*/ 126 w 208"/>
                  <a:gd name="T21" fmla="*/ 204 h 346"/>
                  <a:gd name="T22" fmla="*/ 128 w 208"/>
                  <a:gd name="T23" fmla="*/ 236 h 346"/>
                  <a:gd name="T24" fmla="*/ 128 w 208"/>
                  <a:gd name="T25" fmla="*/ 268 h 346"/>
                  <a:gd name="T26" fmla="*/ 128 w 208"/>
                  <a:gd name="T27" fmla="*/ 268 h 346"/>
                  <a:gd name="T28" fmla="*/ 144 w 208"/>
                  <a:gd name="T29" fmla="*/ 272 h 346"/>
                  <a:gd name="T30" fmla="*/ 158 w 208"/>
                  <a:gd name="T31" fmla="*/ 278 h 346"/>
                  <a:gd name="T32" fmla="*/ 174 w 208"/>
                  <a:gd name="T33" fmla="*/ 286 h 346"/>
                  <a:gd name="T34" fmla="*/ 190 w 208"/>
                  <a:gd name="T35" fmla="*/ 294 h 346"/>
                  <a:gd name="T36" fmla="*/ 196 w 208"/>
                  <a:gd name="T37" fmla="*/ 300 h 346"/>
                  <a:gd name="T38" fmla="*/ 202 w 208"/>
                  <a:gd name="T39" fmla="*/ 306 h 346"/>
                  <a:gd name="T40" fmla="*/ 206 w 208"/>
                  <a:gd name="T41" fmla="*/ 314 h 346"/>
                  <a:gd name="T42" fmla="*/ 208 w 208"/>
                  <a:gd name="T43" fmla="*/ 322 h 346"/>
                  <a:gd name="T44" fmla="*/ 208 w 208"/>
                  <a:gd name="T45" fmla="*/ 330 h 346"/>
                  <a:gd name="T46" fmla="*/ 206 w 208"/>
                  <a:gd name="T47" fmla="*/ 338 h 346"/>
                  <a:gd name="T48" fmla="*/ 206 w 208"/>
                  <a:gd name="T49" fmla="*/ 338 h 346"/>
                  <a:gd name="T50" fmla="*/ 204 w 208"/>
                  <a:gd name="T51" fmla="*/ 340 h 346"/>
                  <a:gd name="T52" fmla="*/ 196 w 208"/>
                  <a:gd name="T53" fmla="*/ 344 h 346"/>
                  <a:gd name="T54" fmla="*/ 186 w 208"/>
                  <a:gd name="T55" fmla="*/ 346 h 346"/>
                  <a:gd name="T56" fmla="*/ 170 w 208"/>
                  <a:gd name="T57" fmla="*/ 346 h 346"/>
                  <a:gd name="T58" fmla="*/ 86 w 208"/>
                  <a:gd name="T59" fmla="*/ 306 h 346"/>
                  <a:gd name="T60" fmla="*/ 86 w 208"/>
                  <a:gd name="T61" fmla="*/ 306 h 346"/>
                  <a:gd name="T62" fmla="*/ 82 w 208"/>
                  <a:gd name="T63" fmla="*/ 304 h 346"/>
                  <a:gd name="T64" fmla="*/ 78 w 208"/>
                  <a:gd name="T65" fmla="*/ 298 h 346"/>
                  <a:gd name="T66" fmla="*/ 76 w 208"/>
                  <a:gd name="T67" fmla="*/ 294 h 346"/>
                  <a:gd name="T68" fmla="*/ 76 w 208"/>
                  <a:gd name="T69" fmla="*/ 290 h 346"/>
                  <a:gd name="T70" fmla="*/ 76 w 208"/>
                  <a:gd name="T71" fmla="*/ 284 h 346"/>
                  <a:gd name="T72" fmla="*/ 78 w 208"/>
                  <a:gd name="T73" fmla="*/ 278 h 346"/>
                  <a:gd name="T74" fmla="*/ 94 w 208"/>
                  <a:gd name="T75" fmla="*/ 262 h 346"/>
                  <a:gd name="T76" fmla="*/ 94 w 208"/>
                  <a:gd name="T77" fmla="*/ 262 h 346"/>
                  <a:gd name="T78" fmla="*/ 96 w 208"/>
                  <a:gd name="T79" fmla="*/ 238 h 346"/>
                  <a:gd name="T80" fmla="*/ 94 w 208"/>
                  <a:gd name="T81" fmla="*/ 212 h 346"/>
                  <a:gd name="T82" fmla="*/ 90 w 208"/>
                  <a:gd name="T83" fmla="*/ 180 h 346"/>
                  <a:gd name="T84" fmla="*/ 86 w 208"/>
                  <a:gd name="T85" fmla="*/ 162 h 346"/>
                  <a:gd name="T86" fmla="*/ 80 w 208"/>
                  <a:gd name="T87" fmla="*/ 144 h 346"/>
                  <a:gd name="T88" fmla="*/ 74 w 208"/>
                  <a:gd name="T89" fmla="*/ 126 h 346"/>
                  <a:gd name="T90" fmla="*/ 64 w 208"/>
                  <a:gd name="T91" fmla="*/ 106 h 346"/>
                  <a:gd name="T92" fmla="*/ 52 w 208"/>
                  <a:gd name="T93" fmla="*/ 88 h 346"/>
                  <a:gd name="T94" fmla="*/ 38 w 208"/>
                  <a:gd name="T95" fmla="*/ 70 h 346"/>
                  <a:gd name="T96" fmla="*/ 20 w 208"/>
                  <a:gd name="T97" fmla="*/ 52 h 346"/>
                  <a:gd name="T98" fmla="*/ 0 w 208"/>
                  <a:gd name="T99" fmla="*/ 36 h 346"/>
                  <a:gd name="T100" fmla="*/ 0 w 208"/>
                  <a:gd name="T101" fmla="*/ 36 h 346"/>
                  <a:gd name="T102" fmla="*/ 0 w 208"/>
                  <a:gd name="T103" fmla="*/ 26 h 346"/>
                  <a:gd name="T104" fmla="*/ 0 w 208"/>
                  <a:gd name="T105" fmla="*/ 18 h 346"/>
                  <a:gd name="T106" fmla="*/ 2 w 208"/>
                  <a:gd name="T107" fmla="*/ 10 h 346"/>
                  <a:gd name="T108" fmla="*/ 6 w 208"/>
                  <a:gd name="T109" fmla="*/ 4 h 346"/>
                  <a:gd name="T110" fmla="*/ 10 w 208"/>
                  <a:gd name="T111" fmla="*/ 2 h 346"/>
                  <a:gd name="T112" fmla="*/ 14 w 208"/>
                  <a:gd name="T113" fmla="*/ 0 h 346"/>
                  <a:gd name="T114" fmla="*/ 18 w 208"/>
                  <a:gd name="T115" fmla="*/ 0 h 346"/>
                  <a:gd name="T116" fmla="*/ 26 w 208"/>
                  <a:gd name="T117" fmla="*/ 2 h 346"/>
                  <a:gd name="T118" fmla="*/ 42 w 208"/>
                  <a:gd name="T119" fmla="*/ 10 h 346"/>
                  <a:gd name="T120" fmla="*/ 42 w 208"/>
                  <a:gd name="T121" fmla="*/ 10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08" h="346">
                    <a:moveTo>
                      <a:pt x="42" y="10"/>
                    </a:moveTo>
                    <a:lnTo>
                      <a:pt x="42" y="10"/>
                    </a:lnTo>
                    <a:lnTo>
                      <a:pt x="56" y="24"/>
                    </a:lnTo>
                    <a:lnTo>
                      <a:pt x="70" y="42"/>
                    </a:lnTo>
                    <a:lnTo>
                      <a:pt x="86" y="70"/>
                    </a:lnTo>
                    <a:lnTo>
                      <a:pt x="94" y="88"/>
                    </a:lnTo>
                    <a:lnTo>
                      <a:pt x="102" y="106"/>
                    </a:lnTo>
                    <a:lnTo>
                      <a:pt x="108" y="128"/>
                    </a:lnTo>
                    <a:lnTo>
                      <a:pt x="116" y="150"/>
                    </a:lnTo>
                    <a:lnTo>
                      <a:pt x="120" y="176"/>
                    </a:lnTo>
                    <a:lnTo>
                      <a:pt x="126" y="204"/>
                    </a:lnTo>
                    <a:lnTo>
                      <a:pt x="128" y="236"/>
                    </a:lnTo>
                    <a:lnTo>
                      <a:pt x="128" y="268"/>
                    </a:lnTo>
                    <a:lnTo>
                      <a:pt x="128" y="268"/>
                    </a:lnTo>
                    <a:lnTo>
                      <a:pt x="144" y="272"/>
                    </a:lnTo>
                    <a:lnTo>
                      <a:pt x="158" y="278"/>
                    </a:lnTo>
                    <a:lnTo>
                      <a:pt x="174" y="286"/>
                    </a:lnTo>
                    <a:lnTo>
                      <a:pt x="190" y="294"/>
                    </a:lnTo>
                    <a:lnTo>
                      <a:pt x="196" y="300"/>
                    </a:lnTo>
                    <a:lnTo>
                      <a:pt x="202" y="306"/>
                    </a:lnTo>
                    <a:lnTo>
                      <a:pt x="206" y="314"/>
                    </a:lnTo>
                    <a:lnTo>
                      <a:pt x="208" y="322"/>
                    </a:lnTo>
                    <a:lnTo>
                      <a:pt x="208" y="330"/>
                    </a:lnTo>
                    <a:lnTo>
                      <a:pt x="206" y="338"/>
                    </a:lnTo>
                    <a:lnTo>
                      <a:pt x="206" y="338"/>
                    </a:lnTo>
                    <a:lnTo>
                      <a:pt x="204" y="340"/>
                    </a:lnTo>
                    <a:lnTo>
                      <a:pt x="196" y="344"/>
                    </a:lnTo>
                    <a:lnTo>
                      <a:pt x="186" y="346"/>
                    </a:lnTo>
                    <a:lnTo>
                      <a:pt x="170" y="346"/>
                    </a:lnTo>
                    <a:lnTo>
                      <a:pt x="86" y="306"/>
                    </a:lnTo>
                    <a:lnTo>
                      <a:pt x="86" y="306"/>
                    </a:lnTo>
                    <a:lnTo>
                      <a:pt x="82" y="304"/>
                    </a:lnTo>
                    <a:lnTo>
                      <a:pt x="78" y="298"/>
                    </a:lnTo>
                    <a:lnTo>
                      <a:pt x="76" y="294"/>
                    </a:lnTo>
                    <a:lnTo>
                      <a:pt x="76" y="290"/>
                    </a:lnTo>
                    <a:lnTo>
                      <a:pt x="76" y="284"/>
                    </a:lnTo>
                    <a:lnTo>
                      <a:pt x="78" y="278"/>
                    </a:lnTo>
                    <a:lnTo>
                      <a:pt x="94" y="262"/>
                    </a:lnTo>
                    <a:lnTo>
                      <a:pt x="94" y="262"/>
                    </a:lnTo>
                    <a:lnTo>
                      <a:pt x="96" y="238"/>
                    </a:lnTo>
                    <a:lnTo>
                      <a:pt x="94" y="212"/>
                    </a:lnTo>
                    <a:lnTo>
                      <a:pt x="90" y="180"/>
                    </a:lnTo>
                    <a:lnTo>
                      <a:pt x="86" y="162"/>
                    </a:lnTo>
                    <a:lnTo>
                      <a:pt x="80" y="144"/>
                    </a:lnTo>
                    <a:lnTo>
                      <a:pt x="74" y="126"/>
                    </a:lnTo>
                    <a:lnTo>
                      <a:pt x="64" y="106"/>
                    </a:lnTo>
                    <a:lnTo>
                      <a:pt x="52" y="88"/>
                    </a:lnTo>
                    <a:lnTo>
                      <a:pt x="38" y="70"/>
                    </a:lnTo>
                    <a:lnTo>
                      <a:pt x="20" y="52"/>
                    </a:lnTo>
                    <a:lnTo>
                      <a:pt x="0" y="36"/>
                    </a:lnTo>
                    <a:lnTo>
                      <a:pt x="0" y="36"/>
                    </a:lnTo>
                    <a:lnTo>
                      <a:pt x="0" y="26"/>
                    </a:lnTo>
                    <a:lnTo>
                      <a:pt x="0" y="18"/>
                    </a:lnTo>
                    <a:lnTo>
                      <a:pt x="2" y="10"/>
                    </a:lnTo>
                    <a:lnTo>
                      <a:pt x="6" y="4"/>
                    </a:lnTo>
                    <a:lnTo>
                      <a:pt x="10" y="2"/>
                    </a:lnTo>
                    <a:lnTo>
                      <a:pt x="14" y="0"/>
                    </a:lnTo>
                    <a:lnTo>
                      <a:pt x="18" y="0"/>
                    </a:lnTo>
                    <a:lnTo>
                      <a:pt x="26" y="2"/>
                    </a:lnTo>
                    <a:lnTo>
                      <a:pt x="42" y="10"/>
                    </a:lnTo>
                    <a:lnTo>
                      <a:pt x="42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" name="Freeform 13"/>
              <p:cNvSpPr>
                <a:spLocks/>
              </p:cNvSpPr>
              <p:nvPr/>
            </p:nvSpPr>
            <p:spPr bwMode="auto">
              <a:xfrm>
                <a:off x="1678" y="2154"/>
                <a:ext cx="710" cy="458"/>
              </a:xfrm>
              <a:custGeom>
                <a:avLst/>
                <a:gdLst>
                  <a:gd name="T0" fmla="*/ 2 w 710"/>
                  <a:gd name="T1" fmla="*/ 308 h 458"/>
                  <a:gd name="T2" fmla="*/ 0 w 710"/>
                  <a:gd name="T3" fmla="*/ 262 h 458"/>
                  <a:gd name="T4" fmla="*/ 12 w 710"/>
                  <a:gd name="T5" fmla="*/ 218 h 458"/>
                  <a:gd name="T6" fmla="*/ 36 w 710"/>
                  <a:gd name="T7" fmla="*/ 174 h 458"/>
                  <a:gd name="T8" fmla="*/ 72 w 710"/>
                  <a:gd name="T9" fmla="*/ 132 h 458"/>
                  <a:gd name="T10" fmla="*/ 118 w 710"/>
                  <a:gd name="T11" fmla="*/ 94 h 458"/>
                  <a:gd name="T12" fmla="*/ 174 w 710"/>
                  <a:gd name="T13" fmla="*/ 60 h 458"/>
                  <a:gd name="T14" fmla="*/ 238 w 710"/>
                  <a:gd name="T15" fmla="*/ 34 h 458"/>
                  <a:gd name="T16" fmla="*/ 308 w 710"/>
                  <a:gd name="T17" fmla="*/ 14 h 458"/>
                  <a:gd name="T18" fmla="*/ 344 w 710"/>
                  <a:gd name="T19" fmla="*/ 6 h 458"/>
                  <a:gd name="T20" fmla="*/ 414 w 710"/>
                  <a:gd name="T21" fmla="*/ 0 h 458"/>
                  <a:gd name="T22" fmla="*/ 480 w 710"/>
                  <a:gd name="T23" fmla="*/ 2 h 458"/>
                  <a:gd name="T24" fmla="*/ 542 w 710"/>
                  <a:gd name="T25" fmla="*/ 14 h 458"/>
                  <a:gd name="T26" fmla="*/ 596 w 710"/>
                  <a:gd name="T27" fmla="*/ 32 h 458"/>
                  <a:gd name="T28" fmla="*/ 642 w 710"/>
                  <a:gd name="T29" fmla="*/ 58 h 458"/>
                  <a:gd name="T30" fmla="*/ 676 w 710"/>
                  <a:gd name="T31" fmla="*/ 92 h 458"/>
                  <a:gd name="T32" fmla="*/ 700 w 710"/>
                  <a:gd name="T33" fmla="*/ 130 h 458"/>
                  <a:gd name="T34" fmla="*/ 706 w 710"/>
                  <a:gd name="T35" fmla="*/ 152 h 458"/>
                  <a:gd name="T36" fmla="*/ 708 w 710"/>
                  <a:gd name="T37" fmla="*/ 198 h 458"/>
                  <a:gd name="T38" fmla="*/ 698 w 710"/>
                  <a:gd name="T39" fmla="*/ 242 h 458"/>
                  <a:gd name="T40" fmla="*/ 674 w 710"/>
                  <a:gd name="T41" fmla="*/ 286 h 458"/>
                  <a:gd name="T42" fmla="*/ 638 w 710"/>
                  <a:gd name="T43" fmla="*/ 328 h 458"/>
                  <a:gd name="T44" fmla="*/ 590 w 710"/>
                  <a:gd name="T45" fmla="*/ 366 h 458"/>
                  <a:gd name="T46" fmla="*/ 536 w 710"/>
                  <a:gd name="T47" fmla="*/ 398 h 458"/>
                  <a:gd name="T48" fmla="*/ 472 w 710"/>
                  <a:gd name="T49" fmla="*/ 426 h 458"/>
                  <a:gd name="T50" fmla="*/ 402 w 710"/>
                  <a:gd name="T51" fmla="*/ 446 h 458"/>
                  <a:gd name="T52" fmla="*/ 366 w 710"/>
                  <a:gd name="T53" fmla="*/ 452 h 458"/>
                  <a:gd name="T54" fmla="*/ 296 w 710"/>
                  <a:gd name="T55" fmla="*/ 458 h 458"/>
                  <a:gd name="T56" fmla="*/ 228 w 710"/>
                  <a:gd name="T57" fmla="*/ 456 h 458"/>
                  <a:gd name="T58" fmla="*/ 168 w 710"/>
                  <a:gd name="T59" fmla="*/ 446 h 458"/>
                  <a:gd name="T60" fmla="*/ 114 w 710"/>
                  <a:gd name="T61" fmla="*/ 426 h 458"/>
                  <a:gd name="T62" fmla="*/ 68 w 710"/>
                  <a:gd name="T63" fmla="*/ 400 h 458"/>
                  <a:gd name="T64" fmla="*/ 32 w 710"/>
                  <a:gd name="T65" fmla="*/ 368 h 458"/>
                  <a:gd name="T66" fmla="*/ 10 w 710"/>
                  <a:gd name="T67" fmla="*/ 328 h 458"/>
                  <a:gd name="T68" fmla="*/ 2 w 710"/>
                  <a:gd name="T69" fmla="*/ 308 h 4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10" h="458">
                    <a:moveTo>
                      <a:pt x="2" y="308"/>
                    </a:moveTo>
                    <a:lnTo>
                      <a:pt x="2" y="308"/>
                    </a:lnTo>
                    <a:lnTo>
                      <a:pt x="0" y="284"/>
                    </a:lnTo>
                    <a:lnTo>
                      <a:pt x="0" y="262"/>
                    </a:lnTo>
                    <a:lnTo>
                      <a:pt x="4" y="240"/>
                    </a:lnTo>
                    <a:lnTo>
                      <a:pt x="12" y="218"/>
                    </a:lnTo>
                    <a:lnTo>
                      <a:pt x="22" y="194"/>
                    </a:lnTo>
                    <a:lnTo>
                      <a:pt x="36" y="174"/>
                    </a:lnTo>
                    <a:lnTo>
                      <a:pt x="52" y="152"/>
                    </a:lnTo>
                    <a:lnTo>
                      <a:pt x="72" y="132"/>
                    </a:lnTo>
                    <a:lnTo>
                      <a:pt x="94" y="112"/>
                    </a:lnTo>
                    <a:lnTo>
                      <a:pt x="118" y="94"/>
                    </a:lnTo>
                    <a:lnTo>
                      <a:pt x="146" y="76"/>
                    </a:lnTo>
                    <a:lnTo>
                      <a:pt x="174" y="60"/>
                    </a:lnTo>
                    <a:lnTo>
                      <a:pt x="204" y="46"/>
                    </a:lnTo>
                    <a:lnTo>
                      <a:pt x="238" y="34"/>
                    </a:lnTo>
                    <a:lnTo>
                      <a:pt x="272" y="22"/>
                    </a:lnTo>
                    <a:lnTo>
                      <a:pt x="308" y="14"/>
                    </a:lnTo>
                    <a:lnTo>
                      <a:pt x="308" y="14"/>
                    </a:lnTo>
                    <a:lnTo>
                      <a:pt x="344" y="6"/>
                    </a:lnTo>
                    <a:lnTo>
                      <a:pt x="378" y="2"/>
                    </a:lnTo>
                    <a:lnTo>
                      <a:pt x="414" y="0"/>
                    </a:lnTo>
                    <a:lnTo>
                      <a:pt x="448" y="0"/>
                    </a:lnTo>
                    <a:lnTo>
                      <a:pt x="480" y="2"/>
                    </a:lnTo>
                    <a:lnTo>
                      <a:pt x="512" y="8"/>
                    </a:lnTo>
                    <a:lnTo>
                      <a:pt x="542" y="14"/>
                    </a:lnTo>
                    <a:lnTo>
                      <a:pt x="570" y="22"/>
                    </a:lnTo>
                    <a:lnTo>
                      <a:pt x="596" y="32"/>
                    </a:lnTo>
                    <a:lnTo>
                      <a:pt x="620" y="44"/>
                    </a:lnTo>
                    <a:lnTo>
                      <a:pt x="642" y="58"/>
                    </a:lnTo>
                    <a:lnTo>
                      <a:pt x="660" y="74"/>
                    </a:lnTo>
                    <a:lnTo>
                      <a:pt x="676" y="92"/>
                    </a:lnTo>
                    <a:lnTo>
                      <a:pt x="690" y="110"/>
                    </a:lnTo>
                    <a:lnTo>
                      <a:pt x="700" y="130"/>
                    </a:lnTo>
                    <a:lnTo>
                      <a:pt x="706" y="152"/>
                    </a:lnTo>
                    <a:lnTo>
                      <a:pt x="706" y="152"/>
                    </a:lnTo>
                    <a:lnTo>
                      <a:pt x="710" y="174"/>
                    </a:lnTo>
                    <a:lnTo>
                      <a:pt x="708" y="198"/>
                    </a:lnTo>
                    <a:lnTo>
                      <a:pt x="704" y="220"/>
                    </a:lnTo>
                    <a:lnTo>
                      <a:pt x="698" y="242"/>
                    </a:lnTo>
                    <a:lnTo>
                      <a:pt x="686" y="264"/>
                    </a:lnTo>
                    <a:lnTo>
                      <a:pt x="674" y="286"/>
                    </a:lnTo>
                    <a:lnTo>
                      <a:pt x="656" y="308"/>
                    </a:lnTo>
                    <a:lnTo>
                      <a:pt x="638" y="328"/>
                    </a:lnTo>
                    <a:lnTo>
                      <a:pt x="616" y="346"/>
                    </a:lnTo>
                    <a:lnTo>
                      <a:pt x="590" y="366"/>
                    </a:lnTo>
                    <a:lnTo>
                      <a:pt x="564" y="382"/>
                    </a:lnTo>
                    <a:lnTo>
                      <a:pt x="536" y="398"/>
                    </a:lnTo>
                    <a:lnTo>
                      <a:pt x="504" y="412"/>
                    </a:lnTo>
                    <a:lnTo>
                      <a:pt x="472" y="426"/>
                    </a:lnTo>
                    <a:lnTo>
                      <a:pt x="438" y="436"/>
                    </a:lnTo>
                    <a:lnTo>
                      <a:pt x="402" y="446"/>
                    </a:lnTo>
                    <a:lnTo>
                      <a:pt x="402" y="446"/>
                    </a:lnTo>
                    <a:lnTo>
                      <a:pt x="366" y="452"/>
                    </a:lnTo>
                    <a:lnTo>
                      <a:pt x="330" y="456"/>
                    </a:lnTo>
                    <a:lnTo>
                      <a:pt x="296" y="458"/>
                    </a:lnTo>
                    <a:lnTo>
                      <a:pt x="262" y="458"/>
                    </a:lnTo>
                    <a:lnTo>
                      <a:pt x="228" y="456"/>
                    </a:lnTo>
                    <a:lnTo>
                      <a:pt x="198" y="452"/>
                    </a:lnTo>
                    <a:lnTo>
                      <a:pt x="168" y="446"/>
                    </a:lnTo>
                    <a:lnTo>
                      <a:pt x="140" y="438"/>
                    </a:lnTo>
                    <a:lnTo>
                      <a:pt x="114" y="426"/>
                    </a:lnTo>
                    <a:lnTo>
                      <a:pt x="90" y="414"/>
                    </a:lnTo>
                    <a:lnTo>
                      <a:pt x="68" y="400"/>
                    </a:lnTo>
                    <a:lnTo>
                      <a:pt x="48" y="386"/>
                    </a:lnTo>
                    <a:lnTo>
                      <a:pt x="32" y="368"/>
                    </a:lnTo>
                    <a:lnTo>
                      <a:pt x="20" y="350"/>
                    </a:lnTo>
                    <a:lnTo>
                      <a:pt x="10" y="328"/>
                    </a:lnTo>
                    <a:lnTo>
                      <a:pt x="2" y="308"/>
                    </a:lnTo>
                    <a:lnTo>
                      <a:pt x="2" y="30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" name="Freeform 14"/>
              <p:cNvSpPr>
                <a:spLocks/>
              </p:cNvSpPr>
              <p:nvPr/>
            </p:nvSpPr>
            <p:spPr bwMode="auto">
              <a:xfrm>
                <a:off x="2140" y="2242"/>
                <a:ext cx="102" cy="90"/>
              </a:xfrm>
              <a:custGeom>
                <a:avLst/>
                <a:gdLst>
                  <a:gd name="T0" fmla="*/ 22 w 102"/>
                  <a:gd name="T1" fmla="*/ 90 h 90"/>
                  <a:gd name="T2" fmla="*/ 22 w 102"/>
                  <a:gd name="T3" fmla="*/ 90 h 90"/>
                  <a:gd name="T4" fmla="*/ 38 w 102"/>
                  <a:gd name="T5" fmla="*/ 84 h 90"/>
                  <a:gd name="T6" fmla="*/ 54 w 102"/>
                  <a:gd name="T7" fmla="*/ 80 h 90"/>
                  <a:gd name="T8" fmla="*/ 54 w 102"/>
                  <a:gd name="T9" fmla="*/ 80 h 90"/>
                  <a:gd name="T10" fmla="*/ 78 w 102"/>
                  <a:gd name="T11" fmla="*/ 76 h 90"/>
                  <a:gd name="T12" fmla="*/ 98 w 102"/>
                  <a:gd name="T13" fmla="*/ 76 h 90"/>
                  <a:gd name="T14" fmla="*/ 98 w 102"/>
                  <a:gd name="T15" fmla="*/ 76 h 90"/>
                  <a:gd name="T16" fmla="*/ 102 w 102"/>
                  <a:gd name="T17" fmla="*/ 62 h 90"/>
                  <a:gd name="T18" fmla="*/ 100 w 102"/>
                  <a:gd name="T19" fmla="*/ 48 h 90"/>
                  <a:gd name="T20" fmla="*/ 96 w 102"/>
                  <a:gd name="T21" fmla="*/ 32 h 90"/>
                  <a:gd name="T22" fmla="*/ 86 w 102"/>
                  <a:gd name="T23" fmla="*/ 20 h 90"/>
                  <a:gd name="T24" fmla="*/ 86 w 102"/>
                  <a:gd name="T25" fmla="*/ 20 h 90"/>
                  <a:gd name="T26" fmla="*/ 78 w 102"/>
                  <a:gd name="T27" fmla="*/ 12 h 90"/>
                  <a:gd name="T28" fmla="*/ 70 w 102"/>
                  <a:gd name="T29" fmla="*/ 6 h 90"/>
                  <a:gd name="T30" fmla="*/ 60 w 102"/>
                  <a:gd name="T31" fmla="*/ 2 h 90"/>
                  <a:gd name="T32" fmla="*/ 50 w 102"/>
                  <a:gd name="T33" fmla="*/ 0 h 90"/>
                  <a:gd name="T34" fmla="*/ 40 w 102"/>
                  <a:gd name="T35" fmla="*/ 0 h 90"/>
                  <a:gd name="T36" fmla="*/ 32 w 102"/>
                  <a:gd name="T37" fmla="*/ 2 h 90"/>
                  <a:gd name="T38" fmla="*/ 22 w 102"/>
                  <a:gd name="T39" fmla="*/ 4 h 90"/>
                  <a:gd name="T40" fmla="*/ 14 w 102"/>
                  <a:gd name="T41" fmla="*/ 10 h 90"/>
                  <a:gd name="T42" fmla="*/ 14 w 102"/>
                  <a:gd name="T43" fmla="*/ 10 h 90"/>
                  <a:gd name="T44" fmla="*/ 8 w 102"/>
                  <a:gd name="T45" fmla="*/ 18 h 90"/>
                  <a:gd name="T46" fmla="*/ 4 w 102"/>
                  <a:gd name="T47" fmla="*/ 26 h 90"/>
                  <a:gd name="T48" fmla="*/ 0 w 102"/>
                  <a:gd name="T49" fmla="*/ 36 h 90"/>
                  <a:gd name="T50" fmla="*/ 0 w 102"/>
                  <a:gd name="T51" fmla="*/ 46 h 90"/>
                  <a:gd name="T52" fmla="*/ 0 w 102"/>
                  <a:gd name="T53" fmla="*/ 56 h 90"/>
                  <a:gd name="T54" fmla="*/ 4 w 102"/>
                  <a:gd name="T55" fmla="*/ 64 h 90"/>
                  <a:gd name="T56" fmla="*/ 8 w 102"/>
                  <a:gd name="T57" fmla="*/ 74 h 90"/>
                  <a:gd name="T58" fmla="*/ 16 w 102"/>
                  <a:gd name="T59" fmla="*/ 84 h 90"/>
                  <a:gd name="T60" fmla="*/ 16 w 102"/>
                  <a:gd name="T61" fmla="*/ 84 h 90"/>
                  <a:gd name="T62" fmla="*/ 22 w 102"/>
                  <a:gd name="T63" fmla="*/ 90 h 90"/>
                  <a:gd name="T64" fmla="*/ 22 w 102"/>
                  <a:gd name="T65" fmla="*/ 9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2" h="90">
                    <a:moveTo>
                      <a:pt x="22" y="90"/>
                    </a:moveTo>
                    <a:lnTo>
                      <a:pt x="22" y="90"/>
                    </a:lnTo>
                    <a:lnTo>
                      <a:pt x="38" y="84"/>
                    </a:lnTo>
                    <a:lnTo>
                      <a:pt x="54" y="80"/>
                    </a:lnTo>
                    <a:lnTo>
                      <a:pt x="54" y="80"/>
                    </a:lnTo>
                    <a:lnTo>
                      <a:pt x="78" y="76"/>
                    </a:lnTo>
                    <a:lnTo>
                      <a:pt x="98" y="76"/>
                    </a:lnTo>
                    <a:lnTo>
                      <a:pt x="98" y="76"/>
                    </a:lnTo>
                    <a:lnTo>
                      <a:pt x="102" y="62"/>
                    </a:lnTo>
                    <a:lnTo>
                      <a:pt x="100" y="48"/>
                    </a:lnTo>
                    <a:lnTo>
                      <a:pt x="96" y="32"/>
                    </a:lnTo>
                    <a:lnTo>
                      <a:pt x="86" y="20"/>
                    </a:lnTo>
                    <a:lnTo>
                      <a:pt x="86" y="20"/>
                    </a:lnTo>
                    <a:lnTo>
                      <a:pt x="78" y="12"/>
                    </a:lnTo>
                    <a:lnTo>
                      <a:pt x="70" y="6"/>
                    </a:lnTo>
                    <a:lnTo>
                      <a:pt x="60" y="2"/>
                    </a:lnTo>
                    <a:lnTo>
                      <a:pt x="50" y="0"/>
                    </a:lnTo>
                    <a:lnTo>
                      <a:pt x="40" y="0"/>
                    </a:lnTo>
                    <a:lnTo>
                      <a:pt x="32" y="2"/>
                    </a:lnTo>
                    <a:lnTo>
                      <a:pt x="22" y="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8" y="18"/>
                    </a:lnTo>
                    <a:lnTo>
                      <a:pt x="4" y="26"/>
                    </a:lnTo>
                    <a:lnTo>
                      <a:pt x="0" y="36"/>
                    </a:lnTo>
                    <a:lnTo>
                      <a:pt x="0" y="46"/>
                    </a:lnTo>
                    <a:lnTo>
                      <a:pt x="0" y="56"/>
                    </a:lnTo>
                    <a:lnTo>
                      <a:pt x="4" y="64"/>
                    </a:lnTo>
                    <a:lnTo>
                      <a:pt x="8" y="74"/>
                    </a:lnTo>
                    <a:lnTo>
                      <a:pt x="16" y="84"/>
                    </a:lnTo>
                    <a:lnTo>
                      <a:pt x="16" y="84"/>
                    </a:lnTo>
                    <a:lnTo>
                      <a:pt x="22" y="90"/>
                    </a:lnTo>
                    <a:lnTo>
                      <a:pt x="22" y="9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" name="Freeform 15"/>
              <p:cNvSpPr>
                <a:spLocks/>
              </p:cNvSpPr>
              <p:nvPr/>
            </p:nvSpPr>
            <p:spPr bwMode="auto">
              <a:xfrm>
                <a:off x="1884" y="2298"/>
                <a:ext cx="96" cy="98"/>
              </a:xfrm>
              <a:custGeom>
                <a:avLst/>
                <a:gdLst>
                  <a:gd name="T0" fmla="*/ 18 w 96"/>
                  <a:gd name="T1" fmla="*/ 98 h 98"/>
                  <a:gd name="T2" fmla="*/ 18 w 96"/>
                  <a:gd name="T3" fmla="*/ 98 h 98"/>
                  <a:gd name="T4" fmla="*/ 36 w 96"/>
                  <a:gd name="T5" fmla="*/ 94 h 98"/>
                  <a:gd name="T6" fmla="*/ 36 w 96"/>
                  <a:gd name="T7" fmla="*/ 94 h 98"/>
                  <a:gd name="T8" fmla="*/ 62 w 96"/>
                  <a:gd name="T9" fmla="*/ 90 h 98"/>
                  <a:gd name="T10" fmla="*/ 84 w 96"/>
                  <a:gd name="T11" fmla="*/ 88 h 98"/>
                  <a:gd name="T12" fmla="*/ 84 w 96"/>
                  <a:gd name="T13" fmla="*/ 88 h 98"/>
                  <a:gd name="T14" fmla="*/ 90 w 96"/>
                  <a:gd name="T15" fmla="*/ 76 h 98"/>
                  <a:gd name="T16" fmla="*/ 94 w 96"/>
                  <a:gd name="T17" fmla="*/ 62 h 98"/>
                  <a:gd name="T18" fmla="*/ 94 w 96"/>
                  <a:gd name="T19" fmla="*/ 62 h 98"/>
                  <a:gd name="T20" fmla="*/ 96 w 96"/>
                  <a:gd name="T21" fmla="*/ 52 h 98"/>
                  <a:gd name="T22" fmla="*/ 94 w 96"/>
                  <a:gd name="T23" fmla="*/ 40 h 98"/>
                  <a:gd name="T24" fmla="*/ 92 w 96"/>
                  <a:gd name="T25" fmla="*/ 30 h 98"/>
                  <a:gd name="T26" fmla="*/ 88 w 96"/>
                  <a:gd name="T27" fmla="*/ 22 h 98"/>
                  <a:gd name="T28" fmla="*/ 82 w 96"/>
                  <a:gd name="T29" fmla="*/ 14 h 98"/>
                  <a:gd name="T30" fmla="*/ 74 w 96"/>
                  <a:gd name="T31" fmla="*/ 8 h 98"/>
                  <a:gd name="T32" fmla="*/ 66 w 96"/>
                  <a:gd name="T33" fmla="*/ 2 h 98"/>
                  <a:gd name="T34" fmla="*/ 58 w 96"/>
                  <a:gd name="T35" fmla="*/ 0 h 98"/>
                  <a:gd name="T36" fmla="*/ 58 w 96"/>
                  <a:gd name="T37" fmla="*/ 0 h 98"/>
                  <a:gd name="T38" fmla="*/ 48 w 96"/>
                  <a:gd name="T39" fmla="*/ 0 h 98"/>
                  <a:gd name="T40" fmla="*/ 38 w 96"/>
                  <a:gd name="T41" fmla="*/ 0 h 98"/>
                  <a:gd name="T42" fmla="*/ 30 w 96"/>
                  <a:gd name="T43" fmla="*/ 4 h 98"/>
                  <a:gd name="T44" fmla="*/ 22 w 96"/>
                  <a:gd name="T45" fmla="*/ 10 h 98"/>
                  <a:gd name="T46" fmla="*/ 14 w 96"/>
                  <a:gd name="T47" fmla="*/ 16 h 98"/>
                  <a:gd name="T48" fmla="*/ 8 w 96"/>
                  <a:gd name="T49" fmla="*/ 26 h 98"/>
                  <a:gd name="T50" fmla="*/ 4 w 96"/>
                  <a:gd name="T51" fmla="*/ 34 h 98"/>
                  <a:gd name="T52" fmla="*/ 0 w 96"/>
                  <a:gd name="T53" fmla="*/ 46 h 98"/>
                  <a:gd name="T54" fmla="*/ 0 w 96"/>
                  <a:gd name="T55" fmla="*/ 46 h 98"/>
                  <a:gd name="T56" fmla="*/ 0 w 96"/>
                  <a:gd name="T57" fmla="*/ 60 h 98"/>
                  <a:gd name="T58" fmla="*/ 2 w 96"/>
                  <a:gd name="T59" fmla="*/ 76 h 98"/>
                  <a:gd name="T60" fmla="*/ 8 w 96"/>
                  <a:gd name="T61" fmla="*/ 88 h 98"/>
                  <a:gd name="T62" fmla="*/ 18 w 96"/>
                  <a:gd name="T63" fmla="*/ 98 h 98"/>
                  <a:gd name="T64" fmla="*/ 18 w 96"/>
                  <a:gd name="T65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96" h="98">
                    <a:moveTo>
                      <a:pt x="18" y="98"/>
                    </a:moveTo>
                    <a:lnTo>
                      <a:pt x="18" y="98"/>
                    </a:lnTo>
                    <a:lnTo>
                      <a:pt x="36" y="94"/>
                    </a:lnTo>
                    <a:lnTo>
                      <a:pt x="36" y="94"/>
                    </a:lnTo>
                    <a:lnTo>
                      <a:pt x="62" y="90"/>
                    </a:lnTo>
                    <a:lnTo>
                      <a:pt x="84" y="88"/>
                    </a:lnTo>
                    <a:lnTo>
                      <a:pt x="84" y="88"/>
                    </a:lnTo>
                    <a:lnTo>
                      <a:pt x="90" y="76"/>
                    </a:lnTo>
                    <a:lnTo>
                      <a:pt x="94" y="62"/>
                    </a:lnTo>
                    <a:lnTo>
                      <a:pt x="94" y="62"/>
                    </a:lnTo>
                    <a:lnTo>
                      <a:pt x="96" y="52"/>
                    </a:lnTo>
                    <a:lnTo>
                      <a:pt x="94" y="40"/>
                    </a:lnTo>
                    <a:lnTo>
                      <a:pt x="92" y="30"/>
                    </a:lnTo>
                    <a:lnTo>
                      <a:pt x="88" y="22"/>
                    </a:lnTo>
                    <a:lnTo>
                      <a:pt x="82" y="14"/>
                    </a:lnTo>
                    <a:lnTo>
                      <a:pt x="74" y="8"/>
                    </a:lnTo>
                    <a:lnTo>
                      <a:pt x="66" y="2"/>
                    </a:lnTo>
                    <a:lnTo>
                      <a:pt x="58" y="0"/>
                    </a:lnTo>
                    <a:lnTo>
                      <a:pt x="58" y="0"/>
                    </a:lnTo>
                    <a:lnTo>
                      <a:pt x="48" y="0"/>
                    </a:lnTo>
                    <a:lnTo>
                      <a:pt x="38" y="0"/>
                    </a:lnTo>
                    <a:lnTo>
                      <a:pt x="30" y="4"/>
                    </a:lnTo>
                    <a:lnTo>
                      <a:pt x="22" y="10"/>
                    </a:lnTo>
                    <a:lnTo>
                      <a:pt x="14" y="16"/>
                    </a:lnTo>
                    <a:lnTo>
                      <a:pt x="8" y="26"/>
                    </a:lnTo>
                    <a:lnTo>
                      <a:pt x="4" y="34"/>
                    </a:lnTo>
                    <a:lnTo>
                      <a:pt x="0" y="46"/>
                    </a:lnTo>
                    <a:lnTo>
                      <a:pt x="0" y="46"/>
                    </a:lnTo>
                    <a:lnTo>
                      <a:pt x="0" y="60"/>
                    </a:lnTo>
                    <a:lnTo>
                      <a:pt x="2" y="76"/>
                    </a:lnTo>
                    <a:lnTo>
                      <a:pt x="8" y="88"/>
                    </a:lnTo>
                    <a:lnTo>
                      <a:pt x="18" y="98"/>
                    </a:lnTo>
                    <a:lnTo>
                      <a:pt x="18" y="9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" name="Freeform 16"/>
              <p:cNvSpPr>
                <a:spLocks/>
              </p:cNvSpPr>
              <p:nvPr/>
            </p:nvSpPr>
            <p:spPr bwMode="auto">
              <a:xfrm>
                <a:off x="2204" y="2286"/>
                <a:ext cx="38" cy="52"/>
              </a:xfrm>
              <a:custGeom>
                <a:avLst/>
                <a:gdLst>
                  <a:gd name="T0" fmla="*/ 2 w 38"/>
                  <a:gd name="T1" fmla="*/ 30 h 52"/>
                  <a:gd name="T2" fmla="*/ 2 w 38"/>
                  <a:gd name="T3" fmla="*/ 30 h 52"/>
                  <a:gd name="T4" fmla="*/ 0 w 38"/>
                  <a:gd name="T5" fmla="*/ 20 h 52"/>
                  <a:gd name="T6" fmla="*/ 2 w 38"/>
                  <a:gd name="T7" fmla="*/ 10 h 52"/>
                  <a:gd name="T8" fmla="*/ 8 w 38"/>
                  <a:gd name="T9" fmla="*/ 2 h 52"/>
                  <a:gd name="T10" fmla="*/ 14 w 38"/>
                  <a:gd name="T11" fmla="*/ 0 h 52"/>
                  <a:gd name="T12" fmla="*/ 14 w 38"/>
                  <a:gd name="T13" fmla="*/ 0 h 52"/>
                  <a:gd name="T14" fmla="*/ 20 w 38"/>
                  <a:gd name="T15" fmla="*/ 0 h 52"/>
                  <a:gd name="T16" fmla="*/ 28 w 38"/>
                  <a:gd name="T17" fmla="*/ 4 h 52"/>
                  <a:gd name="T18" fmla="*/ 32 w 38"/>
                  <a:gd name="T19" fmla="*/ 12 h 52"/>
                  <a:gd name="T20" fmla="*/ 36 w 38"/>
                  <a:gd name="T21" fmla="*/ 22 h 52"/>
                  <a:gd name="T22" fmla="*/ 36 w 38"/>
                  <a:gd name="T23" fmla="*/ 22 h 52"/>
                  <a:gd name="T24" fmla="*/ 38 w 38"/>
                  <a:gd name="T25" fmla="*/ 32 h 52"/>
                  <a:gd name="T26" fmla="*/ 36 w 38"/>
                  <a:gd name="T27" fmla="*/ 42 h 52"/>
                  <a:gd name="T28" fmla="*/ 32 w 38"/>
                  <a:gd name="T29" fmla="*/ 48 h 52"/>
                  <a:gd name="T30" fmla="*/ 26 w 38"/>
                  <a:gd name="T31" fmla="*/ 52 h 52"/>
                  <a:gd name="T32" fmla="*/ 26 w 38"/>
                  <a:gd name="T33" fmla="*/ 52 h 52"/>
                  <a:gd name="T34" fmla="*/ 18 w 38"/>
                  <a:gd name="T35" fmla="*/ 52 h 52"/>
                  <a:gd name="T36" fmla="*/ 12 w 38"/>
                  <a:gd name="T37" fmla="*/ 48 h 52"/>
                  <a:gd name="T38" fmla="*/ 6 w 38"/>
                  <a:gd name="T39" fmla="*/ 40 h 52"/>
                  <a:gd name="T40" fmla="*/ 2 w 38"/>
                  <a:gd name="T41" fmla="*/ 30 h 52"/>
                  <a:gd name="T42" fmla="*/ 2 w 38"/>
                  <a:gd name="T43" fmla="*/ 30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8" h="52">
                    <a:moveTo>
                      <a:pt x="2" y="30"/>
                    </a:moveTo>
                    <a:lnTo>
                      <a:pt x="2" y="30"/>
                    </a:lnTo>
                    <a:lnTo>
                      <a:pt x="0" y="20"/>
                    </a:lnTo>
                    <a:lnTo>
                      <a:pt x="2" y="10"/>
                    </a:lnTo>
                    <a:lnTo>
                      <a:pt x="8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20" y="0"/>
                    </a:lnTo>
                    <a:lnTo>
                      <a:pt x="28" y="4"/>
                    </a:lnTo>
                    <a:lnTo>
                      <a:pt x="32" y="1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8" y="32"/>
                    </a:lnTo>
                    <a:lnTo>
                      <a:pt x="36" y="42"/>
                    </a:lnTo>
                    <a:lnTo>
                      <a:pt x="32" y="48"/>
                    </a:lnTo>
                    <a:lnTo>
                      <a:pt x="26" y="52"/>
                    </a:lnTo>
                    <a:lnTo>
                      <a:pt x="26" y="52"/>
                    </a:lnTo>
                    <a:lnTo>
                      <a:pt x="18" y="52"/>
                    </a:lnTo>
                    <a:lnTo>
                      <a:pt x="12" y="48"/>
                    </a:lnTo>
                    <a:lnTo>
                      <a:pt x="6" y="40"/>
                    </a:lnTo>
                    <a:lnTo>
                      <a:pt x="2" y="30"/>
                    </a:lnTo>
                    <a:lnTo>
                      <a:pt x="2" y="3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" name="Freeform 17"/>
              <p:cNvSpPr>
                <a:spLocks/>
              </p:cNvSpPr>
              <p:nvPr/>
            </p:nvSpPr>
            <p:spPr bwMode="auto">
              <a:xfrm>
                <a:off x="1940" y="2350"/>
                <a:ext cx="36" cy="52"/>
              </a:xfrm>
              <a:custGeom>
                <a:avLst/>
                <a:gdLst>
                  <a:gd name="T0" fmla="*/ 0 w 36"/>
                  <a:gd name="T1" fmla="*/ 30 h 52"/>
                  <a:gd name="T2" fmla="*/ 0 w 36"/>
                  <a:gd name="T3" fmla="*/ 30 h 52"/>
                  <a:gd name="T4" fmla="*/ 0 w 36"/>
                  <a:gd name="T5" fmla="*/ 20 h 52"/>
                  <a:gd name="T6" fmla="*/ 2 w 36"/>
                  <a:gd name="T7" fmla="*/ 10 h 52"/>
                  <a:gd name="T8" fmla="*/ 6 w 36"/>
                  <a:gd name="T9" fmla="*/ 4 h 52"/>
                  <a:gd name="T10" fmla="*/ 12 w 36"/>
                  <a:gd name="T11" fmla="*/ 0 h 52"/>
                  <a:gd name="T12" fmla="*/ 12 w 36"/>
                  <a:gd name="T13" fmla="*/ 0 h 52"/>
                  <a:gd name="T14" fmla="*/ 20 w 36"/>
                  <a:gd name="T15" fmla="*/ 0 h 52"/>
                  <a:gd name="T16" fmla="*/ 26 w 36"/>
                  <a:gd name="T17" fmla="*/ 4 h 52"/>
                  <a:gd name="T18" fmla="*/ 32 w 36"/>
                  <a:gd name="T19" fmla="*/ 12 h 52"/>
                  <a:gd name="T20" fmla="*/ 36 w 36"/>
                  <a:gd name="T21" fmla="*/ 22 h 52"/>
                  <a:gd name="T22" fmla="*/ 36 w 36"/>
                  <a:gd name="T23" fmla="*/ 22 h 52"/>
                  <a:gd name="T24" fmla="*/ 36 w 36"/>
                  <a:gd name="T25" fmla="*/ 32 h 52"/>
                  <a:gd name="T26" fmla="*/ 34 w 36"/>
                  <a:gd name="T27" fmla="*/ 42 h 52"/>
                  <a:gd name="T28" fmla="*/ 30 w 36"/>
                  <a:gd name="T29" fmla="*/ 48 h 52"/>
                  <a:gd name="T30" fmla="*/ 24 w 36"/>
                  <a:gd name="T31" fmla="*/ 52 h 52"/>
                  <a:gd name="T32" fmla="*/ 24 w 36"/>
                  <a:gd name="T33" fmla="*/ 52 h 52"/>
                  <a:gd name="T34" fmla="*/ 16 w 36"/>
                  <a:gd name="T35" fmla="*/ 52 h 52"/>
                  <a:gd name="T36" fmla="*/ 10 w 36"/>
                  <a:gd name="T37" fmla="*/ 48 h 52"/>
                  <a:gd name="T38" fmla="*/ 4 w 36"/>
                  <a:gd name="T39" fmla="*/ 40 h 52"/>
                  <a:gd name="T40" fmla="*/ 0 w 36"/>
                  <a:gd name="T41" fmla="*/ 30 h 52"/>
                  <a:gd name="T42" fmla="*/ 0 w 36"/>
                  <a:gd name="T43" fmla="*/ 30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6" h="52">
                    <a:moveTo>
                      <a:pt x="0" y="30"/>
                    </a:moveTo>
                    <a:lnTo>
                      <a:pt x="0" y="30"/>
                    </a:lnTo>
                    <a:lnTo>
                      <a:pt x="0" y="20"/>
                    </a:lnTo>
                    <a:lnTo>
                      <a:pt x="2" y="10"/>
                    </a:lnTo>
                    <a:lnTo>
                      <a:pt x="6" y="4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20" y="0"/>
                    </a:lnTo>
                    <a:lnTo>
                      <a:pt x="26" y="4"/>
                    </a:lnTo>
                    <a:lnTo>
                      <a:pt x="32" y="1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32"/>
                    </a:lnTo>
                    <a:lnTo>
                      <a:pt x="34" y="42"/>
                    </a:lnTo>
                    <a:lnTo>
                      <a:pt x="30" y="48"/>
                    </a:lnTo>
                    <a:lnTo>
                      <a:pt x="24" y="52"/>
                    </a:lnTo>
                    <a:lnTo>
                      <a:pt x="24" y="52"/>
                    </a:lnTo>
                    <a:lnTo>
                      <a:pt x="16" y="52"/>
                    </a:lnTo>
                    <a:lnTo>
                      <a:pt x="10" y="48"/>
                    </a:lnTo>
                    <a:lnTo>
                      <a:pt x="4" y="4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Freeform 18"/>
              <p:cNvSpPr>
                <a:spLocks/>
              </p:cNvSpPr>
              <p:nvPr/>
            </p:nvSpPr>
            <p:spPr bwMode="auto">
              <a:xfrm>
                <a:off x="1904" y="2396"/>
                <a:ext cx="348" cy="134"/>
              </a:xfrm>
              <a:custGeom>
                <a:avLst/>
                <a:gdLst>
                  <a:gd name="T0" fmla="*/ 348 w 348"/>
                  <a:gd name="T1" fmla="*/ 0 h 134"/>
                  <a:gd name="T2" fmla="*/ 348 w 348"/>
                  <a:gd name="T3" fmla="*/ 0 h 134"/>
                  <a:gd name="T4" fmla="*/ 342 w 348"/>
                  <a:gd name="T5" fmla="*/ 10 h 134"/>
                  <a:gd name="T6" fmla="*/ 322 w 348"/>
                  <a:gd name="T7" fmla="*/ 34 h 134"/>
                  <a:gd name="T8" fmla="*/ 308 w 348"/>
                  <a:gd name="T9" fmla="*/ 50 h 134"/>
                  <a:gd name="T10" fmla="*/ 290 w 348"/>
                  <a:gd name="T11" fmla="*/ 68 h 134"/>
                  <a:gd name="T12" fmla="*/ 272 w 348"/>
                  <a:gd name="T13" fmla="*/ 84 h 134"/>
                  <a:gd name="T14" fmla="*/ 248 w 348"/>
                  <a:gd name="T15" fmla="*/ 100 h 134"/>
                  <a:gd name="T16" fmla="*/ 224 w 348"/>
                  <a:gd name="T17" fmla="*/ 114 h 134"/>
                  <a:gd name="T18" fmla="*/ 198 w 348"/>
                  <a:gd name="T19" fmla="*/ 124 h 134"/>
                  <a:gd name="T20" fmla="*/ 184 w 348"/>
                  <a:gd name="T21" fmla="*/ 128 h 134"/>
                  <a:gd name="T22" fmla="*/ 170 w 348"/>
                  <a:gd name="T23" fmla="*/ 132 h 134"/>
                  <a:gd name="T24" fmla="*/ 154 w 348"/>
                  <a:gd name="T25" fmla="*/ 134 h 134"/>
                  <a:gd name="T26" fmla="*/ 138 w 348"/>
                  <a:gd name="T27" fmla="*/ 134 h 134"/>
                  <a:gd name="T28" fmla="*/ 122 w 348"/>
                  <a:gd name="T29" fmla="*/ 132 h 134"/>
                  <a:gd name="T30" fmla="*/ 106 w 348"/>
                  <a:gd name="T31" fmla="*/ 130 h 134"/>
                  <a:gd name="T32" fmla="*/ 90 w 348"/>
                  <a:gd name="T33" fmla="*/ 126 h 134"/>
                  <a:gd name="T34" fmla="*/ 72 w 348"/>
                  <a:gd name="T35" fmla="*/ 120 h 134"/>
                  <a:gd name="T36" fmla="*/ 54 w 348"/>
                  <a:gd name="T37" fmla="*/ 112 h 134"/>
                  <a:gd name="T38" fmla="*/ 36 w 348"/>
                  <a:gd name="T39" fmla="*/ 102 h 134"/>
                  <a:gd name="T40" fmla="*/ 18 w 348"/>
                  <a:gd name="T41" fmla="*/ 90 h 134"/>
                  <a:gd name="T42" fmla="*/ 0 w 348"/>
                  <a:gd name="T43" fmla="*/ 76 h 134"/>
                  <a:gd name="T44" fmla="*/ 0 w 348"/>
                  <a:gd name="T45" fmla="*/ 76 h 134"/>
                  <a:gd name="T46" fmla="*/ 8 w 348"/>
                  <a:gd name="T47" fmla="*/ 78 h 134"/>
                  <a:gd name="T48" fmla="*/ 28 w 348"/>
                  <a:gd name="T49" fmla="*/ 82 h 134"/>
                  <a:gd name="T50" fmla="*/ 62 w 348"/>
                  <a:gd name="T51" fmla="*/ 84 h 134"/>
                  <a:gd name="T52" fmla="*/ 104 w 348"/>
                  <a:gd name="T53" fmla="*/ 84 h 134"/>
                  <a:gd name="T54" fmla="*/ 130 w 348"/>
                  <a:gd name="T55" fmla="*/ 80 h 134"/>
                  <a:gd name="T56" fmla="*/ 156 w 348"/>
                  <a:gd name="T57" fmla="*/ 76 h 134"/>
                  <a:gd name="T58" fmla="*/ 186 w 348"/>
                  <a:gd name="T59" fmla="*/ 70 h 134"/>
                  <a:gd name="T60" fmla="*/ 216 w 348"/>
                  <a:gd name="T61" fmla="*/ 62 h 134"/>
                  <a:gd name="T62" fmla="*/ 248 w 348"/>
                  <a:gd name="T63" fmla="*/ 52 h 134"/>
                  <a:gd name="T64" fmla="*/ 280 w 348"/>
                  <a:gd name="T65" fmla="*/ 38 h 134"/>
                  <a:gd name="T66" fmla="*/ 314 w 348"/>
                  <a:gd name="T67" fmla="*/ 20 h 134"/>
                  <a:gd name="T68" fmla="*/ 348 w 348"/>
                  <a:gd name="T69" fmla="*/ 0 h 134"/>
                  <a:gd name="T70" fmla="*/ 348 w 348"/>
                  <a:gd name="T71" fmla="*/ 0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48" h="134">
                    <a:moveTo>
                      <a:pt x="348" y="0"/>
                    </a:moveTo>
                    <a:lnTo>
                      <a:pt x="348" y="0"/>
                    </a:lnTo>
                    <a:lnTo>
                      <a:pt x="342" y="10"/>
                    </a:lnTo>
                    <a:lnTo>
                      <a:pt x="322" y="34"/>
                    </a:lnTo>
                    <a:lnTo>
                      <a:pt x="308" y="50"/>
                    </a:lnTo>
                    <a:lnTo>
                      <a:pt x="290" y="68"/>
                    </a:lnTo>
                    <a:lnTo>
                      <a:pt x="272" y="84"/>
                    </a:lnTo>
                    <a:lnTo>
                      <a:pt x="248" y="100"/>
                    </a:lnTo>
                    <a:lnTo>
                      <a:pt x="224" y="114"/>
                    </a:lnTo>
                    <a:lnTo>
                      <a:pt x="198" y="124"/>
                    </a:lnTo>
                    <a:lnTo>
                      <a:pt x="184" y="128"/>
                    </a:lnTo>
                    <a:lnTo>
                      <a:pt x="170" y="132"/>
                    </a:lnTo>
                    <a:lnTo>
                      <a:pt x="154" y="134"/>
                    </a:lnTo>
                    <a:lnTo>
                      <a:pt x="138" y="134"/>
                    </a:lnTo>
                    <a:lnTo>
                      <a:pt x="122" y="132"/>
                    </a:lnTo>
                    <a:lnTo>
                      <a:pt x="106" y="130"/>
                    </a:lnTo>
                    <a:lnTo>
                      <a:pt x="90" y="126"/>
                    </a:lnTo>
                    <a:lnTo>
                      <a:pt x="72" y="120"/>
                    </a:lnTo>
                    <a:lnTo>
                      <a:pt x="54" y="112"/>
                    </a:lnTo>
                    <a:lnTo>
                      <a:pt x="36" y="102"/>
                    </a:lnTo>
                    <a:lnTo>
                      <a:pt x="18" y="90"/>
                    </a:lnTo>
                    <a:lnTo>
                      <a:pt x="0" y="76"/>
                    </a:lnTo>
                    <a:lnTo>
                      <a:pt x="0" y="76"/>
                    </a:lnTo>
                    <a:lnTo>
                      <a:pt x="8" y="78"/>
                    </a:lnTo>
                    <a:lnTo>
                      <a:pt x="28" y="82"/>
                    </a:lnTo>
                    <a:lnTo>
                      <a:pt x="62" y="84"/>
                    </a:lnTo>
                    <a:lnTo>
                      <a:pt x="104" y="84"/>
                    </a:lnTo>
                    <a:lnTo>
                      <a:pt x="130" y="80"/>
                    </a:lnTo>
                    <a:lnTo>
                      <a:pt x="156" y="76"/>
                    </a:lnTo>
                    <a:lnTo>
                      <a:pt x="186" y="70"/>
                    </a:lnTo>
                    <a:lnTo>
                      <a:pt x="216" y="62"/>
                    </a:lnTo>
                    <a:lnTo>
                      <a:pt x="248" y="52"/>
                    </a:lnTo>
                    <a:lnTo>
                      <a:pt x="280" y="38"/>
                    </a:lnTo>
                    <a:lnTo>
                      <a:pt x="314" y="20"/>
                    </a:lnTo>
                    <a:lnTo>
                      <a:pt x="348" y="0"/>
                    </a:lnTo>
                    <a:lnTo>
                      <a:pt x="348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Freeform 19"/>
              <p:cNvSpPr>
                <a:spLocks/>
              </p:cNvSpPr>
              <p:nvPr/>
            </p:nvSpPr>
            <p:spPr bwMode="auto">
              <a:xfrm>
                <a:off x="2262" y="2496"/>
                <a:ext cx="464" cy="108"/>
              </a:xfrm>
              <a:custGeom>
                <a:avLst/>
                <a:gdLst>
                  <a:gd name="T0" fmla="*/ 382 w 464"/>
                  <a:gd name="T1" fmla="*/ 6 h 108"/>
                  <a:gd name="T2" fmla="*/ 382 w 464"/>
                  <a:gd name="T3" fmla="*/ 6 h 108"/>
                  <a:gd name="T4" fmla="*/ 376 w 464"/>
                  <a:gd name="T5" fmla="*/ 10 h 108"/>
                  <a:gd name="T6" fmla="*/ 356 w 464"/>
                  <a:gd name="T7" fmla="*/ 20 h 108"/>
                  <a:gd name="T8" fmla="*/ 326 w 464"/>
                  <a:gd name="T9" fmla="*/ 34 h 108"/>
                  <a:gd name="T10" fmla="*/ 284 w 464"/>
                  <a:gd name="T11" fmla="*/ 48 h 108"/>
                  <a:gd name="T12" fmla="*/ 260 w 464"/>
                  <a:gd name="T13" fmla="*/ 56 h 108"/>
                  <a:gd name="T14" fmla="*/ 236 w 464"/>
                  <a:gd name="T15" fmla="*/ 60 h 108"/>
                  <a:gd name="T16" fmla="*/ 208 w 464"/>
                  <a:gd name="T17" fmla="*/ 64 h 108"/>
                  <a:gd name="T18" fmla="*/ 178 w 464"/>
                  <a:gd name="T19" fmla="*/ 66 h 108"/>
                  <a:gd name="T20" fmla="*/ 148 w 464"/>
                  <a:gd name="T21" fmla="*/ 66 h 108"/>
                  <a:gd name="T22" fmla="*/ 116 w 464"/>
                  <a:gd name="T23" fmla="*/ 62 h 108"/>
                  <a:gd name="T24" fmla="*/ 84 w 464"/>
                  <a:gd name="T25" fmla="*/ 58 h 108"/>
                  <a:gd name="T26" fmla="*/ 50 w 464"/>
                  <a:gd name="T27" fmla="*/ 48 h 108"/>
                  <a:gd name="T28" fmla="*/ 50 w 464"/>
                  <a:gd name="T29" fmla="*/ 48 h 108"/>
                  <a:gd name="T30" fmla="*/ 36 w 464"/>
                  <a:gd name="T31" fmla="*/ 52 h 108"/>
                  <a:gd name="T32" fmla="*/ 24 w 464"/>
                  <a:gd name="T33" fmla="*/ 58 h 108"/>
                  <a:gd name="T34" fmla="*/ 12 w 464"/>
                  <a:gd name="T35" fmla="*/ 64 h 108"/>
                  <a:gd name="T36" fmla="*/ 4 w 464"/>
                  <a:gd name="T37" fmla="*/ 72 h 108"/>
                  <a:gd name="T38" fmla="*/ 2 w 464"/>
                  <a:gd name="T39" fmla="*/ 76 h 108"/>
                  <a:gd name="T40" fmla="*/ 0 w 464"/>
                  <a:gd name="T41" fmla="*/ 80 h 108"/>
                  <a:gd name="T42" fmla="*/ 2 w 464"/>
                  <a:gd name="T43" fmla="*/ 86 h 108"/>
                  <a:gd name="T44" fmla="*/ 6 w 464"/>
                  <a:gd name="T45" fmla="*/ 90 h 108"/>
                  <a:gd name="T46" fmla="*/ 14 w 464"/>
                  <a:gd name="T47" fmla="*/ 96 h 108"/>
                  <a:gd name="T48" fmla="*/ 24 w 464"/>
                  <a:gd name="T49" fmla="*/ 102 h 108"/>
                  <a:gd name="T50" fmla="*/ 24 w 464"/>
                  <a:gd name="T51" fmla="*/ 102 h 108"/>
                  <a:gd name="T52" fmla="*/ 34 w 464"/>
                  <a:gd name="T53" fmla="*/ 102 h 108"/>
                  <a:gd name="T54" fmla="*/ 60 w 464"/>
                  <a:gd name="T55" fmla="*/ 106 h 108"/>
                  <a:gd name="T56" fmla="*/ 100 w 464"/>
                  <a:gd name="T57" fmla="*/ 108 h 108"/>
                  <a:gd name="T58" fmla="*/ 152 w 464"/>
                  <a:gd name="T59" fmla="*/ 108 h 108"/>
                  <a:gd name="T60" fmla="*/ 182 w 464"/>
                  <a:gd name="T61" fmla="*/ 106 h 108"/>
                  <a:gd name="T62" fmla="*/ 212 w 464"/>
                  <a:gd name="T63" fmla="*/ 102 h 108"/>
                  <a:gd name="T64" fmla="*/ 244 w 464"/>
                  <a:gd name="T65" fmla="*/ 98 h 108"/>
                  <a:gd name="T66" fmla="*/ 278 w 464"/>
                  <a:gd name="T67" fmla="*/ 90 h 108"/>
                  <a:gd name="T68" fmla="*/ 312 w 464"/>
                  <a:gd name="T69" fmla="*/ 80 h 108"/>
                  <a:gd name="T70" fmla="*/ 346 w 464"/>
                  <a:gd name="T71" fmla="*/ 68 h 108"/>
                  <a:gd name="T72" fmla="*/ 380 w 464"/>
                  <a:gd name="T73" fmla="*/ 52 h 108"/>
                  <a:gd name="T74" fmla="*/ 412 w 464"/>
                  <a:gd name="T75" fmla="*/ 34 h 108"/>
                  <a:gd name="T76" fmla="*/ 412 w 464"/>
                  <a:gd name="T77" fmla="*/ 34 h 108"/>
                  <a:gd name="T78" fmla="*/ 436 w 464"/>
                  <a:gd name="T79" fmla="*/ 32 h 108"/>
                  <a:gd name="T80" fmla="*/ 454 w 464"/>
                  <a:gd name="T81" fmla="*/ 28 h 108"/>
                  <a:gd name="T82" fmla="*/ 460 w 464"/>
                  <a:gd name="T83" fmla="*/ 24 h 108"/>
                  <a:gd name="T84" fmla="*/ 464 w 464"/>
                  <a:gd name="T85" fmla="*/ 20 h 108"/>
                  <a:gd name="T86" fmla="*/ 464 w 464"/>
                  <a:gd name="T87" fmla="*/ 20 h 108"/>
                  <a:gd name="T88" fmla="*/ 464 w 464"/>
                  <a:gd name="T89" fmla="*/ 14 h 108"/>
                  <a:gd name="T90" fmla="*/ 462 w 464"/>
                  <a:gd name="T91" fmla="*/ 6 h 108"/>
                  <a:gd name="T92" fmla="*/ 462 w 464"/>
                  <a:gd name="T93" fmla="*/ 6 h 108"/>
                  <a:gd name="T94" fmla="*/ 460 w 464"/>
                  <a:gd name="T95" fmla="*/ 4 h 108"/>
                  <a:gd name="T96" fmla="*/ 454 w 464"/>
                  <a:gd name="T97" fmla="*/ 2 h 108"/>
                  <a:gd name="T98" fmla="*/ 436 w 464"/>
                  <a:gd name="T99" fmla="*/ 2 h 108"/>
                  <a:gd name="T100" fmla="*/ 416 w 464"/>
                  <a:gd name="T101" fmla="*/ 2 h 108"/>
                  <a:gd name="T102" fmla="*/ 410 w 464"/>
                  <a:gd name="T103" fmla="*/ 2 h 108"/>
                  <a:gd name="T104" fmla="*/ 408 w 464"/>
                  <a:gd name="T105" fmla="*/ 0 h 108"/>
                  <a:gd name="T106" fmla="*/ 382 w 464"/>
                  <a:gd name="T107" fmla="*/ 6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64" h="108">
                    <a:moveTo>
                      <a:pt x="382" y="6"/>
                    </a:moveTo>
                    <a:lnTo>
                      <a:pt x="382" y="6"/>
                    </a:lnTo>
                    <a:lnTo>
                      <a:pt x="376" y="10"/>
                    </a:lnTo>
                    <a:lnTo>
                      <a:pt x="356" y="20"/>
                    </a:lnTo>
                    <a:lnTo>
                      <a:pt x="326" y="34"/>
                    </a:lnTo>
                    <a:lnTo>
                      <a:pt x="284" y="48"/>
                    </a:lnTo>
                    <a:lnTo>
                      <a:pt x="260" y="56"/>
                    </a:lnTo>
                    <a:lnTo>
                      <a:pt x="236" y="60"/>
                    </a:lnTo>
                    <a:lnTo>
                      <a:pt x="208" y="64"/>
                    </a:lnTo>
                    <a:lnTo>
                      <a:pt x="178" y="66"/>
                    </a:lnTo>
                    <a:lnTo>
                      <a:pt x="148" y="66"/>
                    </a:lnTo>
                    <a:lnTo>
                      <a:pt x="116" y="62"/>
                    </a:lnTo>
                    <a:lnTo>
                      <a:pt x="84" y="58"/>
                    </a:lnTo>
                    <a:lnTo>
                      <a:pt x="50" y="48"/>
                    </a:lnTo>
                    <a:lnTo>
                      <a:pt x="50" y="48"/>
                    </a:lnTo>
                    <a:lnTo>
                      <a:pt x="36" y="52"/>
                    </a:lnTo>
                    <a:lnTo>
                      <a:pt x="24" y="58"/>
                    </a:lnTo>
                    <a:lnTo>
                      <a:pt x="12" y="64"/>
                    </a:lnTo>
                    <a:lnTo>
                      <a:pt x="4" y="72"/>
                    </a:lnTo>
                    <a:lnTo>
                      <a:pt x="2" y="76"/>
                    </a:lnTo>
                    <a:lnTo>
                      <a:pt x="0" y="80"/>
                    </a:lnTo>
                    <a:lnTo>
                      <a:pt x="2" y="86"/>
                    </a:lnTo>
                    <a:lnTo>
                      <a:pt x="6" y="90"/>
                    </a:lnTo>
                    <a:lnTo>
                      <a:pt x="14" y="96"/>
                    </a:lnTo>
                    <a:lnTo>
                      <a:pt x="24" y="102"/>
                    </a:lnTo>
                    <a:lnTo>
                      <a:pt x="24" y="102"/>
                    </a:lnTo>
                    <a:lnTo>
                      <a:pt x="34" y="102"/>
                    </a:lnTo>
                    <a:lnTo>
                      <a:pt x="60" y="106"/>
                    </a:lnTo>
                    <a:lnTo>
                      <a:pt x="100" y="108"/>
                    </a:lnTo>
                    <a:lnTo>
                      <a:pt x="152" y="108"/>
                    </a:lnTo>
                    <a:lnTo>
                      <a:pt x="182" y="106"/>
                    </a:lnTo>
                    <a:lnTo>
                      <a:pt x="212" y="102"/>
                    </a:lnTo>
                    <a:lnTo>
                      <a:pt x="244" y="98"/>
                    </a:lnTo>
                    <a:lnTo>
                      <a:pt x="278" y="90"/>
                    </a:lnTo>
                    <a:lnTo>
                      <a:pt x="312" y="80"/>
                    </a:lnTo>
                    <a:lnTo>
                      <a:pt x="346" y="68"/>
                    </a:lnTo>
                    <a:lnTo>
                      <a:pt x="380" y="52"/>
                    </a:lnTo>
                    <a:lnTo>
                      <a:pt x="412" y="34"/>
                    </a:lnTo>
                    <a:lnTo>
                      <a:pt x="412" y="34"/>
                    </a:lnTo>
                    <a:lnTo>
                      <a:pt x="436" y="32"/>
                    </a:lnTo>
                    <a:lnTo>
                      <a:pt x="454" y="28"/>
                    </a:lnTo>
                    <a:lnTo>
                      <a:pt x="460" y="24"/>
                    </a:lnTo>
                    <a:lnTo>
                      <a:pt x="464" y="20"/>
                    </a:lnTo>
                    <a:lnTo>
                      <a:pt x="464" y="20"/>
                    </a:lnTo>
                    <a:lnTo>
                      <a:pt x="464" y="14"/>
                    </a:lnTo>
                    <a:lnTo>
                      <a:pt x="462" y="6"/>
                    </a:lnTo>
                    <a:lnTo>
                      <a:pt x="462" y="6"/>
                    </a:lnTo>
                    <a:lnTo>
                      <a:pt x="460" y="4"/>
                    </a:lnTo>
                    <a:lnTo>
                      <a:pt x="454" y="2"/>
                    </a:lnTo>
                    <a:lnTo>
                      <a:pt x="436" y="2"/>
                    </a:lnTo>
                    <a:lnTo>
                      <a:pt x="416" y="2"/>
                    </a:lnTo>
                    <a:lnTo>
                      <a:pt x="410" y="2"/>
                    </a:lnTo>
                    <a:lnTo>
                      <a:pt x="408" y="0"/>
                    </a:lnTo>
                    <a:lnTo>
                      <a:pt x="382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" name="Freeform 20"/>
              <p:cNvSpPr>
                <a:spLocks/>
              </p:cNvSpPr>
              <p:nvPr/>
            </p:nvSpPr>
            <p:spPr bwMode="auto">
              <a:xfrm>
                <a:off x="2262" y="2496"/>
                <a:ext cx="464" cy="108"/>
              </a:xfrm>
              <a:custGeom>
                <a:avLst/>
                <a:gdLst>
                  <a:gd name="T0" fmla="*/ 382 w 464"/>
                  <a:gd name="T1" fmla="*/ 6 h 108"/>
                  <a:gd name="T2" fmla="*/ 382 w 464"/>
                  <a:gd name="T3" fmla="*/ 6 h 108"/>
                  <a:gd name="T4" fmla="*/ 376 w 464"/>
                  <a:gd name="T5" fmla="*/ 10 h 108"/>
                  <a:gd name="T6" fmla="*/ 356 w 464"/>
                  <a:gd name="T7" fmla="*/ 20 h 108"/>
                  <a:gd name="T8" fmla="*/ 326 w 464"/>
                  <a:gd name="T9" fmla="*/ 34 h 108"/>
                  <a:gd name="T10" fmla="*/ 284 w 464"/>
                  <a:gd name="T11" fmla="*/ 48 h 108"/>
                  <a:gd name="T12" fmla="*/ 260 w 464"/>
                  <a:gd name="T13" fmla="*/ 56 h 108"/>
                  <a:gd name="T14" fmla="*/ 236 w 464"/>
                  <a:gd name="T15" fmla="*/ 60 h 108"/>
                  <a:gd name="T16" fmla="*/ 208 w 464"/>
                  <a:gd name="T17" fmla="*/ 64 h 108"/>
                  <a:gd name="T18" fmla="*/ 178 w 464"/>
                  <a:gd name="T19" fmla="*/ 66 h 108"/>
                  <a:gd name="T20" fmla="*/ 148 w 464"/>
                  <a:gd name="T21" fmla="*/ 66 h 108"/>
                  <a:gd name="T22" fmla="*/ 116 w 464"/>
                  <a:gd name="T23" fmla="*/ 62 h 108"/>
                  <a:gd name="T24" fmla="*/ 84 w 464"/>
                  <a:gd name="T25" fmla="*/ 58 h 108"/>
                  <a:gd name="T26" fmla="*/ 50 w 464"/>
                  <a:gd name="T27" fmla="*/ 48 h 108"/>
                  <a:gd name="T28" fmla="*/ 50 w 464"/>
                  <a:gd name="T29" fmla="*/ 48 h 108"/>
                  <a:gd name="T30" fmla="*/ 36 w 464"/>
                  <a:gd name="T31" fmla="*/ 52 h 108"/>
                  <a:gd name="T32" fmla="*/ 24 w 464"/>
                  <a:gd name="T33" fmla="*/ 58 h 108"/>
                  <a:gd name="T34" fmla="*/ 12 w 464"/>
                  <a:gd name="T35" fmla="*/ 64 h 108"/>
                  <a:gd name="T36" fmla="*/ 4 w 464"/>
                  <a:gd name="T37" fmla="*/ 72 h 108"/>
                  <a:gd name="T38" fmla="*/ 2 w 464"/>
                  <a:gd name="T39" fmla="*/ 76 h 108"/>
                  <a:gd name="T40" fmla="*/ 0 w 464"/>
                  <a:gd name="T41" fmla="*/ 80 h 108"/>
                  <a:gd name="T42" fmla="*/ 2 w 464"/>
                  <a:gd name="T43" fmla="*/ 86 h 108"/>
                  <a:gd name="T44" fmla="*/ 6 w 464"/>
                  <a:gd name="T45" fmla="*/ 90 h 108"/>
                  <a:gd name="T46" fmla="*/ 14 w 464"/>
                  <a:gd name="T47" fmla="*/ 96 h 108"/>
                  <a:gd name="T48" fmla="*/ 24 w 464"/>
                  <a:gd name="T49" fmla="*/ 102 h 108"/>
                  <a:gd name="T50" fmla="*/ 24 w 464"/>
                  <a:gd name="T51" fmla="*/ 102 h 108"/>
                  <a:gd name="T52" fmla="*/ 34 w 464"/>
                  <a:gd name="T53" fmla="*/ 102 h 108"/>
                  <a:gd name="T54" fmla="*/ 60 w 464"/>
                  <a:gd name="T55" fmla="*/ 106 h 108"/>
                  <a:gd name="T56" fmla="*/ 100 w 464"/>
                  <a:gd name="T57" fmla="*/ 108 h 108"/>
                  <a:gd name="T58" fmla="*/ 152 w 464"/>
                  <a:gd name="T59" fmla="*/ 108 h 108"/>
                  <a:gd name="T60" fmla="*/ 182 w 464"/>
                  <a:gd name="T61" fmla="*/ 106 h 108"/>
                  <a:gd name="T62" fmla="*/ 212 w 464"/>
                  <a:gd name="T63" fmla="*/ 102 h 108"/>
                  <a:gd name="T64" fmla="*/ 244 w 464"/>
                  <a:gd name="T65" fmla="*/ 98 h 108"/>
                  <a:gd name="T66" fmla="*/ 278 w 464"/>
                  <a:gd name="T67" fmla="*/ 90 h 108"/>
                  <a:gd name="T68" fmla="*/ 312 w 464"/>
                  <a:gd name="T69" fmla="*/ 80 h 108"/>
                  <a:gd name="T70" fmla="*/ 346 w 464"/>
                  <a:gd name="T71" fmla="*/ 68 h 108"/>
                  <a:gd name="T72" fmla="*/ 380 w 464"/>
                  <a:gd name="T73" fmla="*/ 52 h 108"/>
                  <a:gd name="T74" fmla="*/ 412 w 464"/>
                  <a:gd name="T75" fmla="*/ 34 h 108"/>
                  <a:gd name="T76" fmla="*/ 412 w 464"/>
                  <a:gd name="T77" fmla="*/ 34 h 108"/>
                  <a:gd name="T78" fmla="*/ 436 w 464"/>
                  <a:gd name="T79" fmla="*/ 32 h 108"/>
                  <a:gd name="T80" fmla="*/ 454 w 464"/>
                  <a:gd name="T81" fmla="*/ 28 h 108"/>
                  <a:gd name="T82" fmla="*/ 460 w 464"/>
                  <a:gd name="T83" fmla="*/ 24 h 108"/>
                  <a:gd name="T84" fmla="*/ 464 w 464"/>
                  <a:gd name="T85" fmla="*/ 20 h 108"/>
                  <a:gd name="T86" fmla="*/ 464 w 464"/>
                  <a:gd name="T87" fmla="*/ 20 h 108"/>
                  <a:gd name="T88" fmla="*/ 464 w 464"/>
                  <a:gd name="T89" fmla="*/ 14 h 108"/>
                  <a:gd name="T90" fmla="*/ 462 w 464"/>
                  <a:gd name="T91" fmla="*/ 6 h 108"/>
                  <a:gd name="T92" fmla="*/ 462 w 464"/>
                  <a:gd name="T93" fmla="*/ 6 h 108"/>
                  <a:gd name="T94" fmla="*/ 460 w 464"/>
                  <a:gd name="T95" fmla="*/ 4 h 108"/>
                  <a:gd name="T96" fmla="*/ 454 w 464"/>
                  <a:gd name="T97" fmla="*/ 2 h 108"/>
                  <a:gd name="T98" fmla="*/ 436 w 464"/>
                  <a:gd name="T99" fmla="*/ 2 h 108"/>
                  <a:gd name="T100" fmla="*/ 416 w 464"/>
                  <a:gd name="T101" fmla="*/ 2 h 108"/>
                  <a:gd name="T102" fmla="*/ 410 w 464"/>
                  <a:gd name="T103" fmla="*/ 2 h 108"/>
                  <a:gd name="T104" fmla="*/ 408 w 464"/>
                  <a:gd name="T105" fmla="*/ 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464" h="108">
                    <a:moveTo>
                      <a:pt x="382" y="6"/>
                    </a:moveTo>
                    <a:lnTo>
                      <a:pt x="382" y="6"/>
                    </a:lnTo>
                    <a:lnTo>
                      <a:pt x="376" y="10"/>
                    </a:lnTo>
                    <a:lnTo>
                      <a:pt x="356" y="20"/>
                    </a:lnTo>
                    <a:lnTo>
                      <a:pt x="326" y="34"/>
                    </a:lnTo>
                    <a:lnTo>
                      <a:pt x="284" y="48"/>
                    </a:lnTo>
                    <a:lnTo>
                      <a:pt x="260" y="56"/>
                    </a:lnTo>
                    <a:lnTo>
                      <a:pt x="236" y="60"/>
                    </a:lnTo>
                    <a:lnTo>
                      <a:pt x="208" y="64"/>
                    </a:lnTo>
                    <a:lnTo>
                      <a:pt x="178" y="66"/>
                    </a:lnTo>
                    <a:lnTo>
                      <a:pt x="148" y="66"/>
                    </a:lnTo>
                    <a:lnTo>
                      <a:pt x="116" y="62"/>
                    </a:lnTo>
                    <a:lnTo>
                      <a:pt x="84" y="58"/>
                    </a:lnTo>
                    <a:lnTo>
                      <a:pt x="50" y="48"/>
                    </a:lnTo>
                    <a:lnTo>
                      <a:pt x="50" y="48"/>
                    </a:lnTo>
                    <a:lnTo>
                      <a:pt x="36" y="52"/>
                    </a:lnTo>
                    <a:lnTo>
                      <a:pt x="24" y="58"/>
                    </a:lnTo>
                    <a:lnTo>
                      <a:pt x="12" y="64"/>
                    </a:lnTo>
                    <a:lnTo>
                      <a:pt x="4" y="72"/>
                    </a:lnTo>
                    <a:lnTo>
                      <a:pt x="2" y="76"/>
                    </a:lnTo>
                    <a:lnTo>
                      <a:pt x="0" y="80"/>
                    </a:lnTo>
                    <a:lnTo>
                      <a:pt x="2" y="86"/>
                    </a:lnTo>
                    <a:lnTo>
                      <a:pt x="6" y="90"/>
                    </a:lnTo>
                    <a:lnTo>
                      <a:pt x="14" y="96"/>
                    </a:lnTo>
                    <a:lnTo>
                      <a:pt x="24" y="102"/>
                    </a:lnTo>
                    <a:lnTo>
                      <a:pt x="24" y="102"/>
                    </a:lnTo>
                    <a:lnTo>
                      <a:pt x="34" y="102"/>
                    </a:lnTo>
                    <a:lnTo>
                      <a:pt x="60" y="106"/>
                    </a:lnTo>
                    <a:lnTo>
                      <a:pt x="100" y="108"/>
                    </a:lnTo>
                    <a:lnTo>
                      <a:pt x="152" y="108"/>
                    </a:lnTo>
                    <a:lnTo>
                      <a:pt x="182" y="106"/>
                    </a:lnTo>
                    <a:lnTo>
                      <a:pt x="212" y="102"/>
                    </a:lnTo>
                    <a:lnTo>
                      <a:pt x="244" y="98"/>
                    </a:lnTo>
                    <a:lnTo>
                      <a:pt x="278" y="90"/>
                    </a:lnTo>
                    <a:lnTo>
                      <a:pt x="312" y="80"/>
                    </a:lnTo>
                    <a:lnTo>
                      <a:pt x="346" y="68"/>
                    </a:lnTo>
                    <a:lnTo>
                      <a:pt x="380" y="52"/>
                    </a:lnTo>
                    <a:lnTo>
                      <a:pt x="412" y="34"/>
                    </a:lnTo>
                    <a:lnTo>
                      <a:pt x="412" y="34"/>
                    </a:lnTo>
                    <a:lnTo>
                      <a:pt x="436" y="32"/>
                    </a:lnTo>
                    <a:lnTo>
                      <a:pt x="454" y="28"/>
                    </a:lnTo>
                    <a:lnTo>
                      <a:pt x="460" y="24"/>
                    </a:lnTo>
                    <a:lnTo>
                      <a:pt x="464" y="20"/>
                    </a:lnTo>
                    <a:lnTo>
                      <a:pt x="464" y="20"/>
                    </a:lnTo>
                    <a:lnTo>
                      <a:pt x="464" y="14"/>
                    </a:lnTo>
                    <a:lnTo>
                      <a:pt x="462" y="6"/>
                    </a:lnTo>
                    <a:lnTo>
                      <a:pt x="462" y="6"/>
                    </a:lnTo>
                    <a:lnTo>
                      <a:pt x="460" y="4"/>
                    </a:lnTo>
                    <a:lnTo>
                      <a:pt x="454" y="2"/>
                    </a:lnTo>
                    <a:lnTo>
                      <a:pt x="436" y="2"/>
                    </a:lnTo>
                    <a:lnTo>
                      <a:pt x="416" y="2"/>
                    </a:lnTo>
                    <a:lnTo>
                      <a:pt x="410" y="2"/>
                    </a:lnTo>
                    <a:lnTo>
                      <a:pt x="40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" name="Freeform 21"/>
              <p:cNvSpPr>
                <a:spLocks/>
              </p:cNvSpPr>
              <p:nvPr/>
            </p:nvSpPr>
            <p:spPr bwMode="auto">
              <a:xfrm>
                <a:off x="3060" y="3018"/>
                <a:ext cx="822" cy="82"/>
              </a:xfrm>
              <a:custGeom>
                <a:avLst/>
                <a:gdLst>
                  <a:gd name="T0" fmla="*/ 822 w 822"/>
                  <a:gd name="T1" fmla="*/ 40 h 82"/>
                  <a:gd name="T2" fmla="*/ 822 w 822"/>
                  <a:gd name="T3" fmla="*/ 40 h 82"/>
                  <a:gd name="T4" fmla="*/ 820 w 822"/>
                  <a:gd name="T5" fmla="*/ 36 h 82"/>
                  <a:gd name="T6" fmla="*/ 814 w 822"/>
                  <a:gd name="T7" fmla="*/ 32 h 82"/>
                  <a:gd name="T8" fmla="*/ 804 w 822"/>
                  <a:gd name="T9" fmla="*/ 28 h 82"/>
                  <a:gd name="T10" fmla="*/ 790 w 822"/>
                  <a:gd name="T11" fmla="*/ 24 h 82"/>
                  <a:gd name="T12" fmla="*/ 752 w 822"/>
                  <a:gd name="T13" fmla="*/ 18 h 82"/>
                  <a:gd name="T14" fmla="*/ 702 w 822"/>
                  <a:gd name="T15" fmla="*/ 12 h 82"/>
                  <a:gd name="T16" fmla="*/ 640 w 822"/>
                  <a:gd name="T17" fmla="*/ 6 h 82"/>
                  <a:gd name="T18" fmla="*/ 570 w 822"/>
                  <a:gd name="T19" fmla="*/ 2 h 82"/>
                  <a:gd name="T20" fmla="*/ 494 w 822"/>
                  <a:gd name="T21" fmla="*/ 0 h 82"/>
                  <a:gd name="T22" fmla="*/ 410 w 822"/>
                  <a:gd name="T23" fmla="*/ 0 h 82"/>
                  <a:gd name="T24" fmla="*/ 410 w 822"/>
                  <a:gd name="T25" fmla="*/ 0 h 82"/>
                  <a:gd name="T26" fmla="*/ 328 w 822"/>
                  <a:gd name="T27" fmla="*/ 0 h 82"/>
                  <a:gd name="T28" fmla="*/ 250 w 822"/>
                  <a:gd name="T29" fmla="*/ 2 h 82"/>
                  <a:gd name="T30" fmla="*/ 180 w 822"/>
                  <a:gd name="T31" fmla="*/ 6 h 82"/>
                  <a:gd name="T32" fmla="*/ 120 w 822"/>
                  <a:gd name="T33" fmla="*/ 12 h 82"/>
                  <a:gd name="T34" fmla="*/ 70 w 822"/>
                  <a:gd name="T35" fmla="*/ 18 h 82"/>
                  <a:gd name="T36" fmla="*/ 32 w 822"/>
                  <a:gd name="T37" fmla="*/ 24 h 82"/>
                  <a:gd name="T38" fmla="*/ 18 w 822"/>
                  <a:gd name="T39" fmla="*/ 28 h 82"/>
                  <a:gd name="T40" fmla="*/ 8 w 822"/>
                  <a:gd name="T41" fmla="*/ 32 h 82"/>
                  <a:gd name="T42" fmla="*/ 2 w 822"/>
                  <a:gd name="T43" fmla="*/ 36 h 82"/>
                  <a:gd name="T44" fmla="*/ 0 w 822"/>
                  <a:gd name="T45" fmla="*/ 40 h 82"/>
                  <a:gd name="T46" fmla="*/ 0 w 822"/>
                  <a:gd name="T47" fmla="*/ 40 h 82"/>
                  <a:gd name="T48" fmla="*/ 2 w 822"/>
                  <a:gd name="T49" fmla="*/ 44 h 82"/>
                  <a:gd name="T50" fmla="*/ 8 w 822"/>
                  <a:gd name="T51" fmla="*/ 48 h 82"/>
                  <a:gd name="T52" fmla="*/ 18 w 822"/>
                  <a:gd name="T53" fmla="*/ 52 h 82"/>
                  <a:gd name="T54" fmla="*/ 32 w 822"/>
                  <a:gd name="T55" fmla="*/ 56 h 82"/>
                  <a:gd name="T56" fmla="*/ 70 w 822"/>
                  <a:gd name="T57" fmla="*/ 64 h 82"/>
                  <a:gd name="T58" fmla="*/ 120 w 822"/>
                  <a:gd name="T59" fmla="*/ 70 h 82"/>
                  <a:gd name="T60" fmla="*/ 180 w 822"/>
                  <a:gd name="T61" fmla="*/ 74 h 82"/>
                  <a:gd name="T62" fmla="*/ 250 w 822"/>
                  <a:gd name="T63" fmla="*/ 78 h 82"/>
                  <a:gd name="T64" fmla="*/ 328 w 822"/>
                  <a:gd name="T65" fmla="*/ 80 h 82"/>
                  <a:gd name="T66" fmla="*/ 410 w 822"/>
                  <a:gd name="T67" fmla="*/ 82 h 82"/>
                  <a:gd name="T68" fmla="*/ 410 w 822"/>
                  <a:gd name="T69" fmla="*/ 82 h 82"/>
                  <a:gd name="T70" fmla="*/ 494 w 822"/>
                  <a:gd name="T71" fmla="*/ 80 h 82"/>
                  <a:gd name="T72" fmla="*/ 570 w 822"/>
                  <a:gd name="T73" fmla="*/ 78 h 82"/>
                  <a:gd name="T74" fmla="*/ 640 w 822"/>
                  <a:gd name="T75" fmla="*/ 74 h 82"/>
                  <a:gd name="T76" fmla="*/ 702 w 822"/>
                  <a:gd name="T77" fmla="*/ 70 h 82"/>
                  <a:gd name="T78" fmla="*/ 752 w 822"/>
                  <a:gd name="T79" fmla="*/ 64 h 82"/>
                  <a:gd name="T80" fmla="*/ 790 w 822"/>
                  <a:gd name="T81" fmla="*/ 56 h 82"/>
                  <a:gd name="T82" fmla="*/ 804 w 822"/>
                  <a:gd name="T83" fmla="*/ 52 h 82"/>
                  <a:gd name="T84" fmla="*/ 814 w 822"/>
                  <a:gd name="T85" fmla="*/ 48 h 82"/>
                  <a:gd name="T86" fmla="*/ 820 w 822"/>
                  <a:gd name="T87" fmla="*/ 44 h 82"/>
                  <a:gd name="T88" fmla="*/ 822 w 822"/>
                  <a:gd name="T89" fmla="*/ 40 h 82"/>
                  <a:gd name="T90" fmla="*/ 822 w 822"/>
                  <a:gd name="T91" fmla="*/ 40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22" h="82">
                    <a:moveTo>
                      <a:pt x="822" y="40"/>
                    </a:moveTo>
                    <a:lnTo>
                      <a:pt x="822" y="40"/>
                    </a:lnTo>
                    <a:lnTo>
                      <a:pt x="820" y="36"/>
                    </a:lnTo>
                    <a:lnTo>
                      <a:pt x="814" y="32"/>
                    </a:lnTo>
                    <a:lnTo>
                      <a:pt x="804" y="28"/>
                    </a:lnTo>
                    <a:lnTo>
                      <a:pt x="790" y="24"/>
                    </a:lnTo>
                    <a:lnTo>
                      <a:pt x="752" y="18"/>
                    </a:lnTo>
                    <a:lnTo>
                      <a:pt x="702" y="12"/>
                    </a:lnTo>
                    <a:lnTo>
                      <a:pt x="640" y="6"/>
                    </a:lnTo>
                    <a:lnTo>
                      <a:pt x="570" y="2"/>
                    </a:lnTo>
                    <a:lnTo>
                      <a:pt x="494" y="0"/>
                    </a:lnTo>
                    <a:lnTo>
                      <a:pt x="410" y="0"/>
                    </a:lnTo>
                    <a:lnTo>
                      <a:pt x="410" y="0"/>
                    </a:lnTo>
                    <a:lnTo>
                      <a:pt x="328" y="0"/>
                    </a:lnTo>
                    <a:lnTo>
                      <a:pt x="250" y="2"/>
                    </a:lnTo>
                    <a:lnTo>
                      <a:pt x="180" y="6"/>
                    </a:lnTo>
                    <a:lnTo>
                      <a:pt x="120" y="12"/>
                    </a:lnTo>
                    <a:lnTo>
                      <a:pt x="70" y="18"/>
                    </a:lnTo>
                    <a:lnTo>
                      <a:pt x="32" y="24"/>
                    </a:lnTo>
                    <a:lnTo>
                      <a:pt x="18" y="28"/>
                    </a:lnTo>
                    <a:lnTo>
                      <a:pt x="8" y="32"/>
                    </a:lnTo>
                    <a:lnTo>
                      <a:pt x="2" y="36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2" y="44"/>
                    </a:lnTo>
                    <a:lnTo>
                      <a:pt x="8" y="48"/>
                    </a:lnTo>
                    <a:lnTo>
                      <a:pt x="18" y="52"/>
                    </a:lnTo>
                    <a:lnTo>
                      <a:pt x="32" y="56"/>
                    </a:lnTo>
                    <a:lnTo>
                      <a:pt x="70" y="64"/>
                    </a:lnTo>
                    <a:lnTo>
                      <a:pt x="120" y="70"/>
                    </a:lnTo>
                    <a:lnTo>
                      <a:pt x="180" y="74"/>
                    </a:lnTo>
                    <a:lnTo>
                      <a:pt x="250" y="78"/>
                    </a:lnTo>
                    <a:lnTo>
                      <a:pt x="328" y="80"/>
                    </a:lnTo>
                    <a:lnTo>
                      <a:pt x="410" y="82"/>
                    </a:lnTo>
                    <a:lnTo>
                      <a:pt x="410" y="82"/>
                    </a:lnTo>
                    <a:lnTo>
                      <a:pt x="494" y="80"/>
                    </a:lnTo>
                    <a:lnTo>
                      <a:pt x="570" y="78"/>
                    </a:lnTo>
                    <a:lnTo>
                      <a:pt x="640" y="74"/>
                    </a:lnTo>
                    <a:lnTo>
                      <a:pt x="702" y="70"/>
                    </a:lnTo>
                    <a:lnTo>
                      <a:pt x="752" y="64"/>
                    </a:lnTo>
                    <a:lnTo>
                      <a:pt x="790" y="56"/>
                    </a:lnTo>
                    <a:lnTo>
                      <a:pt x="804" y="52"/>
                    </a:lnTo>
                    <a:lnTo>
                      <a:pt x="814" y="48"/>
                    </a:lnTo>
                    <a:lnTo>
                      <a:pt x="820" y="44"/>
                    </a:lnTo>
                    <a:lnTo>
                      <a:pt x="822" y="40"/>
                    </a:lnTo>
                    <a:lnTo>
                      <a:pt x="822" y="40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" name="Freeform 22"/>
              <p:cNvSpPr>
                <a:spLocks/>
              </p:cNvSpPr>
              <p:nvPr/>
            </p:nvSpPr>
            <p:spPr bwMode="auto">
              <a:xfrm>
                <a:off x="3152" y="2558"/>
                <a:ext cx="562" cy="334"/>
              </a:xfrm>
              <a:custGeom>
                <a:avLst/>
                <a:gdLst>
                  <a:gd name="T0" fmla="*/ 562 w 562"/>
                  <a:gd name="T1" fmla="*/ 0 h 334"/>
                  <a:gd name="T2" fmla="*/ 562 w 562"/>
                  <a:gd name="T3" fmla="*/ 0 h 334"/>
                  <a:gd name="T4" fmla="*/ 534 w 562"/>
                  <a:gd name="T5" fmla="*/ 22 h 334"/>
                  <a:gd name="T6" fmla="*/ 506 w 562"/>
                  <a:gd name="T7" fmla="*/ 44 h 334"/>
                  <a:gd name="T8" fmla="*/ 474 w 562"/>
                  <a:gd name="T9" fmla="*/ 62 h 334"/>
                  <a:gd name="T10" fmla="*/ 440 w 562"/>
                  <a:gd name="T11" fmla="*/ 80 h 334"/>
                  <a:gd name="T12" fmla="*/ 402 w 562"/>
                  <a:gd name="T13" fmla="*/ 94 h 334"/>
                  <a:gd name="T14" fmla="*/ 366 w 562"/>
                  <a:gd name="T15" fmla="*/ 108 h 334"/>
                  <a:gd name="T16" fmla="*/ 326 w 562"/>
                  <a:gd name="T17" fmla="*/ 118 h 334"/>
                  <a:gd name="T18" fmla="*/ 286 w 562"/>
                  <a:gd name="T19" fmla="*/ 126 h 334"/>
                  <a:gd name="T20" fmla="*/ 286 w 562"/>
                  <a:gd name="T21" fmla="*/ 126 h 334"/>
                  <a:gd name="T22" fmla="*/ 246 w 562"/>
                  <a:gd name="T23" fmla="*/ 130 h 334"/>
                  <a:gd name="T24" fmla="*/ 206 w 562"/>
                  <a:gd name="T25" fmla="*/ 130 h 334"/>
                  <a:gd name="T26" fmla="*/ 168 w 562"/>
                  <a:gd name="T27" fmla="*/ 128 h 334"/>
                  <a:gd name="T28" fmla="*/ 130 w 562"/>
                  <a:gd name="T29" fmla="*/ 124 h 334"/>
                  <a:gd name="T30" fmla="*/ 94 w 562"/>
                  <a:gd name="T31" fmla="*/ 116 h 334"/>
                  <a:gd name="T32" fmla="*/ 62 w 562"/>
                  <a:gd name="T33" fmla="*/ 104 h 334"/>
                  <a:gd name="T34" fmla="*/ 30 w 562"/>
                  <a:gd name="T35" fmla="*/ 92 h 334"/>
                  <a:gd name="T36" fmla="*/ 0 w 562"/>
                  <a:gd name="T37" fmla="*/ 76 h 334"/>
                  <a:gd name="T38" fmla="*/ 56 w 562"/>
                  <a:gd name="T39" fmla="*/ 282 h 334"/>
                  <a:gd name="T40" fmla="*/ 56 w 562"/>
                  <a:gd name="T41" fmla="*/ 282 h 334"/>
                  <a:gd name="T42" fmla="*/ 58 w 562"/>
                  <a:gd name="T43" fmla="*/ 290 h 334"/>
                  <a:gd name="T44" fmla="*/ 64 w 562"/>
                  <a:gd name="T45" fmla="*/ 298 h 334"/>
                  <a:gd name="T46" fmla="*/ 72 w 562"/>
                  <a:gd name="T47" fmla="*/ 304 h 334"/>
                  <a:gd name="T48" fmla="*/ 80 w 562"/>
                  <a:gd name="T49" fmla="*/ 310 h 334"/>
                  <a:gd name="T50" fmla="*/ 92 w 562"/>
                  <a:gd name="T51" fmla="*/ 316 h 334"/>
                  <a:gd name="T52" fmla="*/ 104 w 562"/>
                  <a:gd name="T53" fmla="*/ 320 h 334"/>
                  <a:gd name="T54" fmla="*/ 134 w 562"/>
                  <a:gd name="T55" fmla="*/ 328 h 334"/>
                  <a:gd name="T56" fmla="*/ 170 w 562"/>
                  <a:gd name="T57" fmla="*/ 332 h 334"/>
                  <a:gd name="T58" fmla="*/ 210 w 562"/>
                  <a:gd name="T59" fmla="*/ 334 h 334"/>
                  <a:gd name="T60" fmla="*/ 254 w 562"/>
                  <a:gd name="T61" fmla="*/ 332 h 334"/>
                  <a:gd name="T62" fmla="*/ 302 w 562"/>
                  <a:gd name="T63" fmla="*/ 326 h 334"/>
                  <a:gd name="T64" fmla="*/ 302 w 562"/>
                  <a:gd name="T65" fmla="*/ 326 h 334"/>
                  <a:gd name="T66" fmla="*/ 350 w 562"/>
                  <a:gd name="T67" fmla="*/ 316 h 334"/>
                  <a:gd name="T68" fmla="*/ 396 w 562"/>
                  <a:gd name="T69" fmla="*/ 304 h 334"/>
                  <a:gd name="T70" fmla="*/ 436 w 562"/>
                  <a:gd name="T71" fmla="*/ 290 h 334"/>
                  <a:gd name="T72" fmla="*/ 474 w 562"/>
                  <a:gd name="T73" fmla="*/ 274 h 334"/>
                  <a:gd name="T74" fmla="*/ 504 w 562"/>
                  <a:gd name="T75" fmla="*/ 256 h 334"/>
                  <a:gd name="T76" fmla="*/ 516 w 562"/>
                  <a:gd name="T77" fmla="*/ 248 h 334"/>
                  <a:gd name="T78" fmla="*/ 528 w 562"/>
                  <a:gd name="T79" fmla="*/ 240 h 334"/>
                  <a:gd name="T80" fmla="*/ 536 w 562"/>
                  <a:gd name="T81" fmla="*/ 230 h 334"/>
                  <a:gd name="T82" fmla="*/ 544 w 562"/>
                  <a:gd name="T83" fmla="*/ 222 h 334"/>
                  <a:gd name="T84" fmla="*/ 548 w 562"/>
                  <a:gd name="T85" fmla="*/ 212 h 334"/>
                  <a:gd name="T86" fmla="*/ 550 w 562"/>
                  <a:gd name="T87" fmla="*/ 204 h 334"/>
                  <a:gd name="T88" fmla="*/ 562 w 562"/>
                  <a:gd name="T89" fmla="*/ 0 h 3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562" h="334">
                    <a:moveTo>
                      <a:pt x="562" y="0"/>
                    </a:moveTo>
                    <a:lnTo>
                      <a:pt x="562" y="0"/>
                    </a:lnTo>
                    <a:lnTo>
                      <a:pt x="534" y="22"/>
                    </a:lnTo>
                    <a:lnTo>
                      <a:pt x="506" y="44"/>
                    </a:lnTo>
                    <a:lnTo>
                      <a:pt x="474" y="62"/>
                    </a:lnTo>
                    <a:lnTo>
                      <a:pt x="440" y="80"/>
                    </a:lnTo>
                    <a:lnTo>
                      <a:pt x="402" y="94"/>
                    </a:lnTo>
                    <a:lnTo>
                      <a:pt x="366" y="108"/>
                    </a:lnTo>
                    <a:lnTo>
                      <a:pt x="326" y="118"/>
                    </a:lnTo>
                    <a:lnTo>
                      <a:pt x="286" y="126"/>
                    </a:lnTo>
                    <a:lnTo>
                      <a:pt x="286" y="126"/>
                    </a:lnTo>
                    <a:lnTo>
                      <a:pt x="246" y="130"/>
                    </a:lnTo>
                    <a:lnTo>
                      <a:pt x="206" y="130"/>
                    </a:lnTo>
                    <a:lnTo>
                      <a:pt x="168" y="128"/>
                    </a:lnTo>
                    <a:lnTo>
                      <a:pt x="130" y="124"/>
                    </a:lnTo>
                    <a:lnTo>
                      <a:pt x="94" y="116"/>
                    </a:lnTo>
                    <a:lnTo>
                      <a:pt x="62" y="104"/>
                    </a:lnTo>
                    <a:lnTo>
                      <a:pt x="30" y="92"/>
                    </a:lnTo>
                    <a:lnTo>
                      <a:pt x="0" y="76"/>
                    </a:lnTo>
                    <a:lnTo>
                      <a:pt x="56" y="282"/>
                    </a:lnTo>
                    <a:lnTo>
                      <a:pt x="56" y="282"/>
                    </a:lnTo>
                    <a:lnTo>
                      <a:pt x="58" y="290"/>
                    </a:lnTo>
                    <a:lnTo>
                      <a:pt x="64" y="298"/>
                    </a:lnTo>
                    <a:lnTo>
                      <a:pt x="72" y="304"/>
                    </a:lnTo>
                    <a:lnTo>
                      <a:pt x="80" y="310"/>
                    </a:lnTo>
                    <a:lnTo>
                      <a:pt x="92" y="316"/>
                    </a:lnTo>
                    <a:lnTo>
                      <a:pt x="104" y="320"/>
                    </a:lnTo>
                    <a:lnTo>
                      <a:pt x="134" y="328"/>
                    </a:lnTo>
                    <a:lnTo>
                      <a:pt x="170" y="332"/>
                    </a:lnTo>
                    <a:lnTo>
                      <a:pt x="210" y="334"/>
                    </a:lnTo>
                    <a:lnTo>
                      <a:pt x="254" y="332"/>
                    </a:lnTo>
                    <a:lnTo>
                      <a:pt x="302" y="326"/>
                    </a:lnTo>
                    <a:lnTo>
                      <a:pt x="302" y="326"/>
                    </a:lnTo>
                    <a:lnTo>
                      <a:pt x="350" y="316"/>
                    </a:lnTo>
                    <a:lnTo>
                      <a:pt x="396" y="304"/>
                    </a:lnTo>
                    <a:lnTo>
                      <a:pt x="436" y="290"/>
                    </a:lnTo>
                    <a:lnTo>
                      <a:pt x="474" y="274"/>
                    </a:lnTo>
                    <a:lnTo>
                      <a:pt x="504" y="256"/>
                    </a:lnTo>
                    <a:lnTo>
                      <a:pt x="516" y="248"/>
                    </a:lnTo>
                    <a:lnTo>
                      <a:pt x="528" y="240"/>
                    </a:lnTo>
                    <a:lnTo>
                      <a:pt x="536" y="230"/>
                    </a:lnTo>
                    <a:lnTo>
                      <a:pt x="544" y="222"/>
                    </a:lnTo>
                    <a:lnTo>
                      <a:pt x="548" y="212"/>
                    </a:lnTo>
                    <a:lnTo>
                      <a:pt x="550" y="204"/>
                    </a:lnTo>
                    <a:lnTo>
                      <a:pt x="56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" name="Freeform 23"/>
              <p:cNvSpPr>
                <a:spLocks/>
              </p:cNvSpPr>
              <p:nvPr/>
            </p:nvSpPr>
            <p:spPr bwMode="auto">
              <a:xfrm>
                <a:off x="3206" y="2732"/>
                <a:ext cx="210" cy="348"/>
              </a:xfrm>
              <a:custGeom>
                <a:avLst/>
                <a:gdLst>
                  <a:gd name="T0" fmla="*/ 168 w 210"/>
                  <a:gd name="T1" fmla="*/ 10 h 348"/>
                  <a:gd name="T2" fmla="*/ 168 w 210"/>
                  <a:gd name="T3" fmla="*/ 10 h 348"/>
                  <a:gd name="T4" fmla="*/ 154 w 210"/>
                  <a:gd name="T5" fmla="*/ 24 h 348"/>
                  <a:gd name="T6" fmla="*/ 140 w 210"/>
                  <a:gd name="T7" fmla="*/ 44 h 348"/>
                  <a:gd name="T8" fmla="*/ 124 w 210"/>
                  <a:gd name="T9" fmla="*/ 70 h 348"/>
                  <a:gd name="T10" fmla="*/ 116 w 210"/>
                  <a:gd name="T11" fmla="*/ 88 h 348"/>
                  <a:gd name="T12" fmla="*/ 108 w 210"/>
                  <a:gd name="T13" fmla="*/ 106 h 348"/>
                  <a:gd name="T14" fmla="*/ 100 w 210"/>
                  <a:gd name="T15" fmla="*/ 128 h 348"/>
                  <a:gd name="T16" fmla="*/ 94 w 210"/>
                  <a:gd name="T17" fmla="*/ 152 h 348"/>
                  <a:gd name="T18" fmla="*/ 88 w 210"/>
                  <a:gd name="T19" fmla="*/ 178 h 348"/>
                  <a:gd name="T20" fmla="*/ 84 w 210"/>
                  <a:gd name="T21" fmla="*/ 206 h 348"/>
                  <a:gd name="T22" fmla="*/ 82 w 210"/>
                  <a:gd name="T23" fmla="*/ 236 h 348"/>
                  <a:gd name="T24" fmla="*/ 80 w 210"/>
                  <a:gd name="T25" fmla="*/ 270 h 348"/>
                  <a:gd name="T26" fmla="*/ 80 w 210"/>
                  <a:gd name="T27" fmla="*/ 270 h 348"/>
                  <a:gd name="T28" fmla="*/ 66 w 210"/>
                  <a:gd name="T29" fmla="*/ 274 h 348"/>
                  <a:gd name="T30" fmla="*/ 50 w 210"/>
                  <a:gd name="T31" fmla="*/ 280 h 348"/>
                  <a:gd name="T32" fmla="*/ 34 w 210"/>
                  <a:gd name="T33" fmla="*/ 286 h 348"/>
                  <a:gd name="T34" fmla="*/ 18 w 210"/>
                  <a:gd name="T35" fmla="*/ 296 h 348"/>
                  <a:gd name="T36" fmla="*/ 12 w 210"/>
                  <a:gd name="T37" fmla="*/ 302 h 348"/>
                  <a:gd name="T38" fmla="*/ 6 w 210"/>
                  <a:gd name="T39" fmla="*/ 308 h 348"/>
                  <a:gd name="T40" fmla="*/ 2 w 210"/>
                  <a:gd name="T41" fmla="*/ 316 h 348"/>
                  <a:gd name="T42" fmla="*/ 0 w 210"/>
                  <a:gd name="T43" fmla="*/ 322 h 348"/>
                  <a:gd name="T44" fmla="*/ 0 w 210"/>
                  <a:gd name="T45" fmla="*/ 330 h 348"/>
                  <a:gd name="T46" fmla="*/ 2 w 210"/>
                  <a:gd name="T47" fmla="*/ 340 h 348"/>
                  <a:gd name="T48" fmla="*/ 2 w 210"/>
                  <a:gd name="T49" fmla="*/ 340 h 348"/>
                  <a:gd name="T50" fmla="*/ 6 w 210"/>
                  <a:gd name="T51" fmla="*/ 342 h 348"/>
                  <a:gd name="T52" fmla="*/ 12 w 210"/>
                  <a:gd name="T53" fmla="*/ 344 h 348"/>
                  <a:gd name="T54" fmla="*/ 24 w 210"/>
                  <a:gd name="T55" fmla="*/ 348 h 348"/>
                  <a:gd name="T56" fmla="*/ 40 w 210"/>
                  <a:gd name="T57" fmla="*/ 348 h 348"/>
                  <a:gd name="T58" fmla="*/ 124 w 210"/>
                  <a:gd name="T59" fmla="*/ 308 h 348"/>
                  <a:gd name="T60" fmla="*/ 124 w 210"/>
                  <a:gd name="T61" fmla="*/ 308 h 348"/>
                  <a:gd name="T62" fmla="*/ 126 w 210"/>
                  <a:gd name="T63" fmla="*/ 306 h 348"/>
                  <a:gd name="T64" fmla="*/ 130 w 210"/>
                  <a:gd name="T65" fmla="*/ 300 h 348"/>
                  <a:gd name="T66" fmla="*/ 132 w 210"/>
                  <a:gd name="T67" fmla="*/ 296 h 348"/>
                  <a:gd name="T68" fmla="*/ 134 w 210"/>
                  <a:gd name="T69" fmla="*/ 290 h 348"/>
                  <a:gd name="T70" fmla="*/ 134 w 210"/>
                  <a:gd name="T71" fmla="*/ 286 h 348"/>
                  <a:gd name="T72" fmla="*/ 130 w 210"/>
                  <a:gd name="T73" fmla="*/ 280 h 348"/>
                  <a:gd name="T74" fmla="*/ 116 w 210"/>
                  <a:gd name="T75" fmla="*/ 262 h 348"/>
                  <a:gd name="T76" fmla="*/ 116 w 210"/>
                  <a:gd name="T77" fmla="*/ 262 h 348"/>
                  <a:gd name="T78" fmla="*/ 114 w 210"/>
                  <a:gd name="T79" fmla="*/ 240 h 348"/>
                  <a:gd name="T80" fmla="*/ 114 w 210"/>
                  <a:gd name="T81" fmla="*/ 214 h 348"/>
                  <a:gd name="T82" fmla="*/ 118 w 210"/>
                  <a:gd name="T83" fmla="*/ 182 h 348"/>
                  <a:gd name="T84" fmla="*/ 122 w 210"/>
                  <a:gd name="T85" fmla="*/ 164 h 348"/>
                  <a:gd name="T86" fmla="*/ 128 w 210"/>
                  <a:gd name="T87" fmla="*/ 146 h 348"/>
                  <a:gd name="T88" fmla="*/ 136 w 210"/>
                  <a:gd name="T89" fmla="*/ 126 h 348"/>
                  <a:gd name="T90" fmla="*/ 146 w 210"/>
                  <a:gd name="T91" fmla="*/ 108 h 348"/>
                  <a:gd name="T92" fmla="*/ 158 w 210"/>
                  <a:gd name="T93" fmla="*/ 88 h 348"/>
                  <a:gd name="T94" fmla="*/ 172 w 210"/>
                  <a:gd name="T95" fmla="*/ 70 h 348"/>
                  <a:gd name="T96" fmla="*/ 188 w 210"/>
                  <a:gd name="T97" fmla="*/ 52 h 348"/>
                  <a:gd name="T98" fmla="*/ 210 w 210"/>
                  <a:gd name="T99" fmla="*/ 36 h 348"/>
                  <a:gd name="T100" fmla="*/ 210 w 210"/>
                  <a:gd name="T101" fmla="*/ 36 h 348"/>
                  <a:gd name="T102" fmla="*/ 210 w 210"/>
                  <a:gd name="T103" fmla="*/ 28 h 348"/>
                  <a:gd name="T104" fmla="*/ 210 w 210"/>
                  <a:gd name="T105" fmla="*/ 20 h 348"/>
                  <a:gd name="T106" fmla="*/ 208 w 210"/>
                  <a:gd name="T107" fmla="*/ 10 h 348"/>
                  <a:gd name="T108" fmla="*/ 204 w 210"/>
                  <a:gd name="T109" fmla="*/ 4 h 348"/>
                  <a:gd name="T110" fmla="*/ 200 w 210"/>
                  <a:gd name="T111" fmla="*/ 2 h 348"/>
                  <a:gd name="T112" fmla="*/ 196 w 210"/>
                  <a:gd name="T113" fmla="*/ 0 h 348"/>
                  <a:gd name="T114" fmla="*/ 190 w 210"/>
                  <a:gd name="T115" fmla="*/ 0 h 348"/>
                  <a:gd name="T116" fmla="*/ 184 w 210"/>
                  <a:gd name="T117" fmla="*/ 2 h 348"/>
                  <a:gd name="T118" fmla="*/ 168 w 210"/>
                  <a:gd name="T119" fmla="*/ 10 h 348"/>
                  <a:gd name="T120" fmla="*/ 168 w 210"/>
                  <a:gd name="T121" fmla="*/ 10 h 3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10" h="348">
                    <a:moveTo>
                      <a:pt x="168" y="10"/>
                    </a:moveTo>
                    <a:lnTo>
                      <a:pt x="168" y="10"/>
                    </a:lnTo>
                    <a:lnTo>
                      <a:pt x="154" y="24"/>
                    </a:lnTo>
                    <a:lnTo>
                      <a:pt x="140" y="44"/>
                    </a:lnTo>
                    <a:lnTo>
                      <a:pt x="124" y="70"/>
                    </a:lnTo>
                    <a:lnTo>
                      <a:pt x="116" y="88"/>
                    </a:lnTo>
                    <a:lnTo>
                      <a:pt x="108" y="106"/>
                    </a:lnTo>
                    <a:lnTo>
                      <a:pt x="100" y="128"/>
                    </a:lnTo>
                    <a:lnTo>
                      <a:pt x="94" y="152"/>
                    </a:lnTo>
                    <a:lnTo>
                      <a:pt x="88" y="178"/>
                    </a:lnTo>
                    <a:lnTo>
                      <a:pt x="84" y="206"/>
                    </a:lnTo>
                    <a:lnTo>
                      <a:pt x="82" y="236"/>
                    </a:lnTo>
                    <a:lnTo>
                      <a:pt x="80" y="270"/>
                    </a:lnTo>
                    <a:lnTo>
                      <a:pt x="80" y="270"/>
                    </a:lnTo>
                    <a:lnTo>
                      <a:pt x="66" y="274"/>
                    </a:lnTo>
                    <a:lnTo>
                      <a:pt x="50" y="280"/>
                    </a:lnTo>
                    <a:lnTo>
                      <a:pt x="34" y="286"/>
                    </a:lnTo>
                    <a:lnTo>
                      <a:pt x="18" y="296"/>
                    </a:lnTo>
                    <a:lnTo>
                      <a:pt x="12" y="302"/>
                    </a:lnTo>
                    <a:lnTo>
                      <a:pt x="6" y="308"/>
                    </a:lnTo>
                    <a:lnTo>
                      <a:pt x="2" y="316"/>
                    </a:lnTo>
                    <a:lnTo>
                      <a:pt x="0" y="322"/>
                    </a:lnTo>
                    <a:lnTo>
                      <a:pt x="0" y="330"/>
                    </a:lnTo>
                    <a:lnTo>
                      <a:pt x="2" y="340"/>
                    </a:lnTo>
                    <a:lnTo>
                      <a:pt x="2" y="340"/>
                    </a:lnTo>
                    <a:lnTo>
                      <a:pt x="6" y="342"/>
                    </a:lnTo>
                    <a:lnTo>
                      <a:pt x="12" y="344"/>
                    </a:lnTo>
                    <a:lnTo>
                      <a:pt x="24" y="348"/>
                    </a:lnTo>
                    <a:lnTo>
                      <a:pt x="40" y="348"/>
                    </a:lnTo>
                    <a:lnTo>
                      <a:pt x="124" y="308"/>
                    </a:lnTo>
                    <a:lnTo>
                      <a:pt x="124" y="308"/>
                    </a:lnTo>
                    <a:lnTo>
                      <a:pt x="126" y="306"/>
                    </a:lnTo>
                    <a:lnTo>
                      <a:pt x="130" y="300"/>
                    </a:lnTo>
                    <a:lnTo>
                      <a:pt x="132" y="296"/>
                    </a:lnTo>
                    <a:lnTo>
                      <a:pt x="134" y="290"/>
                    </a:lnTo>
                    <a:lnTo>
                      <a:pt x="134" y="286"/>
                    </a:lnTo>
                    <a:lnTo>
                      <a:pt x="130" y="280"/>
                    </a:lnTo>
                    <a:lnTo>
                      <a:pt x="116" y="262"/>
                    </a:lnTo>
                    <a:lnTo>
                      <a:pt x="116" y="262"/>
                    </a:lnTo>
                    <a:lnTo>
                      <a:pt x="114" y="240"/>
                    </a:lnTo>
                    <a:lnTo>
                      <a:pt x="114" y="214"/>
                    </a:lnTo>
                    <a:lnTo>
                      <a:pt x="118" y="182"/>
                    </a:lnTo>
                    <a:lnTo>
                      <a:pt x="122" y="164"/>
                    </a:lnTo>
                    <a:lnTo>
                      <a:pt x="128" y="146"/>
                    </a:lnTo>
                    <a:lnTo>
                      <a:pt x="136" y="126"/>
                    </a:lnTo>
                    <a:lnTo>
                      <a:pt x="146" y="108"/>
                    </a:lnTo>
                    <a:lnTo>
                      <a:pt x="158" y="88"/>
                    </a:lnTo>
                    <a:lnTo>
                      <a:pt x="172" y="70"/>
                    </a:lnTo>
                    <a:lnTo>
                      <a:pt x="188" y="52"/>
                    </a:lnTo>
                    <a:lnTo>
                      <a:pt x="210" y="36"/>
                    </a:lnTo>
                    <a:lnTo>
                      <a:pt x="210" y="36"/>
                    </a:lnTo>
                    <a:lnTo>
                      <a:pt x="210" y="28"/>
                    </a:lnTo>
                    <a:lnTo>
                      <a:pt x="210" y="20"/>
                    </a:lnTo>
                    <a:lnTo>
                      <a:pt x="208" y="10"/>
                    </a:lnTo>
                    <a:lnTo>
                      <a:pt x="204" y="4"/>
                    </a:lnTo>
                    <a:lnTo>
                      <a:pt x="200" y="2"/>
                    </a:lnTo>
                    <a:lnTo>
                      <a:pt x="196" y="0"/>
                    </a:lnTo>
                    <a:lnTo>
                      <a:pt x="190" y="0"/>
                    </a:lnTo>
                    <a:lnTo>
                      <a:pt x="184" y="2"/>
                    </a:lnTo>
                    <a:lnTo>
                      <a:pt x="168" y="10"/>
                    </a:lnTo>
                    <a:lnTo>
                      <a:pt x="168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" name="Freeform 24"/>
              <p:cNvSpPr>
                <a:spLocks/>
              </p:cNvSpPr>
              <p:nvPr/>
            </p:nvSpPr>
            <p:spPr bwMode="auto">
              <a:xfrm>
                <a:off x="3448" y="2740"/>
                <a:ext cx="242" cy="338"/>
              </a:xfrm>
              <a:custGeom>
                <a:avLst/>
                <a:gdLst>
                  <a:gd name="T0" fmla="*/ 0 w 242"/>
                  <a:gd name="T1" fmla="*/ 36 h 338"/>
                  <a:gd name="T2" fmla="*/ 0 w 242"/>
                  <a:gd name="T3" fmla="*/ 36 h 338"/>
                  <a:gd name="T4" fmla="*/ 8 w 242"/>
                  <a:gd name="T5" fmla="*/ 56 h 338"/>
                  <a:gd name="T6" fmla="*/ 18 w 242"/>
                  <a:gd name="T7" fmla="*/ 76 h 338"/>
                  <a:gd name="T8" fmla="*/ 34 w 242"/>
                  <a:gd name="T9" fmla="*/ 104 h 338"/>
                  <a:gd name="T10" fmla="*/ 44 w 242"/>
                  <a:gd name="T11" fmla="*/ 118 h 338"/>
                  <a:gd name="T12" fmla="*/ 58 w 242"/>
                  <a:gd name="T13" fmla="*/ 134 h 338"/>
                  <a:gd name="T14" fmla="*/ 72 w 242"/>
                  <a:gd name="T15" fmla="*/ 152 h 338"/>
                  <a:gd name="T16" fmla="*/ 90 w 242"/>
                  <a:gd name="T17" fmla="*/ 168 h 338"/>
                  <a:gd name="T18" fmla="*/ 110 w 242"/>
                  <a:gd name="T19" fmla="*/ 186 h 338"/>
                  <a:gd name="T20" fmla="*/ 134 w 242"/>
                  <a:gd name="T21" fmla="*/ 204 h 338"/>
                  <a:gd name="T22" fmla="*/ 158 w 242"/>
                  <a:gd name="T23" fmla="*/ 220 h 338"/>
                  <a:gd name="T24" fmla="*/ 188 w 242"/>
                  <a:gd name="T25" fmla="*/ 238 h 338"/>
                  <a:gd name="T26" fmla="*/ 188 w 242"/>
                  <a:gd name="T27" fmla="*/ 238 h 338"/>
                  <a:gd name="T28" fmla="*/ 184 w 242"/>
                  <a:gd name="T29" fmla="*/ 252 h 338"/>
                  <a:gd name="T30" fmla="*/ 182 w 242"/>
                  <a:gd name="T31" fmla="*/ 268 h 338"/>
                  <a:gd name="T32" fmla="*/ 180 w 242"/>
                  <a:gd name="T33" fmla="*/ 286 h 338"/>
                  <a:gd name="T34" fmla="*/ 180 w 242"/>
                  <a:gd name="T35" fmla="*/ 304 h 338"/>
                  <a:gd name="T36" fmla="*/ 182 w 242"/>
                  <a:gd name="T37" fmla="*/ 312 h 338"/>
                  <a:gd name="T38" fmla="*/ 186 w 242"/>
                  <a:gd name="T39" fmla="*/ 320 h 338"/>
                  <a:gd name="T40" fmla="*/ 190 w 242"/>
                  <a:gd name="T41" fmla="*/ 326 h 338"/>
                  <a:gd name="T42" fmla="*/ 196 w 242"/>
                  <a:gd name="T43" fmla="*/ 332 h 338"/>
                  <a:gd name="T44" fmla="*/ 202 w 242"/>
                  <a:gd name="T45" fmla="*/ 336 h 338"/>
                  <a:gd name="T46" fmla="*/ 212 w 242"/>
                  <a:gd name="T47" fmla="*/ 338 h 338"/>
                  <a:gd name="T48" fmla="*/ 212 w 242"/>
                  <a:gd name="T49" fmla="*/ 338 h 338"/>
                  <a:gd name="T50" fmla="*/ 214 w 242"/>
                  <a:gd name="T51" fmla="*/ 338 h 338"/>
                  <a:gd name="T52" fmla="*/ 220 w 242"/>
                  <a:gd name="T53" fmla="*/ 332 h 338"/>
                  <a:gd name="T54" fmla="*/ 228 w 242"/>
                  <a:gd name="T55" fmla="*/ 324 h 338"/>
                  <a:gd name="T56" fmla="*/ 236 w 242"/>
                  <a:gd name="T57" fmla="*/ 310 h 338"/>
                  <a:gd name="T58" fmla="*/ 242 w 242"/>
                  <a:gd name="T59" fmla="*/ 218 h 338"/>
                  <a:gd name="T60" fmla="*/ 242 w 242"/>
                  <a:gd name="T61" fmla="*/ 218 h 338"/>
                  <a:gd name="T62" fmla="*/ 242 w 242"/>
                  <a:gd name="T63" fmla="*/ 214 h 338"/>
                  <a:gd name="T64" fmla="*/ 238 w 242"/>
                  <a:gd name="T65" fmla="*/ 208 h 338"/>
                  <a:gd name="T66" fmla="*/ 236 w 242"/>
                  <a:gd name="T67" fmla="*/ 204 h 338"/>
                  <a:gd name="T68" fmla="*/ 232 w 242"/>
                  <a:gd name="T69" fmla="*/ 200 h 338"/>
                  <a:gd name="T70" fmla="*/ 226 w 242"/>
                  <a:gd name="T71" fmla="*/ 198 h 338"/>
                  <a:gd name="T72" fmla="*/ 220 w 242"/>
                  <a:gd name="T73" fmla="*/ 198 h 338"/>
                  <a:gd name="T74" fmla="*/ 198 w 242"/>
                  <a:gd name="T75" fmla="*/ 202 h 338"/>
                  <a:gd name="T76" fmla="*/ 198 w 242"/>
                  <a:gd name="T77" fmla="*/ 202 h 338"/>
                  <a:gd name="T78" fmla="*/ 178 w 242"/>
                  <a:gd name="T79" fmla="*/ 192 h 338"/>
                  <a:gd name="T80" fmla="*/ 154 w 242"/>
                  <a:gd name="T81" fmla="*/ 180 h 338"/>
                  <a:gd name="T82" fmla="*/ 128 w 242"/>
                  <a:gd name="T83" fmla="*/ 160 h 338"/>
                  <a:gd name="T84" fmla="*/ 116 w 242"/>
                  <a:gd name="T85" fmla="*/ 148 h 338"/>
                  <a:gd name="T86" fmla="*/ 102 w 242"/>
                  <a:gd name="T87" fmla="*/ 134 h 338"/>
                  <a:gd name="T88" fmla="*/ 88 w 242"/>
                  <a:gd name="T89" fmla="*/ 120 h 338"/>
                  <a:gd name="T90" fmla="*/ 76 w 242"/>
                  <a:gd name="T91" fmla="*/ 102 h 338"/>
                  <a:gd name="T92" fmla="*/ 66 w 242"/>
                  <a:gd name="T93" fmla="*/ 82 h 338"/>
                  <a:gd name="T94" fmla="*/ 56 w 242"/>
                  <a:gd name="T95" fmla="*/ 60 h 338"/>
                  <a:gd name="T96" fmla="*/ 50 w 242"/>
                  <a:gd name="T97" fmla="*/ 38 h 338"/>
                  <a:gd name="T98" fmla="*/ 44 w 242"/>
                  <a:gd name="T99" fmla="*/ 12 h 338"/>
                  <a:gd name="T100" fmla="*/ 44 w 242"/>
                  <a:gd name="T101" fmla="*/ 12 h 338"/>
                  <a:gd name="T102" fmla="*/ 38 w 242"/>
                  <a:gd name="T103" fmla="*/ 6 h 338"/>
                  <a:gd name="T104" fmla="*/ 30 w 242"/>
                  <a:gd name="T105" fmla="*/ 4 h 338"/>
                  <a:gd name="T106" fmla="*/ 22 w 242"/>
                  <a:gd name="T107" fmla="*/ 0 h 338"/>
                  <a:gd name="T108" fmla="*/ 14 w 242"/>
                  <a:gd name="T109" fmla="*/ 2 h 338"/>
                  <a:gd name="T110" fmla="*/ 10 w 242"/>
                  <a:gd name="T111" fmla="*/ 4 h 338"/>
                  <a:gd name="T112" fmla="*/ 6 w 242"/>
                  <a:gd name="T113" fmla="*/ 6 h 338"/>
                  <a:gd name="T114" fmla="*/ 4 w 242"/>
                  <a:gd name="T115" fmla="*/ 10 h 338"/>
                  <a:gd name="T116" fmla="*/ 2 w 242"/>
                  <a:gd name="T117" fmla="*/ 18 h 338"/>
                  <a:gd name="T118" fmla="*/ 0 w 242"/>
                  <a:gd name="T119" fmla="*/ 36 h 338"/>
                  <a:gd name="T120" fmla="*/ 0 w 242"/>
                  <a:gd name="T121" fmla="*/ 36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42" h="338">
                    <a:moveTo>
                      <a:pt x="0" y="36"/>
                    </a:moveTo>
                    <a:lnTo>
                      <a:pt x="0" y="36"/>
                    </a:lnTo>
                    <a:lnTo>
                      <a:pt x="8" y="56"/>
                    </a:lnTo>
                    <a:lnTo>
                      <a:pt x="18" y="76"/>
                    </a:lnTo>
                    <a:lnTo>
                      <a:pt x="34" y="104"/>
                    </a:lnTo>
                    <a:lnTo>
                      <a:pt x="44" y="118"/>
                    </a:lnTo>
                    <a:lnTo>
                      <a:pt x="58" y="134"/>
                    </a:lnTo>
                    <a:lnTo>
                      <a:pt x="72" y="152"/>
                    </a:lnTo>
                    <a:lnTo>
                      <a:pt x="90" y="168"/>
                    </a:lnTo>
                    <a:lnTo>
                      <a:pt x="110" y="186"/>
                    </a:lnTo>
                    <a:lnTo>
                      <a:pt x="134" y="204"/>
                    </a:lnTo>
                    <a:lnTo>
                      <a:pt x="158" y="220"/>
                    </a:lnTo>
                    <a:lnTo>
                      <a:pt x="188" y="238"/>
                    </a:lnTo>
                    <a:lnTo>
                      <a:pt x="188" y="238"/>
                    </a:lnTo>
                    <a:lnTo>
                      <a:pt x="184" y="252"/>
                    </a:lnTo>
                    <a:lnTo>
                      <a:pt x="182" y="268"/>
                    </a:lnTo>
                    <a:lnTo>
                      <a:pt x="180" y="286"/>
                    </a:lnTo>
                    <a:lnTo>
                      <a:pt x="180" y="304"/>
                    </a:lnTo>
                    <a:lnTo>
                      <a:pt x="182" y="312"/>
                    </a:lnTo>
                    <a:lnTo>
                      <a:pt x="186" y="320"/>
                    </a:lnTo>
                    <a:lnTo>
                      <a:pt x="190" y="326"/>
                    </a:lnTo>
                    <a:lnTo>
                      <a:pt x="196" y="332"/>
                    </a:lnTo>
                    <a:lnTo>
                      <a:pt x="202" y="336"/>
                    </a:lnTo>
                    <a:lnTo>
                      <a:pt x="212" y="338"/>
                    </a:lnTo>
                    <a:lnTo>
                      <a:pt x="212" y="338"/>
                    </a:lnTo>
                    <a:lnTo>
                      <a:pt x="214" y="338"/>
                    </a:lnTo>
                    <a:lnTo>
                      <a:pt x="220" y="332"/>
                    </a:lnTo>
                    <a:lnTo>
                      <a:pt x="228" y="324"/>
                    </a:lnTo>
                    <a:lnTo>
                      <a:pt x="236" y="310"/>
                    </a:lnTo>
                    <a:lnTo>
                      <a:pt x="242" y="218"/>
                    </a:lnTo>
                    <a:lnTo>
                      <a:pt x="242" y="218"/>
                    </a:lnTo>
                    <a:lnTo>
                      <a:pt x="242" y="214"/>
                    </a:lnTo>
                    <a:lnTo>
                      <a:pt x="238" y="208"/>
                    </a:lnTo>
                    <a:lnTo>
                      <a:pt x="236" y="204"/>
                    </a:lnTo>
                    <a:lnTo>
                      <a:pt x="232" y="200"/>
                    </a:lnTo>
                    <a:lnTo>
                      <a:pt x="226" y="198"/>
                    </a:lnTo>
                    <a:lnTo>
                      <a:pt x="220" y="198"/>
                    </a:lnTo>
                    <a:lnTo>
                      <a:pt x="198" y="202"/>
                    </a:lnTo>
                    <a:lnTo>
                      <a:pt x="198" y="202"/>
                    </a:lnTo>
                    <a:lnTo>
                      <a:pt x="178" y="192"/>
                    </a:lnTo>
                    <a:lnTo>
                      <a:pt x="154" y="180"/>
                    </a:lnTo>
                    <a:lnTo>
                      <a:pt x="128" y="160"/>
                    </a:lnTo>
                    <a:lnTo>
                      <a:pt x="116" y="148"/>
                    </a:lnTo>
                    <a:lnTo>
                      <a:pt x="102" y="134"/>
                    </a:lnTo>
                    <a:lnTo>
                      <a:pt x="88" y="120"/>
                    </a:lnTo>
                    <a:lnTo>
                      <a:pt x="76" y="102"/>
                    </a:lnTo>
                    <a:lnTo>
                      <a:pt x="66" y="82"/>
                    </a:lnTo>
                    <a:lnTo>
                      <a:pt x="56" y="60"/>
                    </a:lnTo>
                    <a:lnTo>
                      <a:pt x="50" y="38"/>
                    </a:lnTo>
                    <a:lnTo>
                      <a:pt x="44" y="12"/>
                    </a:lnTo>
                    <a:lnTo>
                      <a:pt x="44" y="12"/>
                    </a:lnTo>
                    <a:lnTo>
                      <a:pt x="38" y="6"/>
                    </a:lnTo>
                    <a:lnTo>
                      <a:pt x="30" y="4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10" y="4"/>
                    </a:lnTo>
                    <a:lnTo>
                      <a:pt x="6" y="6"/>
                    </a:lnTo>
                    <a:lnTo>
                      <a:pt x="4" y="10"/>
                    </a:lnTo>
                    <a:lnTo>
                      <a:pt x="2" y="18"/>
                    </a:lnTo>
                    <a:lnTo>
                      <a:pt x="0" y="36"/>
                    </a:lnTo>
                    <a:lnTo>
                      <a:pt x="0" y="3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" name="Freeform 25"/>
              <p:cNvSpPr>
                <a:spLocks/>
              </p:cNvSpPr>
              <p:nvPr/>
            </p:nvSpPr>
            <p:spPr bwMode="auto">
              <a:xfrm>
                <a:off x="3044" y="2218"/>
                <a:ext cx="718" cy="450"/>
              </a:xfrm>
              <a:custGeom>
                <a:avLst/>
                <a:gdLst>
                  <a:gd name="T0" fmla="*/ 718 w 718"/>
                  <a:gd name="T1" fmla="*/ 178 h 450"/>
                  <a:gd name="T2" fmla="*/ 704 w 718"/>
                  <a:gd name="T3" fmla="*/ 136 h 450"/>
                  <a:gd name="T4" fmla="*/ 678 w 718"/>
                  <a:gd name="T5" fmla="*/ 96 h 450"/>
                  <a:gd name="T6" fmla="*/ 640 w 718"/>
                  <a:gd name="T7" fmla="*/ 64 h 450"/>
                  <a:gd name="T8" fmla="*/ 592 w 718"/>
                  <a:gd name="T9" fmla="*/ 36 h 450"/>
                  <a:gd name="T10" fmla="*/ 536 w 718"/>
                  <a:gd name="T11" fmla="*/ 16 h 450"/>
                  <a:gd name="T12" fmla="*/ 472 w 718"/>
                  <a:gd name="T13" fmla="*/ 4 h 450"/>
                  <a:gd name="T14" fmla="*/ 404 w 718"/>
                  <a:gd name="T15" fmla="*/ 0 h 450"/>
                  <a:gd name="T16" fmla="*/ 330 w 718"/>
                  <a:gd name="T17" fmla="*/ 6 h 450"/>
                  <a:gd name="T18" fmla="*/ 294 w 718"/>
                  <a:gd name="T19" fmla="*/ 12 h 450"/>
                  <a:gd name="T20" fmla="*/ 226 w 718"/>
                  <a:gd name="T21" fmla="*/ 30 h 450"/>
                  <a:gd name="T22" fmla="*/ 162 w 718"/>
                  <a:gd name="T23" fmla="*/ 54 h 450"/>
                  <a:gd name="T24" fmla="*/ 108 w 718"/>
                  <a:gd name="T25" fmla="*/ 86 h 450"/>
                  <a:gd name="T26" fmla="*/ 64 w 718"/>
                  <a:gd name="T27" fmla="*/ 122 h 450"/>
                  <a:gd name="T28" fmla="*/ 30 w 718"/>
                  <a:gd name="T29" fmla="*/ 162 h 450"/>
                  <a:gd name="T30" fmla="*/ 8 w 718"/>
                  <a:gd name="T31" fmla="*/ 204 h 450"/>
                  <a:gd name="T32" fmla="*/ 0 w 718"/>
                  <a:gd name="T33" fmla="*/ 250 h 450"/>
                  <a:gd name="T34" fmla="*/ 0 w 718"/>
                  <a:gd name="T35" fmla="*/ 272 h 450"/>
                  <a:gd name="T36" fmla="*/ 14 w 718"/>
                  <a:gd name="T37" fmla="*/ 316 h 450"/>
                  <a:gd name="T38" fmla="*/ 40 w 718"/>
                  <a:gd name="T39" fmla="*/ 354 h 450"/>
                  <a:gd name="T40" fmla="*/ 78 w 718"/>
                  <a:gd name="T41" fmla="*/ 388 h 450"/>
                  <a:gd name="T42" fmla="*/ 126 w 718"/>
                  <a:gd name="T43" fmla="*/ 414 h 450"/>
                  <a:gd name="T44" fmla="*/ 182 w 718"/>
                  <a:gd name="T45" fmla="*/ 434 h 450"/>
                  <a:gd name="T46" fmla="*/ 246 w 718"/>
                  <a:gd name="T47" fmla="*/ 446 h 450"/>
                  <a:gd name="T48" fmla="*/ 314 w 718"/>
                  <a:gd name="T49" fmla="*/ 450 h 450"/>
                  <a:gd name="T50" fmla="*/ 388 w 718"/>
                  <a:gd name="T51" fmla="*/ 446 h 450"/>
                  <a:gd name="T52" fmla="*/ 424 w 718"/>
                  <a:gd name="T53" fmla="*/ 440 h 450"/>
                  <a:gd name="T54" fmla="*/ 494 w 718"/>
                  <a:gd name="T55" fmla="*/ 422 h 450"/>
                  <a:gd name="T56" fmla="*/ 556 w 718"/>
                  <a:gd name="T57" fmla="*/ 396 h 450"/>
                  <a:gd name="T58" fmla="*/ 610 w 718"/>
                  <a:gd name="T59" fmla="*/ 366 h 450"/>
                  <a:gd name="T60" fmla="*/ 654 w 718"/>
                  <a:gd name="T61" fmla="*/ 330 h 450"/>
                  <a:gd name="T62" fmla="*/ 688 w 718"/>
                  <a:gd name="T63" fmla="*/ 290 h 450"/>
                  <a:gd name="T64" fmla="*/ 710 w 718"/>
                  <a:gd name="T65" fmla="*/ 246 h 450"/>
                  <a:gd name="T66" fmla="*/ 718 w 718"/>
                  <a:gd name="T67" fmla="*/ 202 h 450"/>
                  <a:gd name="T68" fmla="*/ 718 w 718"/>
                  <a:gd name="T69" fmla="*/ 178 h 4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18" h="450">
                    <a:moveTo>
                      <a:pt x="718" y="178"/>
                    </a:moveTo>
                    <a:lnTo>
                      <a:pt x="718" y="178"/>
                    </a:lnTo>
                    <a:lnTo>
                      <a:pt x="712" y="156"/>
                    </a:lnTo>
                    <a:lnTo>
                      <a:pt x="704" y="136"/>
                    </a:lnTo>
                    <a:lnTo>
                      <a:pt x="694" y="116"/>
                    </a:lnTo>
                    <a:lnTo>
                      <a:pt x="678" y="96"/>
                    </a:lnTo>
                    <a:lnTo>
                      <a:pt x="660" y="80"/>
                    </a:lnTo>
                    <a:lnTo>
                      <a:pt x="640" y="64"/>
                    </a:lnTo>
                    <a:lnTo>
                      <a:pt x="618" y="50"/>
                    </a:lnTo>
                    <a:lnTo>
                      <a:pt x="592" y="36"/>
                    </a:lnTo>
                    <a:lnTo>
                      <a:pt x="566" y="26"/>
                    </a:lnTo>
                    <a:lnTo>
                      <a:pt x="536" y="16"/>
                    </a:lnTo>
                    <a:lnTo>
                      <a:pt x="504" y="10"/>
                    </a:lnTo>
                    <a:lnTo>
                      <a:pt x="472" y="4"/>
                    </a:lnTo>
                    <a:lnTo>
                      <a:pt x="438" y="2"/>
                    </a:lnTo>
                    <a:lnTo>
                      <a:pt x="404" y="0"/>
                    </a:lnTo>
                    <a:lnTo>
                      <a:pt x="368" y="2"/>
                    </a:lnTo>
                    <a:lnTo>
                      <a:pt x="330" y="6"/>
                    </a:lnTo>
                    <a:lnTo>
                      <a:pt x="330" y="6"/>
                    </a:lnTo>
                    <a:lnTo>
                      <a:pt x="294" y="12"/>
                    </a:lnTo>
                    <a:lnTo>
                      <a:pt x="258" y="20"/>
                    </a:lnTo>
                    <a:lnTo>
                      <a:pt x="226" y="30"/>
                    </a:lnTo>
                    <a:lnTo>
                      <a:pt x="194" y="42"/>
                    </a:lnTo>
                    <a:lnTo>
                      <a:pt x="162" y="54"/>
                    </a:lnTo>
                    <a:lnTo>
                      <a:pt x="134" y="70"/>
                    </a:lnTo>
                    <a:lnTo>
                      <a:pt x="108" y="86"/>
                    </a:lnTo>
                    <a:lnTo>
                      <a:pt x="86" y="104"/>
                    </a:lnTo>
                    <a:lnTo>
                      <a:pt x="64" y="122"/>
                    </a:lnTo>
                    <a:lnTo>
                      <a:pt x="46" y="142"/>
                    </a:lnTo>
                    <a:lnTo>
                      <a:pt x="30" y="162"/>
                    </a:lnTo>
                    <a:lnTo>
                      <a:pt x="18" y="184"/>
                    </a:lnTo>
                    <a:lnTo>
                      <a:pt x="8" y="204"/>
                    </a:lnTo>
                    <a:lnTo>
                      <a:pt x="2" y="228"/>
                    </a:lnTo>
                    <a:lnTo>
                      <a:pt x="0" y="250"/>
                    </a:lnTo>
                    <a:lnTo>
                      <a:pt x="0" y="272"/>
                    </a:lnTo>
                    <a:lnTo>
                      <a:pt x="0" y="272"/>
                    </a:lnTo>
                    <a:lnTo>
                      <a:pt x="6" y="294"/>
                    </a:lnTo>
                    <a:lnTo>
                      <a:pt x="14" y="316"/>
                    </a:lnTo>
                    <a:lnTo>
                      <a:pt x="26" y="336"/>
                    </a:lnTo>
                    <a:lnTo>
                      <a:pt x="40" y="354"/>
                    </a:lnTo>
                    <a:lnTo>
                      <a:pt x="58" y="372"/>
                    </a:lnTo>
                    <a:lnTo>
                      <a:pt x="78" y="388"/>
                    </a:lnTo>
                    <a:lnTo>
                      <a:pt x="100" y="402"/>
                    </a:lnTo>
                    <a:lnTo>
                      <a:pt x="126" y="414"/>
                    </a:lnTo>
                    <a:lnTo>
                      <a:pt x="154" y="426"/>
                    </a:lnTo>
                    <a:lnTo>
                      <a:pt x="182" y="434"/>
                    </a:lnTo>
                    <a:lnTo>
                      <a:pt x="214" y="442"/>
                    </a:lnTo>
                    <a:lnTo>
                      <a:pt x="246" y="446"/>
                    </a:lnTo>
                    <a:lnTo>
                      <a:pt x="280" y="450"/>
                    </a:lnTo>
                    <a:lnTo>
                      <a:pt x="314" y="450"/>
                    </a:lnTo>
                    <a:lnTo>
                      <a:pt x="350" y="450"/>
                    </a:lnTo>
                    <a:lnTo>
                      <a:pt x="388" y="446"/>
                    </a:lnTo>
                    <a:lnTo>
                      <a:pt x="388" y="446"/>
                    </a:lnTo>
                    <a:lnTo>
                      <a:pt x="424" y="440"/>
                    </a:lnTo>
                    <a:lnTo>
                      <a:pt x="460" y="432"/>
                    </a:lnTo>
                    <a:lnTo>
                      <a:pt x="494" y="422"/>
                    </a:lnTo>
                    <a:lnTo>
                      <a:pt x="526" y="410"/>
                    </a:lnTo>
                    <a:lnTo>
                      <a:pt x="556" y="396"/>
                    </a:lnTo>
                    <a:lnTo>
                      <a:pt x="584" y="382"/>
                    </a:lnTo>
                    <a:lnTo>
                      <a:pt x="610" y="366"/>
                    </a:lnTo>
                    <a:lnTo>
                      <a:pt x="634" y="348"/>
                    </a:lnTo>
                    <a:lnTo>
                      <a:pt x="654" y="330"/>
                    </a:lnTo>
                    <a:lnTo>
                      <a:pt x="672" y="310"/>
                    </a:lnTo>
                    <a:lnTo>
                      <a:pt x="688" y="290"/>
                    </a:lnTo>
                    <a:lnTo>
                      <a:pt x="700" y="268"/>
                    </a:lnTo>
                    <a:lnTo>
                      <a:pt x="710" y="246"/>
                    </a:lnTo>
                    <a:lnTo>
                      <a:pt x="716" y="224"/>
                    </a:lnTo>
                    <a:lnTo>
                      <a:pt x="718" y="202"/>
                    </a:lnTo>
                    <a:lnTo>
                      <a:pt x="718" y="178"/>
                    </a:lnTo>
                    <a:lnTo>
                      <a:pt x="718" y="17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" name="Freeform 26"/>
              <p:cNvSpPr>
                <a:spLocks/>
              </p:cNvSpPr>
              <p:nvPr/>
            </p:nvSpPr>
            <p:spPr bwMode="auto">
              <a:xfrm>
                <a:off x="3148" y="2404"/>
                <a:ext cx="98" cy="92"/>
              </a:xfrm>
              <a:custGeom>
                <a:avLst/>
                <a:gdLst>
                  <a:gd name="T0" fmla="*/ 54 w 98"/>
                  <a:gd name="T1" fmla="*/ 82 h 92"/>
                  <a:gd name="T2" fmla="*/ 54 w 98"/>
                  <a:gd name="T3" fmla="*/ 82 h 92"/>
                  <a:gd name="T4" fmla="*/ 72 w 98"/>
                  <a:gd name="T5" fmla="*/ 80 h 92"/>
                  <a:gd name="T6" fmla="*/ 88 w 98"/>
                  <a:gd name="T7" fmla="*/ 80 h 92"/>
                  <a:gd name="T8" fmla="*/ 88 w 98"/>
                  <a:gd name="T9" fmla="*/ 80 h 92"/>
                  <a:gd name="T10" fmla="*/ 92 w 98"/>
                  <a:gd name="T11" fmla="*/ 72 h 92"/>
                  <a:gd name="T12" fmla="*/ 92 w 98"/>
                  <a:gd name="T13" fmla="*/ 72 h 92"/>
                  <a:gd name="T14" fmla="*/ 96 w 98"/>
                  <a:gd name="T15" fmla="*/ 60 h 92"/>
                  <a:gd name="T16" fmla="*/ 98 w 98"/>
                  <a:gd name="T17" fmla="*/ 50 h 92"/>
                  <a:gd name="T18" fmla="*/ 96 w 98"/>
                  <a:gd name="T19" fmla="*/ 40 h 92"/>
                  <a:gd name="T20" fmla="*/ 94 w 98"/>
                  <a:gd name="T21" fmla="*/ 30 h 92"/>
                  <a:gd name="T22" fmla="*/ 90 w 98"/>
                  <a:gd name="T23" fmla="*/ 20 h 92"/>
                  <a:gd name="T24" fmla="*/ 84 w 98"/>
                  <a:gd name="T25" fmla="*/ 14 h 92"/>
                  <a:gd name="T26" fmla="*/ 76 w 98"/>
                  <a:gd name="T27" fmla="*/ 6 h 92"/>
                  <a:gd name="T28" fmla="*/ 68 w 98"/>
                  <a:gd name="T29" fmla="*/ 2 h 92"/>
                  <a:gd name="T30" fmla="*/ 68 w 98"/>
                  <a:gd name="T31" fmla="*/ 2 h 92"/>
                  <a:gd name="T32" fmla="*/ 58 w 98"/>
                  <a:gd name="T33" fmla="*/ 0 h 92"/>
                  <a:gd name="T34" fmla="*/ 50 w 98"/>
                  <a:gd name="T35" fmla="*/ 0 h 92"/>
                  <a:gd name="T36" fmla="*/ 40 w 98"/>
                  <a:gd name="T37" fmla="*/ 0 h 92"/>
                  <a:gd name="T38" fmla="*/ 30 w 98"/>
                  <a:gd name="T39" fmla="*/ 4 h 92"/>
                  <a:gd name="T40" fmla="*/ 22 w 98"/>
                  <a:gd name="T41" fmla="*/ 10 h 92"/>
                  <a:gd name="T42" fmla="*/ 14 w 98"/>
                  <a:gd name="T43" fmla="*/ 16 h 92"/>
                  <a:gd name="T44" fmla="*/ 8 w 98"/>
                  <a:gd name="T45" fmla="*/ 26 h 92"/>
                  <a:gd name="T46" fmla="*/ 4 w 98"/>
                  <a:gd name="T47" fmla="*/ 36 h 92"/>
                  <a:gd name="T48" fmla="*/ 4 w 98"/>
                  <a:gd name="T49" fmla="*/ 36 h 92"/>
                  <a:gd name="T50" fmla="*/ 0 w 98"/>
                  <a:gd name="T51" fmla="*/ 50 h 92"/>
                  <a:gd name="T52" fmla="*/ 0 w 98"/>
                  <a:gd name="T53" fmla="*/ 66 h 92"/>
                  <a:gd name="T54" fmla="*/ 4 w 98"/>
                  <a:gd name="T55" fmla="*/ 80 h 92"/>
                  <a:gd name="T56" fmla="*/ 10 w 98"/>
                  <a:gd name="T57" fmla="*/ 92 h 92"/>
                  <a:gd name="T58" fmla="*/ 10 w 98"/>
                  <a:gd name="T59" fmla="*/ 92 h 92"/>
                  <a:gd name="T60" fmla="*/ 30 w 98"/>
                  <a:gd name="T61" fmla="*/ 86 h 92"/>
                  <a:gd name="T62" fmla="*/ 54 w 98"/>
                  <a:gd name="T63" fmla="*/ 82 h 92"/>
                  <a:gd name="T64" fmla="*/ 54 w 98"/>
                  <a:gd name="T65" fmla="*/ 82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98" h="92">
                    <a:moveTo>
                      <a:pt x="54" y="82"/>
                    </a:moveTo>
                    <a:lnTo>
                      <a:pt x="54" y="82"/>
                    </a:lnTo>
                    <a:lnTo>
                      <a:pt x="72" y="80"/>
                    </a:lnTo>
                    <a:lnTo>
                      <a:pt x="88" y="80"/>
                    </a:lnTo>
                    <a:lnTo>
                      <a:pt x="88" y="80"/>
                    </a:lnTo>
                    <a:lnTo>
                      <a:pt x="92" y="72"/>
                    </a:lnTo>
                    <a:lnTo>
                      <a:pt x="92" y="72"/>
                    </a:lnTo>
                    <a:lnTo>
                      <a:pt x="96" y="60"/>
                    </a:lnTo>
                    <a:lnTo>
                      <a:pt x="98" y="50"/>
                    </a:lnTo>
                    <a:lnTo>
                      <a:pt x="96" y="40"/>
                    </a:lnTo>
                    <a:lnTo>
                      <a:pt x="94" y="30"/>
                    </a:lnTo>
                    <a:lnTo>
                      <a:pt x="90" y="20"/>
                    </a:lnTo>
                    <a:lnTo>
                      <a:pt x="84" y="14"/>
                    </a:lnTo>
                    <a:lnTo>
                      <a:pt x="76" y="6"/>
                    </a:lnTo>
                    <a:lnTo>
                      <a:pt x="68" y="2"/>
                    </a:lnTo>
                    <a:lnTo>
                      <a:pt x="68" y="2"/>
                    </a:lnTo>
                    <a:lnTo>
                      <a:pt x="58" y="0"/>
                    </a:lnTo>
                    <a:lnTo>
                      <a:pt x="50" y="0"/>
                    </a:lnTo>
                    <a:lnTo>
                      <a:pt x="40" y="0"/>
                    </a:lnTo>
                    <a:lnTo>
                      <a:pt x="30" y="4"/>
                    </a:lnTo>
                    <a:lnTo>
                      <a:pt x="22" y="10"/>
                    </a:lnTo>
                    <a:lnTo>
                      <a:pt x="14" y="16"/>
                    </a:lnTo>
                    <a:lnTo>
                      <a:pt x="8" y="26"/>
                    </a:lnTo>
                    <a:lnTo>
                      <a:pt x="4" y="36"/>
                    </a:lnTo>
                    <a:lnTo>
                      <a:pt x="4" y="36"/>
                    </a:lnTo>
                    <a:lnTo>
                      <a:pt x="0" y="50"/>
                    </a:lnTo>
                    <a:lnTo>
                      <a:pt x="0" y="66"/>
                    </a:lnTo>
                    <a:lnTo>
                      <a:pt x="4" y="80"/>
                    </a:lnTo>
                    <a:lnTo>
                      <a:pt x="10" y="92"/>
                    </a:lnTo>
                    <a:lnTo>
                      <a:pt x="10" y="92"/>
                    </a:lnTo>
                    <a:lnTo>
                      <a:pt x="30" y="86"/>
                    </a:lnTo>
                    <a:lnTo>
                      <a:pt x="54" y="82"/>
                    </a:lnTo>
                    <a:lnTo>
                      <a:pt x="54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" name="Freeform 27"/>
              <p:cNvSpPr>
                <a:spLocks/>
              </p:cNvSpPr>
              <p:nvPr/>
            </p:nvSpPr>
            <p:spPr bwMode="auto">
              <a:xfrm>
                <a:off x="3410" y="2370"/>
                <a:ext cx="100" cy="98"/>
              </a:xfrm>
              <a:custGeom>
                <a:avLst/>
                <a:gdLst>
                  <a:gd name="T0" fmla="*/ 28 w 100"/>
                  <a:gd name="T1" fmla="*/ 98 h 98"/>
                  <a:gd name="T2" fmla="*/ 28 w 100"/>
                  <a:gd name="T3" fmla="*/ 98 h 98"/>
                  <a:gd name="T4" fmla="*/ 50 w 100"/>
                  <a:gd name="T5" fmla="*/ 92 h 98"/>
                  <a:gd name="T6" fmla="*/ 74 w 100"/>
                  <a:gd name="T7" fmla="*/ 88 h 98"/>
                  <a:gd name="T8" fmla="*/ 74 w 100"/>
                  <a:gd name="T9" fmla="*/ 88 h 98"/>
                  <a:gd name="T10" fmla="*/ 94 w 100"/>
                  <a:gd name="T11" fmla="*/ 86 h 98"/>
                  <a:gd name="T12" fmla="*/ 94 w 100"/>
                  <a:gd name="T13" fmla="*/ 86 h 98"/>
                  <a:gd name="T14" fmla="*/ 98 w 100"/>
                  <a:gd name="T15" fmla="*/ 74 h 98"/>
                  <a:gd name="T16" fmla="*/ 100 w 100"/>
                  <a:gd name="T17" fmla="*/ 58 h 98"/>
                  <a:gd name="T18" fmla="*/ 98 w 100"/>
                  <a:gd name="T19" fmla="*/ 44 h 98"/>
                  <a:gd name="T20" fmla="*/ 92 w 100"/>
                  <a:gd name="T21" fmla="*/ 30 h 98"/>
                  <a:gd name="T22" fmla="*/ 92 w 100"/>
                  <a:gd name="T23" fmla="*/ 30 h 98"/>
                  <a:gd name="T24" fmla="*/ 86 w 100"/>
                  <a:gd name="T25" fmla="*/ 20 h 98"/>
                  <a:gd name="T26" fmla="*/ 78 w 100"/>
                  <a:gd name="T27" fmla="*/ 14 h 98"/>
                  <a:gd name="T28" fmla="*/ 70 w 100"/>
                  <a:gd name="T29" fmla="*/ 8 h 98"/>
                  <a:gd name="T30" fmla="*/ 60 w 100"/>
                  <a:gd name="T31" fmla="*/ 4 h 98"/>
                  <a:gd name="T32" fmla="*/ 52 w 100"/>
                  <a:gd name="T33" fmla="*/ 2 h 98"/>
                  <a:gd name="T34" fmla="*/ 42 w 100"/>
                  <a:gd name="T35" fmla="*/ 0 h 98"/>
                  <a:gd name="T36" fmla="*/ 32 w 100"/>
                  <a:gd name="T37" fmla="*/ 2 h 98"/>
                  <a:gd name="T38" fmla="*/ 24 w 100"/>
                  <a:gd name="T39" fmla="*/ 6 h 98"/>
                  <a:gd name="T40" fmla="*/ 24 w 100"/>
                  <a:gd name="T41" fmla="*/ 6 h 98"/>
                  <a:gd name="T42" fmla="*/ 16 w 100"/>
                  <a:gd name="T43" fmla="*/ 12 h 98"/>
                  <a:gd name="T44" fmla="*/ 10 w 100"/>
                  <a:gd name="T45" fmla="*/ 20 h 98"/>
                  <a:gd name="T46" fmla="*/ 4 w 100"/>
                  <a:gd name="T47" fmla="*/ 28 h 98"/>
                  <a:gd name="T48" fmla="*/ 2 w 100"/>
                  <a:gd name="T49" fmla="*/ 38 h 98"/>
                  <a:gd name="T50" fmla="*/ 0 w 100"/>
                  <a:gd name="T51" fmla="*/ 48 h 98"/>
                  <a:gd name="T52" fmla="*/ 2 w 100"/>
                  <a:gd name="T53" fmla="*/ 58 h 98"/>
                  <a:gd name="T54" fmla="*/ 4 w 100"/>
                  <a:gd name="T55" fmla="*/ 68 h 98"/>
                  <a:gd name="T56" fmla="*/ 8 w 100"/>
                  <a:gd name="T57" fmla="*/ 78 h 98"/>
                  <a:gd name="T58" fmla="*/ 8 w 100"/>
                  <a:gd name="T59" fmla="*/ 78 h 98"/>
                  <a:gd name="T60" fmla="*/ 18 w 100"/>
                  <a:gd name="T61" fmla="*/ 90 h 98"/>
                  <a:gd name="T62" fmla="*/ 28 w 100"/>
                  <a:gd name="T63" fmla="*/ 98 h 98"/>
                  <a:gd name="T64" fmla="*/ 28 w 100"/>
                  <a:gd name="T65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0" h="98">
                    <a:moveTo>
                      <a:pt x="28" y="98"/>
                    </a:moveTo>
                    <a:lnTo>
                      <a:pt x="28" y="98"/>
                    </a:lnTo>
                    <a:lnTo>
                      <a:pt x="50" y="92"/>
                    </a:lnTo>
                    <a:lnTo>
                      <a:pt x="74" y="88"/>
                    </a:lnTo>
                    <a:lnTo>
                      <a:pt x="74" y="88"/>
                    </a:lnTo>
                    <a:lnTo>
                      <a:pt x="94" y="86"/>
                    </a:lnTo>
                    <a:lnTo>
                      <a:pt x="94" y="86"/>
                    </a:lnTo>
                    <a:lnTo>
                      <a:pt x="98" y="74"/>
                    </a:lnTo>
                    <a:lnTo>
                      <a:pt x="100" y="58"/>
                    </a:lnTo>
                    <a:lnTo>
                      <a:pt x="98" y="44"/>
                    </a:lnTo>
                    <a:lnTo>
                      <a:pt x="92" y="30"/>
                    </a:lnTo>
                    <a:lnTo>
                      <a:pt x="92" y="30"/>
                    </a:lnTo>
                    <a:lnTo>
                      <a:pt x="86" y="20"/>
                    </a:lnTo>
                    <a:lnTo>
                      <a:pt x="78" y="14"/>
                    </a:lnTo>
                    <a:lnTo>
                      <a:pt x="70" y="8"/>
                    </a:lnTo>
                    <a:lnTo>
                      <a:pt x="60" y="4"/>
                    </a:lnTo>
                    <a:lnTo>
                      <a:pt x="52" y="2"/>
                    </a:lnTo>
                    <a:lnTo>
                      <a:pt x="42" y="0"/>
                    </a:lnTo>
                    <a:lnTo>
                      <a:pt x="32" y="2"/>
                    </a:lnTo>
                    <a:lnTo>
                      <a:pt x="24" y="6"/>
                    </a:lnTo>
                    <a:lnTo>
                      <a:pt x="24" y="6"/>
                    </a:lnTo>
                    <a:lnTo>
                      <a:pt x="16" y="12"/>
                    </a:lnTo>
                    <a:lnTo>
                      <a:pt x="10" y="20"/>
                    </a:lnTo>
                    <a:lnTo>
                      <a:pt x="4" y="28"/>
                    </a:lnTo>
                    <a:lnTo>
                      <a:pt x="2" y="38"/>
                    </a:lnTo>
                    <a:lnTo>
                      <a:pt x="0" y="48"/>
                    </a:lnTo>
                    <a:lnTo>
                      <a:pt x="2" y="58"/>
                    </a:lnTo>
                    <a:lnTo>
                      <a:pt x="4" y="68"/>
                    </a:lnTo>
                    <a:lnTo>
                      <a:pt x="8" y="78"/>
                    </a:lnTo>
                    <a:lnTo>
                      <a:pt x="8" y="78"/>
                    </a:lnTo>
                    <a:lnTo>
                      <a:pt x="18" y="90"/>
                    </a:lnTo>
                    <a:lnTo>
                      <a:pt x="28" y="98"/>
                    </a:lnTo>
                    <a:lnTo>
                      <a:pt x="28" y="9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Freeform 28"/>
              <p:cNvSpPr>
                <a:spLocks/>
              </p:cNvSpPr>
              <p:nvPr/>
            </p:nvSpPr>
            <p:spPr bwMode="auto">
              <a:xfrm>
                <a:off x="3136" y="2442"/>
                <a:ext cx="36" cy="52"/>
              </a:xfrm>
              <a:custGeom>
                <a:avLst/>
                <a:gdLst>
                  <a:gd name="T0" fmla="*/ 36 w 36"/>
                  <a:gd name="T1" fmla="*/ 24 h 52"/>
                  <a:gd name="T2" fmla="*/ 36 w 36"/>
                  <a:gd name="T3" fmla="*/ 24 h 52"/>
                  <a:gd name="T4" fmla="*/ 32 w 36"/>
                  <a:gd name="T5" fmla="*/ 14 h 52"/>
                  <a:gd name="T6" fmla="*/ 28 w 36"/>
                  <a:gd name="T7" fmla="*/ 6 h 52"/>
                  <a:gd name="T8" fmla="*/ 22 w 36"/>
                  <a:gd name="T9" fmla="*/ 0 h 52"/>
                  <a:gd name="T10" fmla="*/ 14 w 36"/>
                  <a:gd name="T11" fmla="*/ 0 h 52"/>
                  <a:gd name="T12" fmla="*/ 14 w 36"/>
                  <a:gd name="T13" fmla="*/ 0 h 52"/>
                  <a:gd name="T14" fmla="*/ 8 w 36"/>
                  <a:gd name="T15" fmla="*/ 2 h 52"/>
                  <a:gd name="T16" fmla="*/ 2 w 36"/>
                  <a:gd name="T17" fmla="*/ 8 h 52"/>
                  <a:gd name="T18" fmla="*/ 0 w 36"/>
                  <a:gd name="T19" fmla="*/ 18 h 52"/>
                  <a:gd name="T20" fmla="*/ 0 w 36"/>
                  <a:gd name="T21" fmla="*/ 28 h 52"/>
                  <a:gd name="T22" fmla="*/ 0 w 36"/>
                  <a:gd name="T23" fmla="*/ 28 h 52"/>
                  <a:gd name="T24" fmla="*/ 2 w 36"/>
                  <a:gd name="T25" fmla="*/ 38 h 52"/>
                  <a:gd name="T26" fmla="*/ 8 w 36"/>
                  <a:gd name="T27" fmla="*/ 46 h 52"/>
                  <a:gd name="T28" fmla="*/ 14 w 36"/>
                  <a:gd name="T29" fmla="*/ 52 h 52"/>
                  <a:gd name="T30" fmla="*/ 22 w 36"/>
                  <a:gd name="T31" fmla="*/ 52 h 52"/>
                  <a:gd name="T32" fmla="*/ 22 w 36"/>
                  <a:gd name="T33" fmla="*/ 52 h 52"/>
                  <a:gd name="T34" fmla="*/ 28 w 36"/>
                  <a:gd name="T35" fmla="*/ 50 h 52"/>
                  <a:gd name="T36" fmla="*/ 32 w 36"/>
                  <a:gd name="T37" fmla="*/ 44 h 52"/>
                  <a:gd name="T38" fmla="*/ 36 w 36"/>
                  <a:gd name="T39" fmla="*/ 34 h 52"/>
                  <a:gd name="T40" fmla="*/ 36 w 36"/>
                  <a:gd name="T41" fmla="*/ 24 h 52"/>
                  <a:gd name="T42" fmla="*/ 36 w 36"/>
                  <a:gd name="T43" fmla="*/ 24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6" h="52">
                    <a:moveTo>
                      <a:pt x="36" y="24"/>
                    </a:moveTo>
                    <a:lnTo>
                      <a:pt x="36" y="24"/>
                    </a:lnTo>
                    <a:lnTo>
                      <a:pt x="32" y="14"/>
                    </a:lnTo>
                    <a:lnTo>
                      <a:pt x="28" y="6"/>
                    </a:lnTo>
                    <a:lnTo>
                      <a:pt x="22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2" y="8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2" y="38"/>
                    </a:lnTo>
                    <a:lnTo>
                      <a:pt x="8" y="46"/>
                    </a:lnTo>
                    <a:lnTo>
                      <a:pt x="14" y="52"/>
                    </a:lnTo>
                    <a:lnTo>
                      <a:pt x="22" y="52"/>
                    </a:lnTo>
                    <a:lnTo>
                      <a:pt x="22" y="52"/>
                    </a:lnTo>
                    <a:lnTo>
                      <a:pt x="28" y="50"/>
                    </a:lnTo>
                    <a:lnTo>
                      <a:pt x="32" y="44"/>
                    </a:lnTo>
                    <a:lnTo>
                      <a:pt x="36" y="34"/>
                    </a:lnTo>
                    <a:lnTo>
                      <a:pt x="36" y="24"/>
                    </a:lnTo>
                    <a:lnTo>
                      <a:pt x="36" y="2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Freeform 29"/>
              <p:cNvSpPr>
                <a:spLocks/>
              </p:cNvSpPr>
              <p:nvPr/>
            </p:nvSpPr>
            <p:spPr bwMode="auto">
              <a:xfrm>
                <a:off x="3408" y="2414"/>
                <a:ext cx="36" cy="54"/>
              </a:xfrm>
              <a:custGeom>
                <a:avLst/>
                <a:gdLst>
                  <a:gd name="T0" fmla="*/ 36 w 36"/>
                  <a:gd name="T1" fmla="*/ 24 h 54"/>
                  <a:gd name="T2" fmla="*/ 36 w 36"/>
                  <a:gd name="T3" fmla="*/ 24 h 54"/>
                  <a:gd name="T4" fmla="*/ 32 w 36"/>
                  <a:gd name="T5" fmla="*/ 14 h 54"/>
                  <a:gd name="T6" fmla="*/ 28 w 36"/>
                  <a:gd name="T7" fmla="*/ 6 h 54"/>
                  <a:gd name="T8" fmla="*/ 20 w 36"/>
                  <a:gd name="T9" fmla="*/ 2 h 54"/>
                  <a:gd name="T10" fmla="*/ 14 w 36"/>
                  <a:gd name="T11" fmla="*/ 0 h 54"/>
                  <a:gd name="T12" fmla="*/ 14 w 36"/>
                  <a:gd name="T13" fmla="*/ 0 h 54"/>
                  <a:gd name="T14" fmla="*/ 8 w 36"/>
                  <a:gd name="T15" fmla="*/ 4 h 54"/>
                  <a:gd name="T16" fmla="*/ 2 w 36"/>
                  <a:gd name="T17" fmla="*/ 10 h 54"/>
                  <a:gd name="T18" fmla="*/ 0 w 36"/>
                  <a:gd name="T19" fmla="*/ 18 h 54"/>
                  <a:gd name="T20" fmla="*/ 0 w 36"/>
                  <a:gd name="T21" fmla="*/ 30 h 54"/>
                  <a:gd name="T22" fmla="*/ 0 w 36"/>
                  <a:gd name="T23" fmla="*/ 30 h 54"/>
                  <a:gd name="T24" fmla="*/ 2 w 36"/>
                  <a:gd name="T25" fmla="*/ 40 h 54"/>
                  <a:gd name="T26" fmla="*/ 8 w 36"/>
                  <a:gd name="T27" fmla="*/ 48 h 54"/>
                  <a:gd name="T28" fmla="*/ 14 w 36"/>
                  <a:gd name="T29" fmla="*/ 52 h 54"/>
                  <a:gd name="T30" fmla="*/ 20 w 36"/>
                  <a:gd name="T31" fmla="*/ 54 h 54"/>
                  <a:gd name="T32" fmla="*/ 20 w 36"/>
                  <a:gd name="T33" fmla="*/ 54 h 54"/>
                  <a:gd name="T34" fmla="*/ 28 w 36"/>
                  <a:gd name="T35" fmla="*/ 50 h 54"/>
                  <a:gd name="T36" fmla="*/ 32 w 36"/>
                  <a:gd name="T37" fmla="*/ 44 h 54"/>
                  <a:gd name="T38" fmla="*/ 36 w 36"/>
                  <a:gd name="T39" fmla="*/ 36 h 54"/>
                  <a:gd name="T40" fmla="*/ 36 w 36"/>
                  <a:gd name="T41" fmla="*/ 24 h 54"/>
                  <a:gd name="T42" fmla="*/ 36 w 36"/>
                  <a:gd name="T43" fmla="*/ 2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6" h="54">
                    <a:moveTo>
                      <a:pt x="36" y="24"/>
                    </a:moveTo>
                    <a:lnTo>
                      <a:pt x="36" y="24"/>
                    </a:lnTo>
                    <a:lnTo>
                      <a:pt x="32" y="14"/>
                    </a:lnTo>
                    <a:lnTo>
                      <a:pt x="28" y="6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0"/>
                    </a:lnTo>
                    <a:lnTo>
                      <a:pt x="8" y="48"/>
                    </a:lnTo>
                    <a:lnTo>
                      <a:pt x="14" y="52"/>
                    </a:lnTo>
                    <a:lnTo>
                      <a:pt x="20" y="54"/>
                    </a:lnTo>
                    <a:lnTo>
                      <a:pt x="20" y="54"/>
                    </a:lnTo>
                    <a:lnTo>
                      <a:pt x="28" y="50"/>
                    </a:lnTo>
                    <a:lnTo>
                      <a:pt x="32" y="44"/>
                    </a:lnTo>
                    <a:lnTo>
                      <a:pt x="36" y="36"/>
                    </a:lnTo>
                    <a:lnTo>
                      <a:pt x="36" y="24"/>
                    </a:lnTo>
                    <a:lnTo>
                      <a:pt x="36" y="2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" name="Freeform 30"/>
              <p:cNvSpPr>
                <a:spLocks/>
              </p:cNvSpPr>
              <p:nvPr/>
            </p:nvSpPr>
            <p:spPr bwMode="auto">
              <a:xfrm>
                <a:off x="3192" y="2650"/>
                <a:ext cx="52" cy="12"/>
              </a:xfrm>
              <a:custGeom>
                <a:avLst/>
                <a:gdLst>
                  <a:gd name="T0" fmla="*/ 24 w 52"/>
                  <a:gd name="T1" fmla="*/ 0 h 12"/>
                  <a:gd name="T2" fmla="*/ 52 w 52"/>
                  <a:gd name="T3" fmla="*/ 6 h 12"/>
                  <a:gd name="T4" fmla="*/ 22 w 52"/>
                  <a:gd name="T5" fmla="*/ 12 h 12"/>
                  <a:gd name="T6" fmla="*/ 0 w 52"/>
                  <a:gd name="T7" fmla="*/ 4 h 12"/>
                  <a:gd name="T8" fmla="*/ 24 w 52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2" h="12">
                    <a:moveTo>
                      <a:pt x="24" y="0"/>
                    </a:moveTo>
                    <a:lnTo>
                      <a:pt x="52" y="6"/>
                    </a:lnTo>
                    <a:lnTo>
                      <a:pt x="22" y="12"/>
                    </a:lnTo>
                    <a:lnTo>
                      <a:pt x="0" y="4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4" name="Freeform 31"/>
              <p:cNvSpPr>
                <a:spLocks/>
              </p:cNvSpPr>
              <p:nvPr/>
            </p:nvSpPr>
            <p:spPr bwMode="auto">
              <a:xfrm>
                <a:off x="3202" y="2542"/>
                <a:ext cx="284" cy="106"/>
              </a:xfrm>
              <a:custGeom>
                <a:avLst/>
                <a:gdLst>
                  <a:gd name="T0" fmla="*/ 0 w 284"/>
                  <a:gd name="T1" fmla="*/ 14 h 106"/>
                  <a:gd name="T2" fmla="*/ 0 w 284"/>
                  <a:gd name="T3" fmla="*/ 14 h 106"/>
                  <a:gd name="T4" fmla="*/ 6 w 284"/>
                  <a:gd name="T5" fmla="*/ 24 h 106"/>
                  <a:gd name="T6" fmla="*/ 28 w 284"/>
                  <a:gd name="T7" fmla="*/ 44 h 106"/>
                  <a:gd name="T8" fmla="*/ 42 w 284"/>
                  <a:gd name="T9" fmla="*/ 58 h 106"/>
                  <a:gd name="T10" fmla="*/ 60 w 284"/>
                  <a:gd name="T11" fmla="*/ 72 h 106"/>
                  <a:gd name="T12" fmla="*/ 78 w 284"/>
                  <a:gd name="T13" fmla="*/ 84 h 106"/>
                  <a:gd name="T14" fmla="*/ 98 w 284"/>
                  <a:gd name="T15" fmla="*/ 94 h 106"/>
                  <a:gd name="T16" fmla="*/ 120 w 284"/>
                  <a:gd name="T17" fmla="*/ 102 h 106"/>
                  <a:gd name="T18" fmla="*/ 144 w 284"/>
                  <a:gd name="T19" fmla="*/ 106 h 106"/>
                  <a:gd name="T20" fmla="*/ 156 w 284"/>
                  <a:gd name="T21" fmla="*/ 106 h 106"/>
                  <a:gd name="T22" fmla="*/ 168 w 284"/>
                  <a:gd name="T23" fmla="*/ 106 h 106"/>
                  <a:gd name="T24" fmla="*/ 180 w 284"/>
                  <a:gd name="T25" fmla="*/ 104 h 106"/>
                  <a:gd name="T26" fmla="*/ 192 w 284"/>
                  <a:gd name="T27" fmla="*/ 100 h 106"/>
                  <a:gd name="T28" fmla="*/ 204 w 284"/>
                  <a:gd name="T29" fmla="*/ 94 h 106"/>
                  <a:gd name="T30" fmla="*/ 216 w 284"/>
                  <a:gd name="T31" fmla="*/ 86 h 106"/>
                  <a:gd name="T32" fmla="*/ 228 w 284"/>
                  <a:gd name="T33" fmla="*/ 78 h 106"/>
                  <a:gd name="T34" fmla="*/ 238 w 284"/>
                  <a:gd name="T35" fmla="*/ 66 h 106"/>
                  <a:gd name="T36" fmla="*/ 250 w 284"/>
                  <a:gd name="T37" fmla="*/ 54 h 106"/>
                  <a:gd name="T38" fmla="*/ 262 w 284"/>
                  <a:gd name="T39" fmla="*/ 38 h 106"/>
                  <a:gd name="T40" fmla="*/ 274 w 284"/>
                  <a:gd name="T41" fmla="*/ 20 h 106"/>
                  <a:gd name="T42" fmla="*/ 284 w 284"/>
                  <a:gd name="T43" fmla="*/ 0 h 106"/>
                  <a:gd name="T44" fmla="*/ 284 w 284"/>
                  <a:gd name="T45" fmla="*/ 0 h 106"/>
                  <a:gd name="T46" fmla="*/ 278 w 284"/>
                  <a:gd name="T47" fmla="*/ 4 h 106"/>
                  <a:gd name="T48" fmla="*/ 264 w 284"/>
                  <a:gd name="T49" fmla="*/ 12 h 106"/>
                  <a:gd name="T50" fmla="*/ 240 w 284"/>
                  <a:gd name="T51" fmla="*/ 24 h 106"/>
                  <a:gd name="T52" fmla="*/ 224 w 284"/>
                  <a:gd name="T53" fmla="*/ 30 h 106"/>
                  <a:gd name="T54" fmla="*/ 206 w 284"/>
                  <a:gd name="T55" fmla="*/ 36 h 106"/>
                  <a:gd name="T56" fmla="*/ 186 w 284"/>
                  <a:gd name="T57" fmla="*/ 40 h 106"/>
                  <a:gd name="T58" fmla="*/ 164 w 284"/>
                  <a:gd name="T59" fmla="*/ 44 h 106"/>
                  <a:gd name="T60" fmla="*/ 142 w 284"/>
                  <a:gd name="T61" fmla="*/ 46 h 106"/>
                  <a:gd name="T62" fmla="*/ 116 w 284"/>
                  <a:gd name="T63" fmla="*/ 46 h 106"/>
                  <a:gd name="T64" fmla="*/ 88 w 284"/>
                  <a:gd name="T65" fmla="*/ 42 h 106"/>
                  <a:gd name="T66" fmla="*/ 60 w 284"/>
                  <a:gd name="T67" fmla="*/ 36 h 106"/>
                  <a:gd name="T68" fmla="*/ 30 w 284"/>
                  <a:gd name="T69" fmla="*/ 28 h 106"/>
                  <a:gd name="T70" fmla="*/ 0 w 284"/>
                  <a:gd name="T71" fmla="*/ 14 h 106"/>
                  <a:gd name="T72" fmla="*/ 0 w 284"/>
                  <a:gd name="T73" fmla="*/ 14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84" h="106">
                    <a:moveTo>
                      <a:pt x="0" y="14"/>
                    </a:moveTo>
                    <a:lnTo>
                      <a:pt x="0" y="14"/>
                    </a:lnTo>
                    <a:lnTo>
                      <a:pt x="6" y="24"/>
                    </a:lnTo>
                    <a:lnTo>
                      <a:pt x="28" y="44"/>
                    </a:lnTo>
                    <a:lnTo>
                      <a:pt x="42" y="58"/>
                    </a:lnTo>
                    <a:lnTo>
                      <a:pt x="60" y="72"/>
                    </a:lnTo>
                    <a:lnTo>
                      <a:pt x="78" y="84"/>
                    </a:lnTo>
                    <a:lnTo>
                      <a:pt x="98" y="94"/>
                    </a:lnTo>
                    <a:lnTo>
                      <a:pt x="120" y="102"/>
                    </a:lnTo>
                    <a:lnTo>
                      <a:pt x="144" y="106"/>
                    </a:lnTo>
                    <a:lnTo>
                      <a:pt x="156" y="106"/>
                    </a:lnTo>
                    <a:lnTo>
                      <a:pt x="168" y="106"/>
                    </a:lnTo>
                    <a:lnTo>
                      <a:pt x="180" y="104"/>
                    </a:lnTo>
                    <a:lnTo>
                      <a:pt x="192" y="100"/>
                    </a:lnTo>
                    <a:lnTo>
                      <a:pt x="204" y="94"/>
                    </a:lnTo>
                    <a:lnTo>
                      <a:pt x="216" y="86"/>
                    </a:lnTo>
                    <a:lnTo>
                      <a:pt x="228" y="78"/>
                    </a:lnTo>
                    <a:lnTo>
                      <a:pt x="238" y="66"/>
                    </a:lnTo>
                    <a:lnTo>
                      <a:pt x="250" y="54"/>
                    </a:lnTo>
                    <a:lnTo>
                      <a:pt x="262" y="38"/>
                    </a:lnTo>
                    <a:lnTo>
                      <a:pt x="274" y="20"/>
                    </a:lnTo>
                    <a:lnTo>
                      <a:pt x="284" y="0"/>
                    </a:lnTo>
                    <a:lnTo>
                      <a:pt x="284" y="0"/>
                    </a:lnTo>
                    <a:lnTo>
                      <a:pt x="278" y="4"/>
                    </a:lnTo>
                    <a:lnTo>
                      <a:pt x="264" y="12"/>
                    </a:lnTo>
                    <a:lnTo>
                      <a:pt x="240" y="24"/>
                    </a:lnTo>
                    <a:lnTo>
                      <a:pt x="224" y="30"/>
                    </a:lnTo>
                    <a:lnTo>
                      <a:pt x="206" y="36"/>
                    </a:lnTo>
                    <a:lnTo>
                      <a:pt x="186" y="40"/>
                    </a:lnTo>
                    <a:lnTo>
                      <a:pt x="164" y="44"/>
                    </a:lnTo>
                    <a:lnTo>
                      <a:pt x="142" y="46"/>
                    </a:lnTo>
                    <a:lnTo>
                      <a:pt x="116" y="46"/>
                    </a:lnTo>
                    <a:lnTo>
                      <a:pt x="88" y="42"/>
                    </a:lnTo>
                    <a:lnTo>
                      <a:pt x="60" y="36"/>
                    </a:lnTo>
                    <a:lnTo>
                      <a:pt x="30" y="28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9" name="Freeform 35"/>
              <p:cNvSpPr>
                <a:spLocks/>
              </p:cNvSpPr>
              <p:nvPr/>
            </p:nvSpPr>
            <p:spPr bwMode="auto">
              <a:xfrm>
                <a:off x="2640" y="2480"/>
                <a:ext cx="88" cy="68"/>
              </a:xfrm>
              <a:custGeom>
                <a:avLst/>
                <a:gdLst>
                  <a:gd name="T0" fmla="*/ 88 w 88"/>
                  <a:gd name="T1" fmla="*/ 34 h 68"/>
                  <a:gd name="T2" fmla="*/ 88 w 88"/>
                  <a:gd name="T3" fmla="*/ 34 h 68"/>
                  <a:gd name="T4" fmla="*/ 88 w 88"/>
                  <a:gd name="T5" fmla="*/ 40 h 68"/>
                  <a:gd name="T6" fmla="*/ 84 w 88"/>
                  <a:gd name="T7" fmla="*/ 48 h 68"/>
                  <a:gd name="T8" fmla="*/ 80 w 88"/>
                  <a:gd name="T9" fmla="*/ 54 h 68"/>
                  <a:gd name="T10" fmla="*/ 76 w 88"/>
                  <a:gd name="T11" fmla="*/ 58 h 68"/>
                  <a:gd name="T12" fmla="*/ 68 w 88"/>
                  <a:gd name="T13" fmla="*/ 62 h 68"/>
                  <a:gd name="T14" fmla="*/ 62 w 88"/>
                  <a:gd name="T15" fmla="*/ 66 h 68"/>
                  <a:gd name="T16" fmla="*/ 52 w 88"/>
                  <a:gd name="T17" fmla="*/ 68 h 68"/>
                  <a:gd name="T18" fmla="*/ 44 w 88"/>
                  <a:gd name="T19" fmla="*/ 68 h 68"/>
                  <a:gd name="T20" fmla="*/ 44 w 88"/>
                  <a:gd name="T21" fmla="*/ 68 h 68"/>
                  <a:gd name="T22" fmla="*/ 36 w 88"/>
                  <a:gd name="T23" fmla="*/ 68 h 68"/>
                  <a:gd name="T24" fmla="*/ 26 w 88"/>
                  <a:gd name="T25" fmla="*/ 66 h 68"/>
                  <a:gd name="T26" fmla="*/ 20 w 88"/>
                  <a:gd name="T27" fmla="*/ 62 h 68"/>
                  <a:gd name="T28" fmla="*/ 12 w 88"/>
                  <a:gd name="T29" fmla="*/ 58 h 68"/>
                  <a:gd name="T30" fmla="*/ 8 w 88"/>
                  <a:gd name="T31" fmla="*/ 54 h 68"/>
                  <a:gd name="T32" fmla="*/ 4 w 88"/>
                  <a:gd name="T33" fmla="*/ 48 h 68"/>
                  <a:gd name="T34" fmla="*/ 0 w 88"/>
                  <a:gd name="T35" fmla="*/ 40 h 68"/>
                  <a:gd name="T36" fmla="*/ 0 w 88"/>
                  <a:gd name="T37" fmla="*/ 34 h 68"/>
                  <a:gd name="T38" fmla="*/ 0 w 88"/>
                  <a:gd name="T39" fmla="*/ 34 h 68"/>
                  <a:gd name="T40" fmla="*/ 0 w 88"/>
                  <a:gd name="T41" fmla="*/ 28 h 68"/>
                  <a:gd name="T42" fmla="*/ 4 w 88"/>
                  <a:gd name="T43" fmla="*/ 20 h 68"/>
                  <a:gd name="T44" fmla="*/ 8 w 88"/>
                  <a:gd name="T45" fmla="*/ 14 h 68"/>
                  <a:gd name="T46" fmla="*/ 12 w 88"/>
                  <a:gd name="T47" fmla="*/ 10 h 68"/>
                  <a:gd name="T48" fmla="*/ 20 w 88"/>
                  <a:gd name="T49" fmla="*/ 6 h 68"/>
                  <a:gd name="T50" fmla="*/ 26 w 88"/>
                  <a:gd name="T51" fmla="*/ 2 h 68"/>
                  <a:gd name="T52" fmla="*/ 36 w 88"/>
                  <a:gd name="T53" fmla="*/ 0 h 68"/>
                  <a:gd name="T54" fmla="*/ 44 w 88"/>
                  <a:gd name="T55" fmla="*/ 0 h 68"/>
                  <a:gd name="T56" fmla="*/ 44 w 88"/>
                  <a:gd name="T57" fmla="*/ 0 h 68"/>
                  <a:gd name="T58" fmla="*/ 52 w 88"/>
                  <a:gd name="T59" fmla="*/ 0 h 68"/>
                  <a:gd name="T60" fmla="*/ 62 w 88"/>
                  <a:gd name="T61" fmla="*/ 2 h 68"/>
                  <a:gd name="T62" fmla="*/ 68 w 88"/>
                  <a:gd name="T63" fmla="*/ 6 h 68"/>
                  <a:gd name="T64" fmla="*/ 76 w 88"/>
                  <a:gd name="T65" fmla="*/ 10 h 68"/>
                  <a:gd name="T66" fmla="*/ 80 w 88"/>
                  <a:gd name="T67" fmla="*/ 14 h 68"/>
                  <a:gd name="T68" fmla="*/ 84 w 88"/>
                  <a:gd name="T69" fmla="*/ 20 h 68"/>
                  <a:gd name="T70" fmla="*/ 88 w 88"/>
                  <a:gd name="T71" fmla="*/ 28 h 68"/>
                  <a:gd name="T72" fmla="*/ 88 w 88"/>
                  <a:gd name="T73" fmla="*/ 34 h 68"/>
                  <a:gd name="T74" fmla="*/ 88 w 88"/>
                  <a:gd name="T75" fmla="*/ 34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88" h="68">
                    <a:moveTo>
                      <a:pt x="88" y="34"/>
                    </a:moveTo>
                    <a:lnTo>
                      <a:pt x="88" y="34"/>
                    </a:lnTo>
                    <a:lnTo>
                      <a:pt x="88" y="40"/>
                    </a:lnTo>
                    <a:lnTo>
                      <a:pt x="84" y="48"/>
                    </a:lnTo>
                    <a:lnTo>
                      <a:pt x="80" y="54"/>
                    </a:lnTo>
                    <a:lnTo>
                      <a:pt x="76" y="58"/>
                    </a:lnTo>
                    <a:lnTo>
                      <a:pt x="68" y="62"/>
                    </a:lnTo>
                    <a:lnTo>
                      <a:pt x="62" y="66"/>
                    </a:lnTo>
                    <a:lnTo>
                      <a:pt x="52" y="68"/>
                    </a:lnTo>
                    <a:lnTo>
                      <a:pt x="44" y="68"/>
                    </a:lnTo>
                    <a:lnTo>
                      <a:pt x="44" y="68"/>
                    </a:lnTo>
                    <a:lnTo>
                      <a:pt x="36" y="68"/>
                    </a:lnTo>
                    <a:lnTo>
                      <a:pt x="26" y="66"/>
                    </a:lnTo>
                    <a:lnTo>
                      <a:pt x="20" y="62"/>
                    </a:lnTo>
                    <a:lnTo>
                      <a:pt x="12" y="58"/>
                    </a:lnTo>
                    <a:lnTo>
                      <a:pt x="8" y="54"/>
                    </a:lnTo>
                    <a:lnTo>
                      <a:pt x="4" y="48"/>
                    </a:lnTo>
                    <a:lnTo>
                      <a:pt x="0" y="40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28"/>
                    </a:lnTo>
                    <a:lnTo>
                      <a:pt x="4" y="20"/>
                    </a:lnTo>
                    <a:lnTo>
                      <a:pt x="8" y="14"/>
                    </a:lnTo>
                    <a:lnTo>
                      <a:pt x="12" y="10"/>
                    </a:lnTo>
                    <a:lnTo>
                      <a:pt x="20" y="6"/>
                    </a:lnTo>
                    <a:lnTo>
                      <a:pt x="26" y="2"/>
                    </a:lnTo>
                    <a:lnTo>
                      <a:pt x="36" y="0"/>
                    </a:lnTo>
                    <a:lnTo>
                      <a:pt x="44" y="0"/>
                    </a:lnTo>
                    <a:lnTo>
                      <a:pt x="44" y="0"/>
                    </a:lnTo>
                    <a:lnTo>
                      <a:pt x="52" y="0"/>
                    </a:lnTo>
                    <a:lnTo>
                      <a:pt x="62" y="2"/>
                    </a:lnTo>
                    <a:lnTo>
                      <a:pt x="68" y="6"/>
                    </a:lnTo>
                    <a:lnTo>
                      <a:pt x="76" y="10"/>
                    </a:lnTo>
                    <a:lnTo>
                      <a:pt x="80" y="14"/>
                    </a:lnTo>
                    <a:lnTo>
                      <a:pt x="84" y="20"/>
                    </a:lnTo>
                    <a:lnTo>
                      <a:pt x="88" y="28"/>
                    </a:lnTo>
                    <a:lnTo>
                      <a:pt x="88" y="34"/>
                    </a:lnTo>
                    <a:lnTo>
                      <a:pt x="88" y="3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0" name="Freeform 36"/>
              <p:cNvSpPr>
                <a:spLocks/>
              </p:cNvSpPr>
              <p:nvPr/>
            </p:nvSpPr>
            <p:spPr bwMode="auto">
              <a:xfrm>
                <a:off x="3610" y="2160"/>
                <a:ext cx="22" cy="50"/>
              </a:xfrm>
              <a:custGeom>
                <a:avLst/>
                <a:gdLst>
                  <a:gd name="T0" fmla="*/ 22 w 22"/>
                  <a:gd name="T1" fmla="*/ 0 h 50"/>
                  <a:gd name="T2" fmla="*/ 22 w 22"/>
                  <a:gd name="T3" fmla="*/ 0 h 50"/>
                  <a:gd name="T4" fmla="*/ 18 w 22"/>
                  <a:gd name="T5" fmla="*/ 26 h 50"/>
                  <a:gd name="T6" fmla="*/ 16 w 22"/>
                  <a:gd name="T7" fmla="*/ 50 h 50"/>
                  <a:gd name="T8" fmla="*/ 0 w 22"/>
                  <a:gd name="T9" fmla="*/ 46 h 50"/>
                  <a:gd name="T10" fmla="*/ 0 w 22"/>
                  <a:gd name="T11" fmla="*/ 46 h 50"/>
                  <a:gd name="T12" fmla="*/ 2 w 22"/>
                  <a:gd name="T13" fmla="*/ 0 h 50"/>
                  <a:gd name="T14" fmla="*/ 22 w 22"/>
                  <a:gd name="T15" fmla="*/ 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50">
                    <a:moveTo>
                      <a:pt x="22" y="0"/>
                    </a:moveTo>
                    <a:lnTo>
                      <a:pt x="22" y="0"/>
                    </a:lnTo>
                    <a:lnTo>
                      <a:pt x="18" y="26"/>
                    </a:lnTo>
                    <a:lnTo>
                      <a:pt x="16" y="50"/>
                    </a:lnTo>
                    <a:lnTo>
                      <a:pt x="0" y="46"/>
                    </a:lnTo>
                    <a:lnTo>
                      <a:pt x="0" y="46"/>
                    </a:lnTo>
                    <a:lnTo>
                      <a:pt x="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8CC6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1" name="Freeform 37"/>
              <p:cNvSpPr>
                <a:spLocks/>
              </p:cNvSpPr>
              <p:nvPr/>
            </p:nvSpPr>
            <p:spPr bwMode="auto">
              <a:xfrm>
                <a:off x="3712" y="2224"/>
                <a:ext cx="52" cy="38"/>
              </a:xfrm>
              <a:custGeom>
                <a:avLst/>
                <a:gdLst>
                  <a:gd name="T0" fmla="*/ 52 w 52"/>
                  <a:gd name="T1" fmla="*/ 18 h 38"/>
                  <a:gd name="T2" fmla="*/ 52 w 52"/>
                  <a:gd name="T3" fmla="*/ 18 h 38"/>
                  <a:gd name="T4" fmla="*/ 30 w 52"/>
                  <a:gd name="T5" fmla="*/ 28 h 38"/>
                  <a:gd name="T6" fmla="*/ 6 w 52"/>
                  <a:gd name="T7" fmla="*/ 38 h 38"/>
                  <a:gd name="T8" fmla="*/ 0 w 52"/>
                  <a:gd name="T9" fmla="*/ 22 h 38"/>
                  <a:gd name="T10" fmla="*/ 0 w 52"/>
                  <a:gd name="T11" fmla="*/ 22 h 38"/>
                  <a:gd name="T12" fmla="*/ 44 w 52"/>
                  <a:gd name="T13" fmla="*/ 0 h 38"/>
                  <a:gd name="T14" fmla="*/ 52 w 52"/>
                  <a:gd name="T15" fmla="*/ 1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2" h="38">
                    <a:moveTo>
                      <a:pt x="52" y="18"/>
                    </a:moveTo>
                    <a:lnTo>
                      <a:pt x="52" y="18"/>
                    </a:lnTo>
                    <a:lnTo>
                      <a:pt x="30" y="28"/>
                    </a:lnTo>
                    <a:lnTo>
                      <a:pt x="6" y="38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44" y="0"/>
                    </a:lnTo>
                    <a:lnTo>
                      <a:pt x="52" y="18"/>
                    </a:lnTo>
                    <a:close/>
                  </a:path>
                </a:pathLst>
              </a:custGeom>
              <a:solidFill>
                <a:srgbClr val="8CC6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2" name="Freeform 38"/>
              <p:cNvSpPr>
                <a:spLocks/>
              </p:cNvSpPr>
              <p:nvPr/>
            </p:nvSpPr>
            <p:spPr bwMode="auto">
              <a:xfrm>
                <a:off x="3672" y="2164"/>
                <a:ext cx="46" cy="64"/>
              </a:xfrm>
              <a:custGeom>
                <a:avLst/>
                <a:gdLst>
                  <a:gd name="T0" fmla="*/ 46 w 46"/>
                  <a:gd name="T1" fmla="*/ 8 h 64"/>
                  <a:gd name="T2" fmla="*/ 46 w 46"/>
                  <a:gd name="T3" fmla="*/ 8 h 64"/>
                  <a:gd name="T4" fmla="*/ 38 w 46"/>
                  <a:gd name="T5" fmla="*/ 20 h 64"/>
                  <a:gd name="T6" fmla="*/ 28 w 46"/>
                  <a:gd name="T7" fmla="*/ 36 h 64"/>
                  <a:gd name="T8" fmla="*/ 12 w 46"/>
                  <a:gd name="T9" fmla="*/ 64 h 64"/>
                  <a:gd name="T10" fmla="*/ 0 w 46"/>
                  <a:gd name="T11" fmla="*/ 58 h 64"/>
                  <a:gd name="T12" fmla="*/ 0 w 46"/>
                  <a:gd name="T13" fmla="*/ 58 h 64"/>
                  <a:gd name="T14" fmla="*/ 28 w 46"/>
                  <a:gd name="T15" fmla="*/ 0 h 64"/>
                  <a:gd name="T16" fmla="*/ 46 w 46"/>
                  <a:gd name="T17" fmla="*/ 8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" h="64">
                    <a:moveTo>
                      <a:pt x="46" y="8"/>
                    </a:moveTo>
                    <a:lnTo>
                      <a:pt x="46" y="8"/>
                    </a:lnTo>
                    <a:lnTo>
                      <a:pt x="38" y="20"/>
                    </a:lnTo>
                    <a:lnTo>
                      <a:pt x="28" y="36"/>
                    </a:lnTo>
                    <a:lnTo>
                      <a:pt x="12" y="64"/>
                    </a:lnTo>
                    <a:lnTo>
                      <a:pt x="0" y="58"/>
                    </a:lnTo>
                    <a:lnTo>
                      <a:pt x="0" y="58"/>
                    </a:lnTo>
                    <a:lnTo>
                      <a:pt x="28" y="0"/>
                    </a:lnTo>
                    <a:lnTo>
                      <a:pt x="46" y="8"/>
                    </a:lnTo>
                    <a:close/>
                  </a:path>
                </a:pathLst>
              </a:custGeom>
              <a:solidFill>
                <a:srgbClr val="8CC6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033" name="Vývojový diagram: spojnice 1032"/>
            <p:cNvSpPr/>
            <p:nvPr/>
          </p:nvSpPr>
          <p:spPr>
            <a:xfrm>
              <a:off x="2219325" y="3588585"/>
              <a:ext cx="234950" cy="202191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spojnice 73"/>
            <p:cNvSpPr/>
            <p:nvPr/>
          </p:nvSpPr>
          <p:spPr>
            <a:xfrm>
              <a:off x="2540000" y="3692608"/>
              <a:ext cx="234950" cy="202191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34" name="Šipka doprava 1033"/>
          <p:cNvSpPr/>
          <p:nvPr/>
        </p:nvSpPr>
        <p:spPr>
          <a:xfrm>
            <a:off x="4413045" y="3772736"/>
            <a:ext cx="417587" cy="24231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37" name="Skupina 1036"/>
          <p:cNvGrpSpPr/>
          <p:nvPr/>
        </p:nvGrpSpPr>
        <p:grpSpPr>
          <a:xfrm>
            <a:off x="5060428" y="3223461"/>
            <a:ext cx="3606800" cy="1504950"/>
            <a:chOff x="5060428" y="3223461"/>
            <a:chExt cx="3606800" cy="1504950"/>
          </a:xfrm>
        </p:grpSpPr>
        <p:grpSp>
          <p:nvGrpSpPr>
            <p:cNvPr id="41" name="Group 5"/>
            <p:cNvGrpSpPr>
              <a:grpSpLocks noChangeAspect="1"/>
            </p:cNvGrpSpPr>
            <p:nvPr/>
          </p:nvGrpSpPr>
          <p:grpSpPr bwMode="auto">
            <a:xfrm>
              <a:off x="5060428" y="3223461"/>
              <a:ext cx="3606800" cy="1504950"/>
              <a:chOff x="1610" y="2152"/>
              <a:chExt cx="2272" cy="948"/>
            </a:xfrm>
          </p:grpSpPr>
          <p:sp>
            <p:nvSpPr>
              <p:cNvPr id="42" name="AutoShape 4"/>
              <p:cNvSpPr>
                <a:spLocks noChangeAspect="1" noChangeArrowheads="1" noTextEdit="1"/>
              </p:cNvSpPr>
              <p:nvPr/>
            </p:nvSpPr>
            <p:spPr bwMode="auto">
              <a:xfrm>
                <a:off x="1610" y="2152"/>
                <a:ext cx="2272" cy="9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" name="Freeform 6"/>
              <p:cNvSpPr>
                <a:spLocks/>
              </p:cNvSpPr>
              <p:nvPr/>
            </p:nvSpPr>
            <p:spPr bwMode="auto">
              <a:xfrm>
                <a:off x="1728" y="3002"/>
                <a:ext cx="822" cy="80"/>
              </a:xfrm>
              <a:custGeom>
                <a:avLst/>
                <a:gdLst>
                  <a:gd name="T0" fmla="*/ 822 w 822"/>
                  <a:gd name="T1" fmla="*/ 40 h 80"/>
                  <a:gd name="T2" fmla="*/ 822 w 822"/>
                  <a:gd name="T3" fmla="*/ 40 h 80"/>
                  <a:gd name="T4" fmla="*/ 820 w 822"/>
                  <a:gd name="T5" fmla="*/ 36 h 80"/>
                  <a:gd name="T6" fmla="*/ 814 w 822"/>
                  <a:gd name="T7" fmla="*/ 32 h 80"/>
                  <a:gd name="T8" fmla="*/ 804 w 822"/>
                  <a:gd name="T9" fmla="*/ 28 h 80"/>
                  <a:gd name="T10" fmla="*/ 790 w 822"/>
                  <a:gd name="T11" fmla="*/ 24 h 80"/>
                  <a:gd name="T12" fmla="*/ 752 w 822"/>
                  <a:gd name="T13" fmla="*/ 18 h 80"/>
                  <a:gd name="T14" fmla="*/ 702 w 822"/>
                  <a:gd name="T15" fmla="*/ 12 h 80"/>
                  <a:gd name="T16" fmla="*/ 642 w 822"/>
                  <a:gd name="T17" fmla="*/ 6 h 80"/>
                  <a:gd name="T18" fmla="*/ 572 w 822"/>
                  <a:gd name="T19" fmla="*/ 2 h 80"/>
                  <a:gd name="T20" fmla="*/ 494 w 822"/>
                  <a:gd name="T21" fmla="*/ 0 h 80"/>
                  <a:gd name="T22" fmla="*/ 412 w 822"/>
                  <a:gd name="T23" fmla="*/ 0 h 80"/>
                  <a:gd name="T24" fmla="*/ 412 w 822"/>
                  <a:gd name="T25" fmla="*/ 0 h 80"/>
                  <a:gd name="T26" fmla="*/ 328 w 822"/>
                  <a:gd name="T27" fmla="*/ 0 h 80"/>
                  <a:gd name="T28" fmla="*/ 252 w 822"/>
                  <a:gd name="T29" fmla="*/ 2 h 80"/>
                  <a:gd name="T30" fmla="*/ 182 w 822"/>
                  <a:gd name="T31" fmla="*/ 6 h 80"/>
                  <a:gd name="T32" fmla="*/ 120 w 822"/>
                  <a:gd name="T33" fmla="*/ 12 h 80"/>
                  <a:gd name="T34" fmla="*/ 70 w 822"/>
                  <a:gd name="T35" fmla="*/ 18 h 80"/>
                  <a:gd name="T36" fmla="*/ 32 w 822"/>
                  <a:gd name="T37" fmla="*/ 24 h 80"/>
                  <a:gd name="T38" fmla="*/ 18 w 822"/>
                  <a:gd name="T39" fmla="*/ 28 h 80"/>
                  <a:gd name="T40" fmla="*/ 8 w 822"/>
                  <a:gd name="T41" fmla="*/ 32 h 80"/>
                  <a:gd name="T42" fmla="*/ 2 w 822"/>
                  <a:gd name="T43" fmla="*/ 36 h 80"/>
                  <a:gd name="T44" fmla="*/ 0 w 822"/>
                  <a:gd name="T45" fmla="*/ 40 h 80"/>
                  <a:gd name="T46" fmla="*/ 0 w 822"/>
                  <a:gd name="T47" fmla="*/ 40 h 80"/>
                  <a:gd name="T48" fmla="*/ 2 w 822"/>
                  <a:gd name="T49" fmla="*/ 44 h 80"/>
                  <a:gd name="T50" fmla="*/ 8 w 822"/>
                  <a:gd name="T51" fmla="*/ 48 h 80"/>
                  <a:gd name="T52" fmla="*/ 18 w 822"/>
                  <a:gd name="T53" fmla="*/ 52 h 80"/>
                  <a:gd name="T54" fmla="*/ 32 w 822"/>
                  <a:gd name="T55" fmla="*/ 56 h 80"/>
                  <a:gd name="T56" fmla="*/ 70 w 822"/>
                  <a:gd name="T57" fmla="*/ 62 h 80"/>
                  <a:gd name="T58" fmla="*/ 120 w 822"/>
                  <a:gd name="T59" fmla="*/ 68 h 80"/>
                  <a:gd name="T60" fmla="*/ 182 w 822"/>
                  <a:gd name="T61" fmla="*/ 74 h 80"/>
                  <a:gd name="T62" fmla="*/ 252 w 822"/>
                  <a:gd name="T63" fmla="*/ 78 h 80"/>
                  <a:gd name="T64" fmla="*/ 328 w 822"/>
                  <a:gd name="T65" fmla="*/ 80 h 80"/>
                  <a:gd name="T66" fmla="*/ 412 w 822"/>
                  <a:gd name="T67" fmla="*/ 80 h 80"/>
                  <a:gd name="T68" fmla="*/ 412 w 822"/>
                  <a:gd name="T69" fmla="*/ 80 h 80"/>
                  <a:gd name="T70" fmla="*/ 494 w 822"/>
                  <a:gd name="T71" fmla="*/ 80 h 80"/>
                  <a:gd name="T72" fmla="*/ 572 w 822"/>
                  <a:gd name="T73" fmla="*/ 78 h 80"/>
                  <a:gd name="T74" fmla="*/ 642 w 822"/>
                  <a:gd name="T75" fmla="*/ 74 h 80"/>
                  <a:gd name="T76" fmla="*/ 702 w 822"/>
                  <a:gd name="T77" fmla="*/ 68 h 80"/>
                  <a:gd name="T78" fmla="*/ 752 w 822"/>
                  <a:gd name="T79" fmla="*/ 62 h 80"/>
                  <a:gd name="T80" fmla="*/ 790 w 822"/>
                  <a:gd name="T81" fmla="*/ 56 h 80"/>
                  <a:gd name="T82" fmla="*/ 804 w 822"/>
                  <a:gd name="T83" fmla="*/ 52 h 80"/>
                  <a:gd name="T84" fmla="*/ 814 w 822"/>
                  <a:gd name="T85" fmla="*/ 48 h 80"/>
                  <a:gd name="T86" fmla="*/ 820 w 822"/>
                  <a:gd name="T87" fmla="*/ 44 h 80"/>
                  <a:gd name="T88" fmla="*/ 822 w 822"/>
                  <a:gd name="T89" fmla="*/ 40 h 80"/>
                  <a:gd name="T90" fmla="*/ 822 w 822"/>
                  <a:gd name="T91" fmla="*/ 40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22" h="80">
                    <a:moveTo>
                      <a:pt x="822" y="40"/>
                    </a:moveTo>
                    <a:lnTo>
                      <a:pt x="822" y="40"/>
                    </a:lnTo>
                    <a:lnTo>
                      <a:pt x="820" y="36"/>
                    </a:lnTo>
                    <a:lnTo>
                      <a:pt x="814" y="32"/>
                    </a:lnTo>
                    <a:lnTo>
                      <a:pt x="804" y="28"/>
                    </a:lnTo>
                    <a:lnTo>
                      <a:pt x="790" y="24"/>
                    </a:lnTo>
                    <a:lnTo>
                      <a:pt x="752" y="18"/>
                    </a:lnTo>
                    <a:lnTo>
                      <a:pt x="702" y="12"/>
                    </a:lnTo>
                    <a:lnTo>
                      <a:pt x="642" y="6"/>
                    </a:lnTo>
                    <a:lnTo>
                      <a:pt x="572" y="2"/>
                    </a:lnTo>
                    <a:lnTo>
                      <a:pt x="494" y="0"/>
                    </a:lnTo>
                    <a:lnTo>
                      <a:pt x="412" y="0"/>
                    </a:lnTo>
                    <a:lnTo>
                      <a:pt x="412" y="0"/>
                    </a:lnTo>
                    <a:lnTo>
                      <a:pt x="328" y="0"/>
                    </a:lnTo>
                    <a:lnTo>
                      <a:pt x="252" y="2"/>
                    </a:lnTo>
                    <a:lnTo>
                      <a:pt x="182" y="6"/>
                    </a:lnTo>
                    <a:lnTo>
                      <a:pt x="120" y="12"/>
                    </a:lnTo>
                    <a:lnTo>
                      <a:pt x="70" y="18"/>
                    </a:lnTo>
                    <a:lnTo>
                      <a:pt x="32" y="24"/>
                    </a:lnTo>
                    <a:lnTo>
                      <a:pt x="18" y="28"/>
                    </a:lnTo>
                    <a:lnTo>
                      <a:pt x="8" y="32"/>
                    </a:lnTo>
                    <a:lnTo>
                      <a:pt x="2" y="36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2" y="44"/>
                    </a:lnTo>
                    <a:lnTo>
                      <a:pt x="8" y="48"/>
                    </a:lnTo>
                    <a:lnTo>
                      <a:pt x="18" y="52"/>
                    </a:lnTo>
                    <a:lnTo>
                      <a:pt x="32" y="56"/>
                    </a:lnTo>
                    <a:lnTo>
                      <a:pt x="70" y="62"/>
                    </a:lnTo>
                    <a:lnTo>
                      <a:pt x="120" y="68"/>
                    </a:lnTo>
                    <a:lnTo>
                      <a:pt x="182" y="74"/>
                    </a:lnTo>
                    <a:lnTo>
                      <a:pt x="252" y="78"/>
                    </a:lnTo>
                    <a:lnTo>
                      <a:pt x="328" y="80"/>
                    </a:lnTo>
                    <a:lnTo>
                      <a:pt x="412" y="80"/>
                    </a:lnTo>
                    <a:lnTo>
                      <a:pt x="412" y="80"/>
                    </a:lnTo>
                    <a:lnTo>
                      <a:pt x="494" y="80"/>
                    </a:lnTo>
                    <a:lnTo>
                      <a:pt x="572" y="78"/>
                    </a:lnTo>
                    <a:lnTo>
                      <a:pt x="642" y="74"/>
                    </a:lnTo>
                    <a:lnTo>
                      <a:pt x="702" y="68"/>
                    </a:lnTo>
                    <a:lnTo>
                      <a:pt x="752" y="62"/>
                    </a:lnTo>
                    <a:lnTo>
                      <a:pt x="790" y="56"/>
                    </a:lnTo>
                    <a:lnTo>
                      <a:pt x="804" y="52"/>
                    </a:lnTo>
                    <a:lnTo>
                      <a:pt x="814" y="48"/>
                    </a:lnTo>
                    <a:lnTo>
                      <a:pt x="820" y="44"/>
                    </a:lnTo>
                    <a:lnTo>
                      <a:pt x="822" y="40"/>
                    </a:lnTo>
                    <a:lnTo>
                      <a:pt x="822" y="40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" name="Freeform 7"/>
              <p:cNvSpPr>
                <a:spLocks/>
              </p:cNvSpPr>
              <p:nvPr/>
            </p:nvSpPr>
            <p:spPr bwMode="auto">
              <a:xfrm>
                <a:off x="1762" y="2510"/>
                <a:ext cx="558" cy="332"/>
              </a:xfrm>
              <a:custGeom>
                <a:avLst/>
                <a:gdLst>
                  <a:gd name="T0" fmla="*/ 558 w 558"/>
                  <a:gd name="T1" fmla="*/ 0 h 332"/>
                  <a:gd name="T2" fmla="*/ 558 w 558"/>
                  <a:gd name="T3" fmla="*/ 0 h 332"/>
                  <a:gd name="T4" fmla="*/ 532 w 558"/>
                  <a:gd name="T5" fmla="*/ 22 h 332"/>
                  <a:gd name="T6" fmla="*/ 504 w 558"/>
                  <a:gd name="T7" fmla="*/ 44 h 332"/>
                  <a:gd name="T8" fmla="*/ 472 w 558"/>
                  <a:gd name="T9" fmla="*/ 62 h 332"/>
                  <a:gd name="T10" fmla="*/ 438 w 558"/>
                  <a:gd name="T11" fmla="*/ 80 h 332"/>
                  <a:gd name="T12" fmla="*/ 402 w 558"/>
                  <a:gd name="T13" fmla="*/ 94 h 332"/>
                  <a:gd name="T14" fmla="*/ 364 w 558"/>
                  <a:gd name="T15" fmla="*/ 106 h 332"/>
                  <a:gd name="T16" fmla="*/ 324 w 558"/>
                  <a:gd name="T17" fmla="*/ 118 h 332"/>
                  <a:gd name="T18" fmla="*/ 284 w 558"/>
                  <a:gd name="T19" fmla="*/ 124 h 332"/>
                  <a:gd name="T20" fmla="*/ 284 w 558"/>
                  <a:gd name="T21" fmla="*/ 124 h 332"/>
                  <a:gd name="T22" fmla="*/ 244 w 558"/>
                  <a:gd name="T23" fmla="*/ 128 h 332"/>
                  <a:gd name="T24" fmla="*/ 204 w 558"/>
                  <a:gd name="T25" fmla="*/ 130 h 332"/>
                  <a:gd name="T26" fmla="*/ 166 w 558"/>
                  <a:gd name="T27" fmla="*/ 128 h 332"/>
                  <a:gd name="T28" fmla="*/ 130 w 558"/>
                  <a:gd name="T29" fmla="*/ 122 h 332"/>
                  <a:gd name="T30" fmla="*/ 94 w 558"/>
                  <a:gd name="T31" fmla="*/ 114 h 332"/>
                  <a:gd name="T32" fmla="*/ 60 w 558"/>
                  <a:gd name="T33" fmla="*/ 104 h 332"/>
                  <a:gd name="T34" fmla="*/ 30 w 558"/>
                  <a:gd name="T35" fmla="*/ 90 h 332"/>
                  <a:gd name="T36" fmla="*/ 0 w 558"/>
                  <a:gd name="T37" fmla="*/ 76 h 332"/>
                  <a:gd name="T38" fmla="*/ 56 w 558"/>
                  <a:gd name="T39" fmla="*/ 280 h 332"/>
                  <a:gd name="T40" fmla="*/ 56 w 558"/>
                  <a:gd name="T41" fmla="*/ 280 h 332"/>
                  <a:gd name="T42" fmla="*/ 58 w 558"/>
                  <a:gd name="T43" fmla="*/ 288 h 332"/>
                  <a:gd name="T44" fmla="*/ 64 w 558"/>
                  <a:gd name="T45" fmla="*/ 296 h 332"/>
                  <a:gd name="T46" fmla="*/ 70 w 558"/>
                  <a:gd name="T47" fmla="*/ 302 h 332"/>
                  <a:gd name="T48" fmla="*/ 80 w 558"/>
                  <a:gd name="T49" fmla="*/ 308 h 332"/>
                  <a:gd name="T50" fmla="*/ 92 w 558"/>
                  <a:gd name="T51" fmla="*/ 314 h 332"/>
                  <a:gd name="T52" fmla="*/ 104 w 558"/>
                  <a:gd name="T53" fmla="*/ 320 h 332"/>
                  <a:gd name="T54" fmla="*/ 134 w 558"/>
                  <a:gd name="T55" fmla="*/ 326 h 332"/>
                  <a:gd name="T56" fmla="*/ 170 w 558"/>
                  <a:gd name="T57" fmla="*/ 332 h 332"/>
                  <a:gd name="T58" fmla="*/ 210 w 558"/>
                  <a:gd name="T59" fmla="*/ 332 h 332"/>
                  <a:gd name="T60" fmla="*/ 254 w 558"/>
                  <a:gd name="T61" fmla="*/ 330 h 332"/>
                  <a:gd name="T62" fmla="*/ 300 w 558"/>
                  <a:gd name="T63" fmla="*/ 324 h 332"/>
                  <a:gd name="T64" fmla="*/ 300 w 558"/>
                  <a:gd name="T65" fmla="*/ 324 h 332"/>
                  <a:gd name="T66" fmla="*/ 348 w 558"/>
                  <a:gd name="T67" fmla="*/ 314 h 332"/>
                  <a:gd name="T68" fmla="*/ 394 w 558"/>
                  <a:gd name="T69" fmla="*/ 302 h 332"/>
                  <a:gd name="T70" fmla="*/ 436 w 558"/>
                  <a:gd name="T71" fmla="*/ 288 h 332"/>
                  <a:gd name="T72" fmla="*/ 472 w 558"/>
                  <a:gd name="T73" fmla="*/ 272 h 332"/>
                  <a:gd name="T74" fmla="*/ 502 w 558"/>
                  <a:gd name="T75" fmla="*/ 256 h 332"/>
                  <a:gd name="T76" fmla="*/ 514 w 558"/>
                  <a:gd name="T77" fmla="*/ 246 h 332"/>
                  <a:gd name="T78" fmla="*/ 526 w 558"/>
                  <a:gd name="T79" fmla="*/ 238 h 332"/>
                  <a:gd name="T80" fmla="*/ 534 w 558"/>
                  <a:gd name="T81" fmla="*/ 230 h 332"/>
                  <a:gd name="T82" fmla="*/ 540 w 558"/>
                  <a:gd name="T83" fmla="*/ 220 h 332"/>
                  <a:gd name="T84" fmla="*/ 546 w 558"/>
                  <a:gd name="T85" fmla="*/ 212 h 332"/>
                  <a:gd name="T86" fmla="*/ 548 w 558"/>
                  <a:gd name="T87" fmla="*/ 204 h 332"/>
                  <a:gd name="T88" fmla="*/ 558 w 558"/>
                  <a:gd name="T89" fmla="*/ 0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558" h="332">
                    <a:moveTo>
                      <a:pt x="558" y="0"/>
                    </a:moveTo>
                    <a:lnTo>
                      <a:pt x="558" y="0"/>
                    </a:lnTo>
                    <a:lnTo>
                      <a:pt x="532" y="22"/>
                    </a:lnTo>
                    <a:lnTo>
                      <a:pt x="504" y="44"/>
                    </a:lnTo>
                    <a:lnTo>
                      <a:pt x="472" y="62"/>
                    </a:lnTo>
                    <a:lnTo>
                      <a:pt x="438" y="80"/>
                    </a:lnTo>
                    <a:lnTo>
                      <a:pt x="402" y="94"/>
                    </a:lnTo>
                    <a:lnTo>
                      <a:pt x="364" y="106"/>
                    </a:lnTo>
                    <a:lnTo>
                      <a:pt x="324" y="118"/>
                    </a:lnTo>
                    <a:lnTo>
                      <a:pt x="284" y="124"/>
                    </a:lnTo>
                    <a:lnTo>
                      <a:pt x="284" y="124"/>
                    </a:lnTo>
                    <a:lnTo>
                      <a:pt x="244" y="128"/>
                    </a:lnTo>
                    <a:lnTo>
                      <a:pt x="204" y="130"/>
                    </a:lnTo>
                    <a:lnTo>
                      <a:pt x="166" y="128"/>
                    </a:lnTo>
                    <a:lnTo>
                      <a:pt x="130" y="122"/>
                    </a:lnTo>
                    <a:lnTo>
                      <a:pt x="94" y="114"/>
                    </a:lnTo>
                    <a:lnTo>
                      <a:pt x="60" y="104"/>
                    </a:lnTo>
                    <a:lnTo>
                      <a:pt x="30" y="90"/>
                    </a:lnTo>
                    <a:lnTo>
                      <a:pt x="0" y="76"/>
                    </a:lnTo>
                    <a:lnTo>
                      <a:pt x="56" y="280"/>
                    </a:lnTo>
                    <a:lnTo>
                      <a:pt x="56" y="280"/>
                    </a:lnTo>
                    <a:lnTo>
                      <a:pt x="58" y="288"/>
                    </a:lnTo>
                    <a:lnTo>
                      <a:pt x="64" y="296"/>
                    </a:lnTo>
                    <a:lnTo>
                      <a:pt x="70" y="302"/>
                    </a:lnTo>
                    <a:lnTo>
                      <a:pt x="80" y="308"/>
                    </a:lnTo>
                    <a:lnTo>
                      <a:pt x="92" y="314"/>
                    </a:lnTo>
                    <a:lnTo>
                      <a:pt x="104" y="320"/>
                    </a:lnTo>
                    <a:lnTo>
                      <a:pt x="134" y="326"/>
                    </a:lnTo>
                    <a:lnTo>
                      <a:pt x="170" y="332"/>
                    </a:lnTo>
                    <a:lnTo>
                      <a:pt x="210" y="332"/>
                    </a:lnTo>
                    <a:lnTo>
                      <a:pt x="254" y="330"/>
                    </a:lnTo>
                    <a:lnTo>
                      <a:pt x="300" y="324"/>
                    </a:lnTo>
                    <a:lnTo>
                      <a:pt x="300" y="324"/>
                    </a:lnTo>
                    <a:lnTo>
                      <a:pt x="348" y="314"/>
                    </a:lnTo>
                    <a:lnTo>
                      <a:pt x="394" y="302"/>
                    </a:lnTo>
                    <a:lnTo>
                      <a:pt x="436" y="288"/>
                    </a:lnTo>
                    <a:lnTo>
                      <a:pt x="472" y="272"/>
                    </a:lnTo>
                    <a:lnTo>
                      <a:pt x="502" y="256"/>
                    </a:lnTo>
                    <a:lnTo>
                      <a:pt x="514" y="246"/>
                    </a:lnTo>
                    <a:lnTo>
                      <a:pt x="526" y="238"/>
                    </a:lnTo>
                    <a:lnTo>
                      <a:pt x="534" y="230"/>
                    </a:lnTo>
                    <a:lnTo>
                      <a:pt x="540" y="220"/>
                    </a:lnTo>
                    <a:lnTo>
                      <a:pt x="546" y="212"/>
                    </a:lnTo>
                    <a:lnTo>
                      <a:pt x="548" y="204"/>
                    </a:lnTo>
                    <a:lnTo>
                      <a:pt x="558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" name="Freeform 8"/>
              <p:cNvSpPr>
                <a:spLocks/>
              </p:cNvSpPr>
              <p:nvPr/>
            </p:nvSpPr>
            <p:spPr bwMode="auto">
              <a:xfrm>
                <a:off x="1610" y="2622"/>
                <a:ext cx="202" cy="254"/>
              </a:xfrm>
              <a:custGeom>
                <a:avLst/>
                <a:gdLst>
                  <a:gd name="T0" fmla="*/ 170 w 202"/>
                  <a:gd name="T1" fmla="*/ 4 h 254"/>
                  <a:gd name="T2" fmla="*/ 170 w 202"/>
                  <a:gd name="T3" fmla="*/ 4 h 254"/>
                  <a:gd name="T4" fmla="*/ 156 w 202"/>
                  <a:gd name="T5" fmla="*/ 12 h 254"/>
                  <a:gd name="T6" fmla="*/ 138 w 202"/>
                  <a:gd name="T7" fmla="*/ 24 h 254"/>
                  <a:gd name="T8" fmla="*/ 118 w 202"/>
                  <a:gd name="T9" fmla="*/ 42 h 254"/>
                  <a:gd name="T10" fmla="*/ 96 w 202"/>
                  <a:gd name="T11" fmla="*/ 68 h 254"/>
                  <a:gd name="T12" fmla="*/ 84 w 202"/>
                  <a:gd name="T13" fmla="*/ 84 h 254"/>
                  <a:gd name="T14" fmla="*/ 72 w 202"/>
                  <a:gd name="T15" fmla="*/ 100 h 254"/>
                  <a:gd name="T16" fmla="*/ 60 w 202"/>
                  <a:gd name="T17" fmla="*/ 120 h 254"/>
                  <a:gd name="T18" fmla="*/ 48 w 202"/>
                  <a:gd name="T19" fmla="*/ 142 h 254"/>
                  <a:gd name="T20" fmla="*/ 38 w 202"/>
                  <a:gd name="T21" fmla="*/ 166 h 254"/>
                  <a:gd name="T22" fmla="*/ 28 w 202"/>
                  <a:gd name="T23" fmla="*/ 192 h 254"/>
                  <a:gd name="T24" fmla="*/ 28 w 202"/>
                  <a:gd name="T25" fmla="*/ 192 h 254"/>
                  <a:gd name="T26" fmla="*/ 20 w 202"/>
                  <a:gd name="T27" fmla="*/ 200 h 254"/>
                  <a:gd name="T28" fmla="*/ 14 w 202"/>
                  <a:gd name="T29" fmla="*/ 206 h 254"/>
                  <a:gd name="T30" fmla="*/ 6 w 202"/>
                  <a:gd name="T31" fmla="*/ 214 h 254"/>
                  <a:gd name="T32" fmla="*/ 2 w 202"/>
                  <a:gd name="T33" fmla="*/ 224 h 254"/>
                  <a:gd name="T34" fmla="*/ 0 w 202"/>
                  <a:gd name="T35" fmla="*/ 234 h 254"/>
                  <a:gd name="T36" fmla="*/ 0 w 202"/>
                  <a:gd name="T37" fmla="*/ 238 h 254"/>
                  <a:gd name="T38" fmla="*/ 2 w 202"/>
                  <a:gd name="T39" fmla="*/ 244 h 254"/>
                  <a:gd name="T40" fmla="*/ 6 w 202"/>
                  <a:gd name="T41" fmla="*/ 248 h 254"/>
                  <a:gd name="T42" fmla="*/ 12 w 202"/>
                  <a:gd name="T43" fmla="*/ 252 h 254"/>
                  <a:gd name="T44" fmla="*/ 12 w 202"/>
                  <a:gd name="T45" fmla="*/ 252 h 254"/>
                  <a:gd name="T46" fmla="*/ 16 w 202"/>
                  <a:gd name="T47" fmla="*/ 254 h 254"/>
                  <a:gd name="T48" fmla="*/ 28 w 202"/>
                  <a:gd name="T49" fmla="*/ 254 h 254"/>
                  <a:gd name="T50" fmla="*/ 34 w 202"/>
                  <a:gd name="T51" fmla="*/ 252 h 254"/>
                  <a:gd name="T52" fmla="*/ 40 w 202"/>
                  <a:gd name="T53" fmla="*/ 248 h 254"/>
                  <a:gd name="T54" fmla="*/ 46 w 202"/>
                  <a:gd name="T55" fmla="*/ 242 h 254"/>
                  <a:gd name="T56" fmla="*/ 50 w 202"/>
                  <a:gd name="T57" fmla="*/ 234 h 254"/>
                  <a:gd name="T58" fmla="*/ 54 w 202"/>
                  <a:gd name="T59" fmla="*/ 220 h 254"/>
                  <a:gd name="T60" fmla="*/ 54 w 202"/>
                  <a:gd name="T61" fmla="*/ 220 h 254"/>
                  <a:gd name="T62" fmla="*/ 56 w 202"/>
                  <a:gd name="T63" fmla="*/ 220 h 254"/>
                  <a:gd name="T64" fmla="*/ 60 w 202"/>
                  <a:gd name="T65" fmla="*/ 222 h 254"/>
                  <a:gd name="T66" fmla="*/ 62 w 202"/>
                  <a:gd name="T67" fmla="*/ 220 h 254"/>
                  <a:gd name="T68" fmla="*/ 64 w 202"/>
                  <a:gd name="T69" fmla="*/ 220 h 254"/>
                  <a:gd name="T70" fmla="*/ 66 w 202"/>
                  <a:gd name="T71" fmla="*/ 216 h 254"/>
                  <a:gd name="T72" fmla="*/ 64 w 202"/>
                  <a:gd name="T73" fmla="*/ 212 h 254"/>
                  <a:gd name="T74" fmla="*/ 58 w 202"/>
                  <a:gd name="T75" fmla="*/ 196 h 254"/>
                  <a:gd name="T76" fmla="*/ 58 w 202"/>
                  <a:gd name="T77" fmla="*/ 196 h 254"/>
                  <a:gd name="T78" fmla="*/ 62 w 202"/>
                  <a:gd name="T79" fmla="*/ 176 h 254"/>
                  <a:gd name="T80" fmla="*/ 70 w 202"/>
                  <a:gd name="T81" fmla="*/ 156 h 254"/>
                  <a:gd name="T82" fmla="*/ 84 w 202"/>
                  <a:gd name="T83" fmla="*/ 130 h 254"/>
                  <a:gd name="T84" fmla="*/ 102 w 202"/>
                  <a:gd name="T85" fmla="*/ 104 h 254"/>
                  <a:gd name="T86" fmla="*/ 112 w 202"/>
                  <a:gd name="T87" fmla="*/ 90 h 254"/>
                  <a:gd name="T88" fmla="*/ 126 w 202"/>
                  <a:gd name="T89" fmla="*/ 78 h 254"/>
                  <a:gd name="T90" fmla="*/ 140 w 202"/>
                  <a:gd name="T91" fmla="*/ 64 h 254"/>
                  <a:gd name="T92" fmla="*/ 156 w 202"/>
                  <a:gd name="T93" fmla="*/ 54 h 254"/>
                  <a:gd name="T94" fmla="*/ 176 w 202"/>
                  <a:gd name="T95" fmla="*/ 42 h 254"/>
                  <a:gd name="T96" fmla="*/ 196 w 202"/>
                  <a:gd name="T97" fmla="*/ 34 h 254"/>
                  <a:gd name="T98" fmla="*/ 196 w 202"/>
                  <a:gd name="T99" fmla="*/ 34 h 254"/>
                  <a:gd name="T100" fmla="*/ 200 w 202"/>
                  <a:gd name="T101" fmla="*/ 28 h 254"/>
                  <a:gd name="T102" fmla="*/ 202 w 202"/>
                  <a:gd name="T103" fmla="*/ 20 h 254"/>
                  <a:gd name="T104" fmla="*/ 202 w 202"/>
                  <a:gd name="T105" fmla="*/ 14 h 254"/>
                  <a:gd name="T106" fmla="*/ 200 w 202"/>
                  <a:gd name="T107" fmla="*/ 8 h 254"/>
                  <a:gd name="T108" fmla="*/ 198 w 202"/>
                  <a:gd name="T109" fmla="*/ 4 h 254"/>
                  <a:gd name="T110" fmla="*/ 196 w 202"/>
                  <a:gd name="T111" fmla="*/ 2 h 254"/>
                  <a:gd name="T112" fmla="*/ 186 w 202"/>
                  <a:gd name="T113" fmla="*/ 0 h 254"/>
                  <a:gd name="T114" fmla="*/ 170 w 202"/>
                  <a:gd name="T115" fmla="*/ 4 h 254"/>
                  <a:gd name="T116" fmla="*/ 170 w 202"/>
                  <a:gd name="T117" fmla="*/ 4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02" h="254">
                    <a:moveTo>
                      <a:pt x="170" y="4"/>
                    </a:moveTo>
                    <a:lnTo>
                      <a:pt x="170" y="4"/>
                    </a:lnTo>
                    <a:lnTo>
                      <a:pt x="156" y="12"/>
                    </a:lnTo>
                    <a:lnTo>
                      <a:pt x="138" y="24"/>
                    </a:lnTo>
                    <a:lnTo>
                      <a:pt x="118" y="42"/>
                    </a:lnTo>
                    <a:lnTo>
                      <a:pt x="96" y="68"/>
                    </a:lnTo>
                    <a:lnTo>
                      <a:pt x="84" y="84"/>
                    </a:lnTo>
                    <a:lnTo>
                      <a:pt x="72" y="100"/>
                    </a:lnTo>
                    <a:lnTo>
                      <a:pt x="60" y="120"/>
                    </a:lnTo>
                    <a:lnTo>
                      <a:pt x="48" y="142"/>
                    </a:lnTo>
                    <a:lnTo>
                      <a:pt x="38" y="166"/>
                    </a:lnTo>
                    <a:lnTo>
                      <a:pt x="28" y="192"/>
                    </a:lnTo>
                    <a:lnTo>
                      <a:pt x="28" y="192"/>
                    </a:lnTo>
                    <a:lnTo>
                      <a:pt x="20" y="200"/>
                    </a:lnTo>
                    <a:lnTo>
                      <a:pt x="14" y="206"/>
                    </a:lnTo>
                    <a:lnTo>
                      <a:pt x="6" y="214"/>
                    </a:lnTo>
                    <a:lnTo>
                      <a:pt x="2" y="224"/>
                    </a:lnTo>
                    <a:lnTo>
                      <a:pt x="0" y="234"/>
                    </a:lnTo>
                    <a:lnTo>
                      <a:pt x="0" y="238"/>
                    </a:lnTo>
                    <a:lnTo>
                      <a:pt x="2" y="244"/>
                    </a:lnTo>
                    <a:lnTo>
                      <a:pt x="6" y="248"/>
                    </a:lnTo>
                    <a:lnTo>
                      <a:pt x="12" y="252"/>
                    </a:lnTo>
                    <a:lnTo>
                      <a:pt x="12" y="252"/>
                    </a:lnTo>
                    <a:lnTo>
                      <a:pt x="16" y="254"/>
                    </a:lnTo>
                    <a:lnTo>
                      <a:pt x="28" y="254"/>
                    </a:lnTo>
                    <a:lnTo>
                      <a:pt x="34" y="252"/>
                    </a:lnTo>
                    <a:lnTo>
                      <a:pt x="40" y="248"/>
                    </a:lnTo>
                    <a:lnTo>
                      <a:pt x="46" y="242"/>
                    </a:lnTo>
                    <a:lnTo>
                      <a:pt x="50" y="234"/>
                    </a:lnTo>
                    <a:lnTo>
                      <a:pt x="54" y="220"/>
                    </a:lnTo>
                    <a:lnTo>
                      <a:pt x="54" y="220"/>
                    </a:lnTo>
                    <a:lnTo>
                      <a:pt x="56" y="220"/>
                    </a:lnTo>
                    <a:lnTo>
                      <a:pt x="60" y="222"/>
                    </a:lnTo>
                    <a:lnTo>
                      <a:pt x="62" y="220"/>
                    </a:lnTo>
                    <a:lnTo>
                      <a:pt x="64" y="220"/>
                    </a:lnTo>
                    <a:lnTo>
                      <a:pt x="66" y="216"/>
                    </a:lnTo>
                    <a:lnTo>
                      <a:pt x="64" y="212"/>
                    </a:lnTo>
                    <a:lnTo>
                      <a:pt x="58" y="196"/>
                    </a:lnTo>
                    <a:lnTo>
                      <a:pt x="58" y="196"/>
                    </a:lnTo>
                    <a:lnTo>
                      <a:pt x="62" y="176"/>
                    </a:lnTo>
                    <a:lnTo>
                      <a:pt x="70" y="156"/>
                    </a:lnTo>
                    <a:lnTo>
                      <a:pt x="84" y="130"/>
                    </a:lnTo>
                    <a:lnTo>
                      <a:pt x="102" y="104"/>
                    </a:lnTo>
                    <a:lnTo>
                      <a:pt x="112" y="90"/>
                    </a:lnTo>
                    <a:lnTo>
                      <a:pt x="126" y="78"/>
                    </a:lnTo>
                    <a:lnTo>
                      <a:pt x="140" y="64"/>
                    </a:lnTo>
                    <a:lnTo>
                      <a:pt x="156" y="54"/>
                    </a:lnTo>
                    <a:lnTo>
                      <a:pt x="176" y="42"/>
                    </a:lnTo>
                    <a:lnTo>
                      <a:pt x="196" y="34"/>
                    </a:lnTo>
                    <a:lnTo>
                      <a:pt x="196" y="34"/>
                    </a:lnTo>
                    <a:lnTo>
                      <a:pt x="200" y="28"/>
                    </a:lnTo>
                    <a:lnTo>
                      <a:pt x="202" y="20"/>
                    </a:lnTo>
                    <a:lnTo>
                      <a:pt x="202" y="14"/>
                    </a:lnTo>
                    <a:lnTo>
                      <a:pt x="200" y="8"/>
                    </a:lnTo>
                    <a:lnTo>
                      <a:pt x="198" y="4"/>
                    </a:lnTo>
                    <a:lnTo>
                      <a:pt x="196" y="2"/>
                    </a:lnTo>
                    <a:lnTo>
                      <a:pt x="186" y="0"/>
                    </a:lnTo>
                    <a:lnTo>
                      <a:pt x="170" y="4"/>
                    </a:lnTo>
                    <a:lnTo>
                      <a:pt x="17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" name="Freeform 9"/>
              <p:cNvSpPr>
                <a:spLocks/>
              </p:cNvSpPr>
              <p:nvPr/>
            </p:nvSpPr>
            <p:spPr bwMode="auto">
              <a:xfrm>
                <a:off x="2894" y="2558"/>
                <a:ext cx="292" cy="156"/>
              </a:xfrm>
              <a:custGeom>
                <a:avLst/>
                <a:gdLst>
                  <a:gd name="T0" fmla="*/ 266 w 292"/>
                  <a:gd name="T1" fmla="*/ 154 h 156"/>
                  <a:gd name="T2" fmla="*/ 266 w 292"/>
                  <a:gd name="T3" fmla="*/ 154 h 156"/>
                  <a:gd name="T4" fmla="*/ 248 w 292"/>
                  <a:gd name="T5" fmla="*/ 156 h 156"/>
                  <a:gd name="T6" fmla="*/ 228 w 292"/>
                  <a:gd name="T7" fmla="*/ 154 h 156"/>
                  <a:gd name="T8" fmla="*/ 200 w 292"/>
                  <a:gd name="T9" fmla="*/ 150 h 156"/>
                  <a:gd name="T10" fmla="*/ 168 w 292"/>
                  <a:gd name="T11" fmla="*/ 140 h 156"/>
                  <a:gd name="T12" fmla="*/ 150 w 292"/>
                  <a:gd name="T13" fmla="*/ 132 h 156"/>
                  <a:gd name="T14" fmla="*/ 130 w 292"/>
                  <a:gd name="T15" fmla="*/ 122 h 156"/>
                  <a:gd name="T16" fmla="*/ 110 w 292"/>
                  <a:gd name="T17" fmla="*/ 112 h 156"/>
                  <a:gd name="T18" fmla="*/ 90 w 292"/>
                  <a:gd name="T19" fmla="*/ 98 h 156"/>
                  <a:gd name="T20" fmla="*/ 68 w 292"/>
                  <a:gd name="T21" fmla="*/ 82 h 156"/>
                  <a:gd name="T22" fmla="*/ 46 w 292"/>
                  <a:gd name="T23" fmla="*/ 62 h 156"/>
                  <a:gd name="T24" fmla="*/ 46 w 292"/>
                  <a:gd name="T25" fmla="*/ 62 h 156"/>
                  <a:gd name="T26" fmla="*/ 38 w 292"/>
                  <a:gd name="T27" fmla="*/ 60 h 156"/>
                  <a:gd name="T28" fmla="*/ 28 w 292"/>
                  <a:gd name="T29" fmla="*/ 58 h 156"/>
                  <a:gd name="T30" fmla="*/ 18 w 292"/>
                  <a:gd name="T31" fmla="*/ 54 h 156"/>
                  <a:gd name="T32" fmla="*/ 8 w 292"/>
                  <a:gd name="T33" fmla="*/ 48 h 156"/>
                  <a:gd name="T34" fmla="*/ 2 w 292"/>
                  <a:gd name="T35" fmla="*/ 40 h 156"/>
                  <a:gd name="T36" fmla="*/ 0 w 292"/>
                  <a:gd name="T37" fmla="*/ 34 h 156"/>
                  <a:gd name="T38" fmla="*/ 0 w 292"/>
                  <a:gd name="T39" fmla="*/ 30 h 156"/>
                  <a:gd name="T40" fmla="*/ 2 w 292"/>
                  <a:gd name="T41" fmla="*/ 22 h 156"/>
                  <a:gd name="T42" fmla="*/ 4 w 292"/>
                  <a:gd name="T43" fmla="*/ 16 h 156"/>
                  <a:gd name="T44" fmla="*/ 4 w 292"/>
                  <a:gd name="T45" fmla="*/ 16 h 156"/>
                  <a:gd name="T46" fmla="*/ 8 w 292"/>
                  <a:gd name="T47" fmla="*/ 12 h 156"/>
                  <a:gd name="T48" fmla="*/ 18 w 292"/>
                  <a:gd name="T49" fmla="*/ 4 h 156"/>
                  <a:gd name="T50" fmla="*/ 26 w 292"/>
                  <a:gd name="T51" fmla="*/ 0 h 156"/>
                  <a:gd name="T52" fmla="*/ 32 w 292"/>
                  <a:gd name="T53" fmla="*/ 0 h 156"/>
                  <a:gd name="T54" fmla="*/ 40 w 292"/>
                  <a:gd name="T55" fmla="*/ 2 h 156"/>
                  <a:gd name="T56" fmla="*/ 48 w 292"/>
                  <a:gd name="T57" fmla="*/ 8 h 156"/>
                  <a:gd name="T58" fmla="*/ 58 w 292"/>
                  <a:gd name="T59" fmla="*/ 20 h 156"/>
                  <a:gd name="T60" fmla="*/ 58 w 292"/>
                  <a:gd name="T61" fmla="*/ 20 h 156"/>
                  <a:gd name="T62" fmla="*/ 60 w 292"/>
                  <a:gd name="T63" fmla="*/ 18 h 156"/>
                  <a:gd name="T64" fmla="*/ 64 w 292"/>
                  <a:gd name="T65" fmla="*/ 14 h 156"/>
                  <a:gd name="T66" fmla="*/ 66 w 292"/>
                  <a:gd name="T67" fmla="*/ 12 h 156"/>
                  <a:gd name="T68" fmla="*/ 68 w 292"/>
                  <a:gd name="T69" fmla="*/ 14 h 156"/>
                  <a:gd name="T70" fmla="*/ 70 w 292"/>
                  <a:gd name="T71" fmla="*/ 16 h 156"/>
                  <a:gd name="T72" fmla="*/ 72 w 292"/>
                  <a:gd name="T73" fmla="*/ 20 h 156"/>
                  <a:gd name="T74" fmla="*/ 72 w 292"/>
                  <a:gd name="T75" fmla="*/ 40 h 156"/>
                  <a:gd name="T76" fmla="*/ 72 w 292"/>
                  <a:gd name="T77" fmla="*/ 40 h 156"/>
                  <a:gd name="T78" fmla="*/ 86 w 292"/>
                  <a:gd name="T79" fmla="*/ 56 h 156"/>
                  <a:gd name="T80" fmla="*/ 104 w 292"/>
                  <a:gd name="T81" fmla="*/ 70 h 156"/>
                  <a:gd name="T82" fmla="*/ 126 w 292"/>
                  <a:gd name="T83" fmla="*/ 86 h 156"/>
                  <a:gd name="T84" fmla="*/ 140 w 292"/>
                  <a:gd name="T85" fmla="*/ 94 h 156"/>
                  <a:gd name="T86" fmla="*/ 156 w 292"/>
                  <a:gd name="T87" fmla="*/ 102 h 156"/>
                  <a:gd name="T88" fmla="*/ 172 w 292"/>
                  <a:gd name="T89" fmla="*/ 108 h 156"/>
                  <a:gd name="T90" fmla="*/ 190 w 292"/>
                  <a:gd name="T91" fmla="*/ 112 h 156"/>
                  <a:gd name="T92" fmla="*/ 210 w 292"/>
                  <a:gd name="T93" fmla="*/ 114 h 156"/>
                  <a:gd name="T94" fmla="*/ 230 w 292"/>
                  <a:gd name="T95" fmla="*/ 114 h 156"/>
                  <a:gd name="T96" fmla="*/ 252 w 292"/>
                  <a:gd name="T97" fmla="*/ 112 h 156"/>
                  <a:gd name="T98" fmla="*/ 274 w 292"/>
                  <a:gd name="T99" fmla="*/ 108 h 156"/>
                  <a:gd name="T100" fmla="*/ 274 w 292"/>
                  <a:gd name="T101" fmla="*/ 108 h 156"/>
                  <a:gd name="T102" fmla="*/ 280 w 292"/>
                  <a:gd name="T103" fmla="*/ 112 h 156"/>
                  <a:gd name="T104" fmla="*/ 286 w 292"/>
                  <a:gd name="T105" fmla="*/ 118 h 156"/>
                  <a:gd name="T106" fmla="*/ 290 w 292"/>
                  <a:gd name="T107" fmla="*/ 124 h 156"/>
                  <a:gd name="T108" fmla="*/ 292 w 292"/>
                  <a:gd name="T109" fmla="*/ 132 h 156"/>
                  <a:gd name="T110" fmla="*/ 290 w 292"/>
                  <a:gd name="T111" fmla="*/ 136 h 156"/>
                  <a:gd name="T112" fmla="*/ 290 w 292"/>
                  <a:gd name="T113" fmla="*/ 138 h 156"/>
                  <a:gd name="T114" fmla="*/ 286 w 292"/>
                  <a:gd name="T115" fmla="*/ 142 h 156"/>
                  <a:gd name="T116" fmla="*/ 282 w 292"/>
                  <a:gd name="T117" fmla="*/ 146 h 156"/>
                  <a:gd name="T118" fmla="*/ 266 w 292"/>
                  <a:gd name="T119" fmla="*/ 154 h 156"/>
                  <a:gd name="T120" fmla="*/ 266 w 292"/>
                  <a:gd name="T121" fmla="*/ 15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92" h="156">
                    <a:moveTo>
                      <a:pt x="266" y="154"/>
                    </a:moveTo>
                    <a:lnTo>
                      <a:pt x="266" y="154"/>
                    </a:lnTo>
                    <a:lnTo>
                      <a:pt x="248" y="156"/>
                    </a:lnTo>
                    <a:lnTo>
                      <a:pt x="228" y="154"/>
                    </a:lnTo>
                    <a:lnTo>
                      <a:pt x="200" y="150"/>
                    </a:lnTo>
                    <a:lnTo>
                      <a:pt x="168" y="140"/>
                    </a:lnTo>
                    <a:lnTo>
                      <a:pt x="150" y="132"/>
                    </a:lnTo>
                    <a:lnTo>
                      <a:pt x="130" y="122"/>
                    </a:lnTo>
                    <a:lnTo>
                      <a:pt x="110" y="112"/>
                    </a:lnTo>
                    <a:lnTo>
                      <a:pt x="90" y="98"/>
                    </a:lnTo>
                    <a:lnTo>
                      <a:pt x="68" y="82"/>
                    </a:lnTo>
                    <a:lnTo>
                      <a:pt x="46" y="62"/>
                    </a:lnTo>
                    <a:lnTo>
                      <a:pt x="46" y="62"/>
                    </a:lnTo>
                    <a:lnTo>
                      <a:pt x="38" y="60"/>
                    </a:lnTo>
                    <a:lnTo>
                      <a:pt x="28" y="58"/>
                    </a:lnTo>
                    <a:lnTo>
                      <a:pt x="18" y="54"/>
                    </a:lnTo>
                    <a:lnTo>
                      <a:pt x="8" y="48"/>
                    </a:lnTo>
                    <a:lnTo>
                      <a:pt x="2" y="40"/>
                    </a:lnTo>
                    <a:lnTo>
                      <a:pt x="0" y="34"/>
                    </a:lnTo>
                    <a:lnTo>
                      <a:pt x="0" y="30"/>
                    </a:lnTo>
                    <a:lnTo>
                      <a:pt x="2" y="22"/>
                    </a:lnTo>
                    <a:lnTo>
                      <a:pt x="4" y="16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8" y="4"/>
                    </a:lnTo>
                    <a:lnTo>
                      <a:pt x="26" y="0"/>
                    </a:lnTo>
                    <a:lnTo>
                      <a:pt x="32" y="0"/>
                    </a:lnTo>
                    <a:lnTo>
                      <a:pt x="40" y="2"/>
                    </a:lnTo>
                    <a:lnTo>
                      <a:pt x="48" y="8"/>
                    </a:lnTo>
                    <a:lnTo>
                      <a:pt x="58" y="20"/>
                    </a:lnTo>
                    <a:lnTo>
                      <a:pt x="58" y="20"/>
                    </a:lnTo>
                    <a:lnTo>
                      <a:pt x="60" y="18"/>
                    </a:lnTo>
                    <a:lnTo>
                      <a:pt x="64" y="14"/>
                    </a:lnTo>
                    <a:lnTo>
                      <a:pt x="66" y="12"/>
                    </a:lnTo>
                    <a:lnTo>
                      <a:pt x="68" y="14"/>
                    </a:lnTo>
                    <a:lnTo>
                      <a:pt x="70" y="16"/>
                    </a:lnTo>
                    <a:lnTo>
                      <a:pt x="72" y="20"/>
                    </a:lnTo>
                    <a:lnTo>
                      <a:pt x="72" y="40"/>
                    </a:lnTo>
                    <a:lnTo>
                      <a:pt x="72" y="40"/>
                    </a:lnTo>
                    <a:lnTo>
                      <a:pt x="86" y="56"/>
                    </a:lnTo>
                    <a:lnTo>
                      <a:pt x="104" y="70"/>
                    </a:lnTo>
                    <a:lnTo>
                      <a:pt x="126" y="86"/>
                    </a:lnTo>
                    <a:lnTo>
                      <a:pt x="140" y="94"/>
                    </a:lnTo>
                    <a:lnTo>
                      <a:pt x="156" y="102"/>
                    </a:lnTo>
                    <a:lnTo>
                      <a:pt x="172" y="108"/>
                    </a:lnTo>
                    <a:lnTo>
                      <a:pt x="190" y="112"/>
                    </a:lnTo>
                    <a:lnTo>
                      <a:pt x="210" y="114"/>
                    </a:lnTo>
                    <a:lnTo>
                      <a:pt x="230" y="114"/>
                    </a:lnTo>
                    <a:lnTo>
                      <a:pt x="252" y="112"/>
                    </a:lnTo>
                    <a:lnTo>
                      <a:pt x="274" y="108"/>
                    </a:lnTo>
                    <a:lnTo>
                      <a:pt x="274" y="108"/>
                    </a:lnTo>
                    <a:lnTo>
                      <a:pt x="280" y="112"/>
                    </a:lnTo>
                    <a:lnTo>
                      <a:pt x="286" y="118"/>
                    </a:lnTo>
                    <a:lnTo>
                      <a:pt x="290" y="124"/>
                    </a:lnTo>
                    <a:lnTo>
                      <a:pt x="292" y="132"/>
                    </a:lnTo>
                    <a:lnTo>
                      <a:pt x="290" y="136"/>
                    </a:lnTo>
                    <a:lnTo>
                      <a:pt x="290" y="138"/>
                    </a:lnTo>
                    <a:lnTo>
                      <a:pt x="286" y="142"/>
                    </a:lnTo>
                    <a:lnTo>
                      <a:pt x="282" y="146"/>
                    </a:lnTo>
                    <a:lnTo>
                      <a:pt x="266" y="154"/>
                    </a:lnTo>
                    <a:lnTo>
                      <a:pt x="266" y="15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" name="Freeform 10"/>
              <p:cNvSpPr>
                <a:spLocks/>
              </p:cNvSpPr>
              <p:nvPr/>
            </p:nvSpPr>
            <p:spPr bwMode="auto">
              <a:xfrm>
                <a:off x="3678" y="2630"/>
                <a:ext cx="154" cy="286"/>
              </a:xfrm>
              <a:custGeom>
                <a:avLst/>
                <a:gdLst>
                  <a:gd name="T0" fmla="*/ 40 w 154"/>
                  <a:gd name="T1" fmla="*/ 4 h 286"/>
                  <a:gd name="T2" fmla="*/ 40 w 154"/>
                  <a:gd name="T3" fmla="*/ 4 h 286"/>
                  <a:gd name="T4" fmla="*/ 54 w 154"/>
                  <a:gd name="T5" fmla="*/ 16 h 286"/>
                  <a:gd name="T6" fmla="*/ 68 w 154"/>
                  <a:gd name="T7" fmla="*/ 32 h 286"/>
                  <a:gd name="T8" fmla="*/ 84 w 154"/>
                  <a:gd name="T9" fmla="*/ 54 h 286"/>
                  <a:gd name="T10" fmla="*/ 102 w 154"/>
                  <a:gd name="T11" fmla="*/ 84 h 286"/>
                  <a:gd name="T12" fmla="*/ 110 w 154"/>
                  <a:gd name="T13" fmla="*/ 100 h 286"/>
                  <a:gd name="T14" fmla="*/ 118 w 154"/>
                  <a:gd name="T15" fmla="*/ 120 h 286"/>
                  <a:gd name="T16" fmla="*/ 124 w 154"/>
                  <a:gd name="T17" fmla="*/ 142 h 286"/>
                  <a:gd name="T18" fmla="*/ 130 w 154"/>
                  <a:gd name="T19" fmla="*/ 166 h 286"/>
                  <a:gd name="T20" fmla="*/ 134 w 154"/>
                  <a:gd name="T21" fmla="*/ 194 h 286"/>
                  <a:gd name="T22" fmla="*/ 136 w 154"/>
                  <a:gd name="T23" fmla="*/ 222 h 286"/>
                  <a:gd name="T24" fmla="*/ 136 w 154"/>
                  <a:gd name="T25" fmla="*/ 222 h 286"/>
                  <a:gd name="T26" fmla="*/ 142 w 154"/>
                  <a:gd name="T27" fmla="*/ 230 h 286"/>
                  <a:gd name="T28" fmla="*/ 146 w 154"/>
                  <a:gd name="T29" fmla="*/ 238 h 286"/>
                  <a:gd name="T30" fmla="*/ 152 w 154"/>
                  <a:gd name="T31" fmla="*/ 248 h 286"/>
                  <a:gd name="T32" fmla="*/ 154 w 154"/>
                  <a:gd name="T33" fmla="*/ 258 h 286"/>
                  <a:gd name="T34" fmla="*/ 152 w 154"/>
                  <a:gd name="T35" fmla="*/ 268 h 286"/>
                  <a:gd name="T36" fmla="*/ 150 w 154"/>
                  <a:gd name="T37" fmla="*/ 274 h 286"/>
                  <a:gd name="T38" fmla="*/ 148 w 154"/>
                  <a:gd name="T39" fmla="*/ 278 h 286"/>
                  <a:gd name="T40" fmla="*/ 142 w 154"/>
                  <a:gd name="T41" fmla="*/ 282 h 286"/>
                  <a:gd name="T42" fmla="*/ 134 w 154"/>
                  <a:gd name="T43" fmla="*/ 286 h 286"/>
                  <a:gd name="T44" fmla="*/ 134 w 154"/>
                  <a:gd name="T45" fmla="*/ 286 h 286"/>
                  <a:gd name="T46" fmla="*/ 128 w 154"/>
                  <a:gd name="T47" fmla="*/ 286 h 286"/>
                  <a:gd name="T48" fmla="*/ 116 w 154"/>
                  <a:gd name="T49" fmla="*/ 284 h 286"/>
                  <a:gd name="T50" fmla="*/ 110 w 154"/>
                  <a:gd name="T51" fmla="*/ 282 h 286"/>
                  <a:gd name="T52" fmla="*/ 104 w 154"/>
                  <a:gd name="T53" fmla="*/ 278 h 286"/>
                  <a:gd name="T54" fmla="*/ 100 w 154"/>
                  <a:gd name="T55" fmla="*/ 270 h 286"/>
                  <a:gd name="T56" fmla="*/ 98 w 154"/>
                  <a:gd name="T57" fmla="*/ 260 h 286"/>
                  <a:gd name="T58" fmla="*/ 98 w 154"/>
                  <a:gd name="T59" fmla="*/ 246 h 286"/>
                  <a:gd name="T60" fmla="*/ 98 w 154"/>
                  <a:gd name="T61" fmla="*/ 246 h 286"/>
                  <a:gd name="T62" fmla="*/ 96 w 154"/>
                  <a:gd name="T63" fmla="*/ 246 h 286"/>
                  <a:gd name="T64" fmla="*/ 90 w 154"/>
                  <a:gd name="T65" fmla="*/ 246 h 286"/>
                  <a:gd name="T66" fmla="*/ 88 w 154"/>
                  <a:gd name="T67" fmla="*/ 246 h 286"/>
                  <a:gd name="T68" fmla="*/ 88 w 154"/>
                  <a:gd name="T69" fmla="*/ 244 h 286"/>
                  <a:gd name="T70" fmla="*/ 88 w 154"/>
                  <a:gd name="T71" fmla="*/ 240 h 286"/>
                  <a:gd name="T72" fmla="*/ 90 w 154"/>
                  <a:gd name="T73" fmla="*/ 236 h 286"/>
                  <a:gd name="T74" fmla="*/ 102 w 154"/>
                  <a:gd name="T75" fmla="*/ 220 h 286"/>
                  <a:gd name="T76" fmla="*/ 102 w 154"/>
                  <a:gd name="T77" fmla="*/ 220 h 286"/>
                  <a:gd name="T78" fmla="*/ 102 w 154"/>
                  <a:gd name="T79" fmla="*/ 200 h 286"/>
                  <a:gd name="T80" fmla="*/ 100 w 154"/>
                  <a:gd name="T81" fmla="*/ 176 h 286"/>
                  <a:gd name="T82" fmla="*/ 96 w 154"/>
                  <a:gd name="T83" fmla="*/ 150 h 286"/>
                  <a:gd name="T84" fmla="*/ 90 w 154"/>
                  <a:gd name="T85" fmla="*/ 134 h 286"/>
                  <a:gd name="T86" fmla="*/ 84 w 154"/>
                  <a:gd name="T87" fmla="*/ 118 h 286"/>
                  <a:gd name="T88" fmla="*/ 76 w 154"/>
                  <a:gd name="T89" fmla="*/ 104 h 286"/>
                  <a:gd name="T90" fmla="*/ 66 w 154"/>
                  <a:gd name="T91" fmla="*/ 88 h 286"/>
                  <a:gd name="T92" fmla="*/ 54 w 154"/>
                  <a:gd name="T93" fmla="*/ 72 h 286"/>
                  <a:gd name="T94" fmla="*/ 40 w 154"/>
                  <a:gd name="T95" fmla="*/ 58 h 286"/>
                  <a:gd name="T96" fmla="*/ 22 w 154"/>
                  <a:gd name="T97" fmla="*/ 44 h 286"/>
                  <a:gd name="T98" fmla="*/ 2 w 154"/>
                  <a:gd name="T99" fmla="*/ 32 h 286"/>
                  <a:gd name="T100" fmla="*/ 2 w 154"/>
                  <a:gd name="T101" fmla="*/ 32 h 286"/>
                  <a:gd name="T102" fmla="*/ 2 w 154"/>
                  <a:gd name="T103" fmla="*/ 24 h 286"/>
                  <a:gd name="T104" fmla="*/ 0 w 154"/>
                  <a:gd name="T105" fmla="*/ 18 h 286"/>
                  <a:gd name="T106" fmla="*/ 2 w 154"/>
                  <a:gd name="T107" fmla="*/ 10 h 286"/>
                  <a:gd name="T108" fmla="*/ 6 w 154"/>
                  <a:gd name="T109" fmla="*/ 4 h 286"/>
                  <a:gd name="T110" fmla="*/ 8 w 154"/>
                  <a:gd name="T111" fmla="*/ 2 h 286"/>
                  <a:gd name="T112" fmla="*/ 12 w 154"/>
                  <a:gd name="T113" fmla="*/ 0 h 286"/>
                  <a:gd name="T114" fmla="*/ 18 w 154"/>
                  <a:gd name="T115" fmla="*/ 0 h 286"/>
                  <a:gd name="T116" fmla="*/ 24 w 154"/>
                  <a:gd name="T117" fmla="*/ 0 h 286"/>
                  <a:gd name="T118" fmla="*/ 40 w 154"/>
                  <a:gd name="T119" fmla="*/ 4 h 286"/>
                  <a:gd name="T120" fmla="*/ 40 w 154"/>
                  <a:gd name="T121" fmla="*/ 4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4" h="286">
                    <a:moveTo>
                      <a:pt x="40" y="4"/>
                    </a:moveTo>
                    <a:lnTo>
                      <a:pt x="40" y="4"/>
                    </a:lnTo>
                    <a:lnTo>
                      <a:pt x="54" y="16"/>
                    </a:lnTo>
                    <a:lnTo>
                      <a:pt x="68" y="32"/>
                    </a:lnTo>
                    <a:lnTo>
                      <a:pt x="84" y="54"/>
                    </a:lnTo>
                    <a:lnTo>
                      <a:pt x="102" y="84"/>
                    </a:lnTo>
                    <a:lnTo>
                      <a:pt x="110" y="100"/>
                    </a:lnTo>
                    <a:lnTo>
                      <a:pt x="118" y="120"/>
                    </a:lnTo>
                    <a:lnTo>
                      <a:pt x="124" y="142"/>
                    </a:lnTo>
                    <a:lnTo>
                      <a:pt x="130" y="166"/>
                    </a:lnTo>
                    <a:lnTo>
                      <a:pt x="134" y="194"/>
                    </a:lnTo>
                    <a:lnTo>
                      <a:pt x="136" y="222"/>
                    </a:lnTo>
                    <a:lnTo>
                      <a:pt x="136" y="222"/>
                    </a:lnTo>
                    <a:lnTo>
                      <a:pt x="142" y="230"/>
                    </a:lnTo>
                    <a:lnTo>
                      <a:pt x="146" y="238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2" y="268"/>
                    </a:lnTo>
                    <a:lnTo>
                      <a:pt x="150" y="274"/>
                    </a:lnTo>
                    <a:lnTo>
                      <a:pt x="148" y="278"/>
                    </a:lnTo>
                    <a:lnTo>
                      <a:pt x="142" y="282"/>
                    </a:lnTo>
                    <a:lnTo>
                      <a:pt x="134" y="286"/>
                    </a:lnTo>
                    <a:lnTo>
                      <a:pt x="134" y="286"/>
                    </a:lnTo>
                    <a:lnTo>
                      <a:pt x="128" y="286"/>
                    </a:lnTo>
                    <a:lnTo>
                      <a:pt x="116" y="284"/>
                    </a:lnTo>
                    <a:lnTo>
                      <a:pt x="110" y="282"/>
                    </a:lnTo>
                    <a:lnTo>
                      <a:pt x="104" y="278"/>
                    </a:lnTo>
                    <a:lnTo>
                      <a:pt x="100" y="270"/>
                    </a:lnTo>
                    <a:lnTo>
                      <a:pt x="98" y="260"/>
                    </a:lnTo>
                    <a:lnTo>
                      <a:pt x="98" y="246"/>
                    </a:lnTo>
                    <a:lnTo>
                      <a:pt x="98" y="246"/>
                    </a:lnTo>
                    <a:lnTo>
                      <a:pt x="96" y="246"/>
                    </a:lnTo>
                    <a:lnTo>
                      <a:pt x="90" y="246"/>
                    </a:lnTo>
                    <a:lnTo>
                      <a:pt x="88" y="246"/>
                    </a:lnTo>
                    <a:lnTo>
                      <a:pt x="88" y="244"/>
                    </a:lnTo>
                    <a:lnTo>
                      <a:pt x="88" y="240"/>
                    </a:lnTo>
                    <a:lnTo>
                      <a:pt x="90" y="236"/>
                    </a:lnTo>
                    <a:lnTo>
                      <a:pt x="102" y="220"/>
                    </a:lnTo>
                    <a:lnTo>
                      <a:pt x="102" y="220"/>
                    </a:lnTo>
                    <a:lnTo>
                      <a:pt x="102" y="200"/>
                    </a:lnTo>
                    <a:lnTo>
                      <a:pt x="100" y="176"/>
                    </a:lnTo>
                    <a:lnTo>
                      <a:pt x="96" y="150"/>
                    </a:lnTo>
                    <a:lnTo>
                      <a:pt x="90" y="134"/>
                    </a:lnTo>
                    <a:lnTo>
                      <a:pt x="84" y="118"/>
                    </a:lnTo>
                    <a:lnTo>
                      <a:pt x="76" y="104"/>
                    </a:lnTo>
                    <a:lnTo>
                      <a:pt x="66" y="88"/>
                    </a:lnTo>
                    <a:lnTo>
                      <a:pt x="54" y="72"/>
                    </a:lnTo>
                    <a:lnTo>
                      <a:pt x="40" y="58"/>
                    </a:lnTo>
                    <a:lnTo>
                      <a:pt x="22" y="4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24"/>
                    </a:lnTo>
                    <a:lnTo>
                      <a:pt x="0" y="18"/>
                    </a:lnTo>
                    <a:lnTo>
                      <a:pt x="2" y="10"/>
                    </a:lnTo>
                    <a:lnTo>
                      <a:pt x="6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40" y="4"/>
                    </a:lnTo>
                    <a:lnTo>
                      <a:pt x="4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8" name="Freeform 11"/>
              <p:cNvSpPr>
                <a:spLocks/>
              </p:cNvSpPr>
              <p:nvPr/>
            </p:nvSpPr>
            <p:spPr bwMode="auto">
              <a:xfrm>
                <a:off x="1782" y="2736"/>
                <a:ext cx="208" cy="346"/>
              </a:xfrm>
              <a:custGeom>
                <a:avLst/>
                <a:gdLst>
                  <a:gd name="T0" fmla="*/ 166 w 208"/>
                  <a:gd name="T1" fmla="*/ 10 h 346"/>
                  <a:gd name="T2" fmla="*/ 166 w 208"/>
                  <a:gd name="T3" fmla="*/ 10 h 346"/>
                  <a:gd name="T4" fmla="*/ 152 w 208"/>
                  <a:gd name="T5" fmla="*/ 24 h 346"/>
                  <a:gd name="T6" fmla="*/ 138 w 208"/>
                  <a:gd name="T7" fmla="*/ 44 h 346"/>
                  <a:gd name="T8" fmla="*/ 122 w 208"/>
                  <a:gd name="T9" fmla="*/ 70 h 346"/>
                  <a:gd name="T10" fmla="*/ 114 w 208"/>
                  <a:gd name="T11" fmla="*/ 88 h 346"/>
                  <a:gd name="T12" fmla="*/ 106 w 208"/>
                  <a:gd name="T13" fmla="*/ 106 h 346"/>
                  <a:gd name="T14" fmla="*/ 100 w 208"/>
                  <a:gd name="T15" fmla="*/ 128 h 346"/>
                  <a:gd name="T16" fmla="*/ 92 w 208"/>
                  <a:gd name="T17" fmla="*/ 152 h 346"/>
                  <a:gd name="T18" fmla="*/ 88 w 208"/>
                  <a:gd name="T19" fmla="*/ 178 h 346"/>
                  <a:gd name="T20" fmla="*/ 84 w 208"/>
                  <a:gd name="T21" fmla="*/ 206 h 346"/>
                  <a:gd name="T22" fmla="*/ 80 w 208"/>
                  <a:gd name="T23" fmla="*/ 236 h 346"/>
                  <a:gd name="T24" fmla="*/ 80 w 208"/>
                  <a:gd name="T25" fmla="*/ 270 h 346"/>
                  <a:gd name="T26" fmla="*/ 80 w 208"/>
                  <a:gd name="T27" fmla="*/ 270 h 346"/>
                  <a:gd name="T28" fmla="*/ 64 w 208"/>
                  <a:gd name="T29" fmla="*/ 274 h 346"/>
                  <a:gd name="T30" fmla="*/ 50 w 208"/>
                  <a:gd name="T31" fmla="*/ 278 h 346"/>
                  <a:gd name="T32" fmla="*/ 34 w 208"/>
                  <a:gd name="T33" fmla="*/ 286 h 346"/>
                  <a:gd name="T34" fmla="*/ 18 w 208"/>
                  <a:gd name="T35" fmla="*/ 296 h 346"/>
                  <a:gd name="T36" fmla="*/ 12 w 208"/>
                  <a:gd name="T37" fmla="*/ 302 h 346"/>
                  <a:gd name="T38" fmla="*/ 6 w 208"/>
                  <a:gd name="T39" fmla="*/ 308 h 346"/>
                  <a:gd name="T40" fmla="*/ 2 w 208"/>
                  <a:gd name="T41" fmla="*/ 314 h 346"/>
                  <a:gd name="T42" fmla="*/ 0 w 208"/>
                  <a:gd name="T43" fmla="*/ 322 h 346"/>
                  <a:gd name="T44" fmla="*/ 0 w 208"/>
                  <a:gd name="T45" fmla="*/ 330 h 346"/>
                  <a:gd name="T46" fmla="*/ 2 w 208"/>
                  <a:gd name="T47" fmla="*/ 340 h 346"/>
                  <a:gd name="T48" fmla="*/ 2 w 208"/>
                  <a:gd name="T49" fmla="*/ 340 h 346"/>
                  <a:gd name="T50" fmla="*/ 4 w 208"/>
                  <a:gd name="T51" fmla="*/ 340 h 346"/>
                  <a:gd name="T52" fmla="*/ 12 w 208"/>
                  <a:gd name="T53" fmla="*/ 344 h 346"/>
                  <a:gd name="T54" fmla="*/ 24 w 208"/>
                  <a:gd name="T55" fmla="*/ 346 h 346"/>
                  <a:gd name="T56" fmla="*/ 40 w 208"/>
                  <a:gd name="T57" fmla="*/ 346 h 346"/>
                  <a:gd name="T58" fmla="*/ 122 w 208"/>
                  <a:gd name="T59" fmla="*/ 308 h 346"/>
                  <a:gd name="T60" fmla="*/ 122 w 208"/>
                  <a:gd name="T61" fmla="*/ 308 h 346"/>
                  <a:gd name="T62" fmla="*/ 126 w 208"/>
                  <a:gd name="T63" fmla="*/ 304 h 346"/>
                  <a:gd name="T64" fmla="*/ 130 w 208"/>
                  <a:gd name="T65" fmla="*/ 298 h 346"/>
                  <a:gd name="T66" fmla="*/ 132 w 208"/>
                  <a:gd name="T67" fmla="*/ 294 h 346"/>
                  <a:gd name="T68" fmla="*/ 132 w 208"/>
                  <a:gd name="T69" fmla="*/ 290 h 346"/>
                  <a:gd name="T70" fmla="*/ 132 w 208"/>
                  <a:gd name="T71" fmla="*/ 284 h 346"/>
                  <a:gd name="T72" fmla="*/ 130 w 208"/>
                  <a:gd name="T73" fmla="*/ 280 h 346"/>
                  <a:gd name="T74" fmla="*/ 114 w 208"/>
                  <a:gd name="T75" fmla="*/ 262 h 346"/>
                  <a:gd name="T76" fmla="*/ 114 w 208"/>
                  <a:gd name="T77" fmla="*/ 262 h 346"/>
                  <a:gd name="T78" fmla="*/ 114 w 208"/>
                  <a:gd name="T79" fmla="*/ 240 h 346"/>
                  <a:gd name="T80" fmla="*/ 114 w 208"/>
                  <a:gd name="T81" fmla="*/ 214 h 346"/>
                  <a:gd name="T82" fmla="*/ 118 w 208"/>
                  <a:gd name="T83" fmla="*/ 182 h 346"/>
                  <a:gd name="T84" fmla="*/ 122 w 208"/>
                  <a:gd name="T85" fmla="*/ 164 h 346"/>
                  <a:gd name="T86" fmla="*/ 128 w 208"/>
                  <a:gd name="T87" fmla="*/ 146 h 346"/>
                  <a:gd name="T88" fmla="*/ 136 w 208"/>
                  <a:gd name="T89" fmla="*/ 126 h 346"/>
                  <a:gd name="T90" fmla="*/ 144 w 208"/>
                  <a:gd name="T91" fmla="*/ 108 h 346"/>
                  <a:gd name="T92" fmla="*/ 156 w 208"/>
                  <a:gd name="T93" fmla="*/ 88 h 346"/>
                  <a:gd name="T94" fmla="*/ 170 w 208"/>
                  <a:gd name="T95" fmla="*/ 70 h 346"/>
                  <a:gd name="T96" fmla="*/ 188 w 208"/>
                  <a:gd name="T97" fmla="*/ 52 h 346"/>
                  <a:gd name="T98" fmla="*/ 208 w 208"/>
                  <a:gd name="T99" fmla="*/ 36 h 346"/>
                  <a:gd name="T100" fmla="*/ 208 w 208"/>
                  <a:gd name="T101" fmla="*/ 36 h 346"/>
                  <a:gd name="T102" fmla="*/ 208 w 208"/>
                  <a:gd name="T103" fmla="*/ 28 h 346"/>
                  <a:gd name="T104" fmla="*/ 208 w 208"/>
                  <a:gd name="T105" fmla="*/ 20 h 346"/>
                  <a:gd name="T106" fmla="*/ 206 w 208"/>
                  <a:gd name="T107" fmla="*/ 12 h 346"/>
                  <a:gd name="T108" fmla="*/ 202 w 208"/>
                  <a:gd name="T109" fmla="*/ 4 h 346"/>
                  <a:gd name="T110" fmla="*/ 198 w 208"/>
                  <a:gd name="T111" fmla="*/ 2 h 346"/>
                  <a:gd name="T112" fmla="*/ 194 w 208"/>
                  <a:gd name="T113" fmla="*/ 0 h 346"/>
                  <a:gd name="T114" fmla="*/ 190 w 208"/>
                  <a:gd name="T115" fmla="*/ 0 h 346"/>
                  <a:gd name="T116" fmla="*/ 182 w 208"/>
                  <a:gd name="T117" fmla="*/ 2 h 346"/>
                  <a:gd name="T118" fmla="*/ 166 w 208"/>
                  <a:gd name="T119" fmla="*/ 10 h 346"/>
                  <a:gd name="T120" fmla="*/ 166 w 208"/>
                  <a:gd name="T121" fmla="*/ 10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08" h="346">
                    <a:moveTo>
                      <a:pt x="166" y="10"/>
                    </a:moveTo>
                    <a:lnTo>
                      <a:pt x="166" y="10"/>
                    </a:lnTo>
                    <a:lnTo>
                      <a:pt x="152" y="24"/>
                    </a:lnTo>
                    <a:lnTo>
                      <a:pt x="138" y="44"/>
                    </a:lnTo>
                    <a:lnTo>
                      <a:pt x="122" y="70"/>
                    </a:lnTo>
                    <a:lnTo>
                      <a:pt x="114" y="88"/>
                    </a:lnTo>
                    <a:lnTo>
                      <a:pt x="106" y="106"/>
                    </a:lnTo>
                    <a:lnTo>
                      <a:pt x="100" y="128"/>
                    </a:lnTo>
                    <a:lnTo>
                      <a:pt x="92" y="152"/>
                    </a:lnTo>
                    <a:lnTo>
                      <a:pt x="88" y="178"/>
                    </a:lnTo>
                    <a:lnTo>
                      <a:pt x="84" y="206"/>
                    </a:lnTo>
                    <a:lnTo>
                      <a:pt x="80" y="236"/>
                    </a:lnTo>
                    <a:lnTo>
                      <a:pt x="80" y="270"/>
                    </a:lnTo>
                    <a:lnTo>
                      <a:pt x="80" y="270"/>
                    </a:lnTo>
                    <a:lnTo>
                      <a:pt x="64" y="274"/>
                    </a:lnTo>
                    <a:lnTo>
                      <a:pt x="50" y="278"/>
                    </a:lnTo>
                    <a:lnTo>
                      <a:pt x="34" y="286"/>
                    </a:lnTo>
                    <a:lnTo>
                      <a:pt x="18" y="296"/>
                    </a:lnTo>
                    <a:lnTo>
                      <a:pt x="12" y="302"/>
                    </a:lnTo>
                    <a:lnTo>
                      <a:pt x="6" y="308"/>
                    </a:lnTo>
                    <a:lnTo>
                      <a:pt x="2" y="314"/>
                    </a:lnTo>
                    <a:lnTo>
                      <a:pt x="0" y="322"/>
                    </a:lnTo>
                    <a:lnTo>
                      <a:pt x="0" y="330"/>
                    </a:lnTo>
                    <a:lnTo>
                      <a:pt x="2" y="340"/>
                    </a:lnTo>
                    <a:lnTo>
                      <a:pt x="2" y="340"/>
                    </a:lnTo>
                    <a:lnTo>
                      <a:pt x="4" y="340"/>
                    </a:lnTo>
                    <a:lnTo>
                      <a:pt x="12" y="344"/>
                    </a:lnTo>
                    <a:lnTo>
                      <a:pt x="24" y="346"/>
                    </a:lnTo>
                    <a:lnTo>
                      <a:pt x="40" y="346"/>
                    </a:lnTo>
                    <a:lnTo>
                      <a:pt x="122" y="308"/>
                    </a:lnTo>
                    <a:lnTo>
                      <a:pt x="122" y="308"/>
                    </a:lnTo>
                    <a:lnTo>
                      <a:pt x="126" y="304"/>
                    </a:lnTo>
                    <a:lnTo>
                      <a:pt x="130" y="298"/>
                    </a:lnTo>
                    <a:lnTo>
                      <a:pt x="132" y="294"/>
                    </a:lnTo>
                    <a:lnTo>
                      <a:pt x="132" y="290"/>
                    </a:lnTo>
                    <a:lnTo>
                      <a:pt x="132" y="284"/>
                    </a:lnTo>
                    <a:lnTo>
                      <a:pt x="130" y="280"/>
                    </a:lnTo>
                    <a:lnTo>
                      <a:pt x="114" y="262"/>
                    </a:lnTo>
                    <a:lnTo>
                      <a:pt x="114" y="262"/>
                    </a:lnTo>
                    <a:lnTo>
                      <a:pt x="114" y="240"/>
                    </a:lnTo>
                    <a:lnTo>
                      <a:pt x="114" y="214"/>
                    </a:lnTo>
                    <a:lnTo>
                      <a:pt x="118" y="182"/>
                    </a:lnTo>
                    <a:lnTo>
                      <a:pt x="122" y="164"/>
                    </a:lnTo>
                    <a:lnTo>
                      <a:pt x="128" y="146"/>
                    </a:lnTo>
                    <a:lnTo>
                      <a:pt x="136" y="126"/>
                    </a:lnTo>
                    <a:lnTo>
                      <a:pt x="144" y="108"/>
                    </a:lnTo>
                    <a:lnTo>
                      <a:pt x="156" y="88"/>
                    </a:lnTo>
                    <a:lnTo>
                      <a:pt x="170" y="70"/>
                    </a:lnTo>
                    <a:lnTo>
                      <a:pt x="188" y="52"/>
                    </a:lnTo>
                    <a:lnTo>
                      <a:pt x="208" y="36"/>
                    </a:lnTo>
                    <a:lnTo>
                      <a:pt x="208" y="36"/>
                    </a:lnTo>
                    <a:lnTo>
                      <a:pt x="208" y="28"/>
                    </a:lnTo>
                    <a:lnTo>
                      <a:pt x="208" y="20"/>
                    </a:lnTo>
                    <a:lnTo>
                      <a:pt x="206" y="12"/>
                    </a:lnTo>
                    <a:lnTo>
                      <a:pt x="202" y="4"/>
                    </a:lnTo>
                    <a:lnTo>
                      <a:pt x="198" y="2"/>
                    </a:lnTo>
                    <a:lnTo>
                      <a:pt x="194" y="0"/>
                    </a:lnTo>
                    <a:lnTo>
                      <a:pt x="190" y="0"/>
                    </a:lnTo>
                    <a:lnTo>
                      <a:pt x="182" y="2"/>
                    </a:lnTo>
                    <a:lnTo>
                      <a:pt x="166" y="10"/>
                    </a:lnTo>
                    <a:lnTo>
                      <a:pt x="166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9" name="Freeform 12"/>
              <p:cNvSpPr>
                <a:spLocks/>
              </p:cNvSpPr>
              <p:nvPr/>
            </p:nvSpPr>
            <p:spPr bwMode="auto">
              <a:xfrm>
                <a:off x="2208" y="2706"/>
                <a:ext cx="208" cy="346"/>
              </a:xfrm>
              <a:custGeom>
                <a:avLst/>
                <a:gdLst>
                  <a:gd name="T0" fmla="*/ 42 w 208"/>
                  <a:gd name="T1" fmla="*/ 10 h 346"/>
                  <a:gd name="T2" fmla="*/ 42 w 208"/>
                  <a:gd name="T3" fmla="*/ 10 h 346"/>
                  <a:gd name="T4" fmla="*/ 56 w 208"/>
                  <a:gd name="T5" fmla="*/ 24 h 346"/>
                  <a:gd name="T6" fmla="*/ 70 w 208"/>
                  <a:gd name="T7" fmla="*/ 42 h 346"/>
                  <a:gd name="T8" fmla="*/ 86 w 208"/>
                  <a:gd name="T9" fmla="*/ 70 h 346"/>
                  <a:gd name="T10" fmla="*/ 94 w 208"/>
                  <a:gd name="T11" fmla="*/ 88 h 346"/>
                  <a:gd name="T12" fmla="*/ 102 w 208"/>
                  <a:gd name="T13" fmla="*/ 106 h 346"/>
                  <a:gd name="T14" fmla="*/ 108 w 208"/>
                  <a:gd name="T15" fmla="*/ 128 h 346"/>
                  <a:gd name="T16" fmla="*/ 116 w 208"/>
                  <a:gd name="T17" fmla="*/ 150 h 346"/>
                  <a:gd name="T18" fmla="*/ 120 w 208"/>
                  <a:gd name="T19" fmla="*/ 176 h 346"/>
                  <a:gd name="T20" fmla="*/ 126 w 208"/>
                  <a:gd name="T21" fmla="*/ 204 h 346"/>
                  <a:gd name="T22" fmla="*/ 128 w 208"/>
                  <a:gd name="T23" fmla="*/ 236 h 346"/>
                  <a:gd name="T24" fmla="*/ 128 w 208"/>
                  <a:gd name="T25" fmla="*/ 268 h 346"/>
                  <a:gd name="T26" fmla="*/ 128 w 208"/>
                  <a:gd name="T27" fmla="*/ 268 h 346"/>
                  <a:gd name="T28" fmla="*/ 144 w 208"/>
                  <a:gd name="T29" fmla="*/ 272 h 346"/>
                  <a:gd name="T30" fmla="*/ 158 w 208"/>
                  <a:gd name="T31" fmla="*/ 278 h 346"/>
                  <a:gd name="T32" fmla="*/ 174 w 208"/>
                  <a:gd name="T33" fmla="*/ 286 h 346"/>
                  <a:gd name="T34" fmla="*/ 190 w 208"/>
                  <a:gd name="T35" fmla="*/ 294 h 346"/>
                  <a:gd name="T36" fmla="*/ 196 w 208"/>
                  <a:gd name="T37" fmla="*/ 300 h 346"/>
                  <a:gd name="T38" fmla="*/ 202 w 208"/>
                  <a:gd name="T39" fmla="*/ 306 h 346"/>
                  <a:gd name="T40" fmla="*/ 206 w 208"/>
                  <a:gd name="T41" fmla="*/ 314 h 346"/>
                  <a:gd name="T42" fmla="*/ 208 w 208"/>
                  <a:gd name="T43" fmla="*/ 322 h 346"/>
                  <a:gd name="T44" fmla="*/ 208 w 208"/>
                  <a:gd name="T45" fmla="*/ 330 h 346"/>
                  <a:gd name="T46" fmla="*/ 206 w 208"/>
                  <a:gd name="T47" fmla="*/ 338 h 346"/>
                  <a:gd name="T48" fmla="*/ 206 w 208"/>
                  <a:gd name="T49" fmla="*/ 338 h 346"/>
                  <a:gd name="T50" fmla="*/ 204 w 208"/>
                  <a:gd name="T51" fmla="*/ 340 h 346"/>
                  <a:gd name="T52" fmla="*/ 196 w 208"/>
                  <a:gd name="T53" fmla="*/ 344 h 346"/>
                  <a:gd name="T54" fmla="*/ 186 w 208"/>
                  <a:gd name="T55" fmla="*/ 346 h 346"/>
                  <a:gd name="T56" fmla="*/ 170 w 208"/>
                  <a:gd name="T57" fmla="*/ 346 h 346"/>
                  <a:gd name="T58" fmla="*/ 86 w 208"/>
                  <a:gd name="T59" fmla="*/ 306 h 346"/>
                  <a:gd name="T60" fmla="*/ 86 w 208"/>
                  <a:gd name="T61" fmla="*/ 306 h 346"/>
                  <a:gd name="T62" fmla="*/ 82 w 208"/>
                  <a:gd name="T63" fmla="*/ 304 h 346"/>
                  <a:gd name="T64" fmla="*/ 78 w 208"/>
                  <a:gd name="T65" fmla="*/ 298 h 346"/>
                  <a:gd name="T66" fmla="*/ 76 w 208"/>
                  <a:gd name="T67" fmla="*/ 294 h 346"/>
                  <a:gd name="T68" fmla="*/ 76 w 208"/>
                  <a:gd name="T69" fmla="*/ 290 h 346"/>
                  <a:gd name="T70" fmla="*/ 76 w 208"/>
                  <a:gd name="T71" fmla="*/ 284 h 346"/>
                  <a:gd name="T72" fmla="*/ 78 w 208"/>
                  <a:gd name="T73" fmla="*/ 278 h 346"/>
                  <a:gd name="T74" fmla="*/ 94 w 208"/>
                  <a:gd name="T75" fmla="*/ 262 h 346"/>
                  <a:gd name="T76" fmla="*/ 94 w 208"/>
                  <a:gd name="T77" fmla="*/ 262 h 346"/>
                  <a:gd name="T78" fmla="*/ 96 w 208"/>
                  <a:gd name="T79" fmla="*/ 238 h 346"/>
                  <a:gd name="T80" fmla="*/ 94 w 208"/>
                  <a:gd name="T81" fmla="*/ 212 h 346"/>
                  <a:gd name="T82" fmla="*/ 90 w 208"/>
                  <a:gd name="T83" fmla="*/ 180 h 346"/>
                  <a:gd name="T84" fmla="*/ 86 w 208"/>
                  <a:gd name="T85" fmla="*/ 162 h 346"/>
                  <a:gd name="T86" fmla="*/ 80 w 208"/>
                  <a:gd name="T87" fmla="*/ 144 h 346"/>
                  <a:gd name="T88" fmla="*/ 74 w 208"/>
                  <a:gd name="T89" fmla="*/ 126 h 346"/>
                  <a:gd name="T90" fmla="*/ 64 w 208"/>
                  <a:gd name="T91" fmla="*/ 106 h 346"/>
                  <a:gd name="T92" fmla="*/ 52 w 208"/>
                  <a:gd name="T93" fmla="*/ 88 h 346"/>
                  <a:gd name="T94" fmla="*/ 38 w 208"/>
                  <a:gd name="T95" fmla="*/ 70 h 346"/>
                  <a:gd name="T96" fmla="*/ 20 w 208"/>
                  <a:gd name="T97" fmla="*/ 52 h 346"/>
                  <a:gd name="T98" fmla="*/ 0 w 208"/>
                  <a:gd name="T99" fmla="*/ 36 h 346"/>
                  <a:gd name="T100" fmla="*/ 0 w 208"/>
                  <a:gd name="T101" fmla="*/ 36 h 346"/>
                  <a:gd name="T102" fmla="*/ 0 w 208"/>
                  <a:gd name="T103" fmla="*/ 26 h 346"/>
                  <a:gd name="T104" fmla="*/ 0 w 208"/>
                  <a:gd name="T105" fmla="*/ 18 h 346"/>
                  <a:gd name="T106" fmla="*/ 2 w 208"/>
                  <a:gd name="T107" fmla="*/ 10 h 346"/>
                  <a:gd name="T108" fmla="*/ 6 w 208"/>
                  <a:gd name="T109" fmla="*/ 4 h 346"/>
                  <a:gd name="T110" fmla="*/ 10 w 208"/>
                  <a:gd name="T111" fmla="*/ 2 h 346"/>
                  <a:gd name="T112" fmla="*/ 14 w 208"/>
                  <a:gd name="T113" fmla="*/ 0 h 346"/>
                  <a:gd name="T114" fmla="*/ 18 w 208"/>
                  <a:gd name="T115" fmla="*/ 0 h 346"/>
                  <a:gd name="T116" fmla="*/ 26 w 208"/>
                  <a:gd name="T117" fmla="*/ 2 h 346"/>
                  <a:gd name="T118" fmla="*/ 42 w 208"/>
                  <a:gd name="T119" fmla="*/ 10 h 346"/>
                  <a:gd name="T120" fmla="*/ 42 w 208"/>
                  <a:gd name="T121" fmla="*/ 10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08" h="346">
                    <a:moveTo>
                      <a:pt x="42" y="10"/>
                    </a:moveTo>
                    <a:lnTo>
                      <a:pt x="42" y="10"/>
                    </a:lnTo>
                    <a:lnTo>
                      <a:pt x="56" y="24"/>
                    </a:lnTo>
                    <a:lnTo>
                      <a:pt x="70" y="42"/>
                    </a:lnTo>
                    <a:lnTo>
                      <a:pt x="86" y="70"/>
                    </a:lnTo>
                    <a:lnTo>
                      <a:pt x="94" y="88"/>
                    </a:lnTo>
                    <a:lnTo>
                      <a:pt x="102" y="106"/>
                    </a:lnTo>
                    <a:lnTo>
                      <a:pt x="108" y="128"/>
                    </a:lnTo>
                    <a:lnTo>
                      <a:pt x="116" y="150"/>
                    </a:lnTo>
                    <a:lnTo>
                      <a:pt x="120" y="176"/>
                    </a:lnTo>
                    <a:lnTo>
                      <a:pt x="126" y="204"/>
                    </a:lnTo>
                    <a:lnTo>
                      <a:pt x="128" y="236"/>
                    </a:lnTo>
                    <a:lnTo>
                      <a:pt x="128" y="268"/>
                    </a:lnTo>
                    <a:lnTo>
                      <a:pt x="128" y="268"/>
                    </a:lnTo>
                    <a:lnTo>
                      <a:pt x="144" y="272"/>
                    </a:lnTo>
                    <a:lnTo>
                      <a:pt x="158" y="278"/>
                    </a:lnTo>
                    <a:lnTo>
                      <a:pt x="174" y="286"/>
                    </a:lnTo>
                    <a:lnTo>
                      <a:pt x="190" y="294"/>
                    </a:lnTo>
                    <a:lnTo>
                      <a:pt x="196" y="300"/>
                    </a:lnTo>
                    <a:lnTo>
                      <a:pt x="202" y="306"/>
                    </a:lnTo>
                    <a:lnTo>
                      <a:pt x="206" y="314"/>
                    </a:lnTo>
                    <a:lnTo>
                      <a:pt x="208" y="322"/>
                    </a:lnTo>
                    <a:lnTo>
                      <a:pt x="208" y="330"/>
                    </a:lnTo>
                    <a:lnTo>
                      <a:pt x="206" y="338"/>
                    </a:lnTo>
                    <a:lnTo>
                      <a:pt x="206" y="338"/>
                    </a:lnTo>
                    <a:lnTo>
                      <a:pt x="204" y="340"/>
                    </a:lnTo>
                    <a:lnTo>
                      <a:pt x="196" y="344"/>
                    </a:lnTo>
                    <a:lnTo>
                      <a:pt x="186" y="346"/>
                    </a:lnTo>
                    <a:lnTo>
                      <a:pt x="170" y="346"/>
                    </a:lnTo>
                    <a:lnTo>
                      <a:pt x="86" y="306"/>
                    </a:lnTo>
                    <a:lnTo>
                      <a:pt x="86" y="306"/>
                    </a:lnTo>
                    <a:lnTo>
                      <a:pt x="82" y="304"/>
                    </a:lnTo>
                    <a:lnTo>
                      <a:pt x="78" y="298"/>
                    </a:lnTo>
                    <a:lnTo>
                      <a:pt x="76" y="294"/>
                    </a:lnTo>
                    <a:lnTo>
                      <a:pt x="76" y="290"/>
                    </a:lnTo>
                    <a:lnTo>
                      <a:pt x="76" y="284"/>
                    </a:lnTo>
                    <a:lnTo>
                      <a:pt x="78" y="278"/>
                    </a:lnTo>
                    <a:lnTo>
                      <a:pt x="94" y="262"/>
                    </a:lnTo>
                    <a:lnTo>
                      <a:pt x="94" y="262"/>
                    </a:lnTo>
                    <a:lnTo>
                      <a:pt x="96" y="238"/>
                    </a:lnTo>
                    <a:lnTo>
                      <a:pt x="94" y="212"/>
                    </a:lnTo>
                    <a:lnTo>
                      <a:pt x="90" y="180"/>
                    </a:lnTo>
                    <a:lnTo>
                      <a:pt x="86" y="162"/>
                    </a:lnTo>
                    <a:lnTo>
                      <a:pt x="80" y="144"/>
                    </a:lnTo>
                    <a:lnTo>
                      <a:pt x="74" y="126"/>
                    </a:lnTo>
                    <a:lnTo>
                      <a:pt x="64" y="106"/>
                    </a:lnTo>
                    <a:lnTo>
                      <a:pt x="52" y="88"/>
                    </a:lnTo>
                    <a:lnTo>
                      <a:pt x="38" y="70"/>
                    </a:lnTo>
                    <a:lnTo>
                      <a:pt x="20" y="52"/>
                    </a:lnTo>
                    <a:lnTo>
                      <a:pt x="0" y="36"/>
                    </a:lnTo>
                    <a:lnTo>
                      <a:pt x="0" y="36"/>
                    </a:lnTo>
                    <a:lnTo>
                      <a:pt x="0" y="26"/>
                    </a:lnTo>
                    <a:lnTo>
                      <a:pt x="0" y="18"/>
                    </a:lnTo>
                    <a:lnTo>
                      <a:pt x="2" y="10"/>
                    </a:lnTo>
                    <a:lnTo>
                      <a:pt x="6" y="4"/>
                    </a:lnTo>
                    <a:lnTo>
                      <a:pt x="10" y="2"/>
                    </a:lnTo>
                    <a:lnTo>
                      <a:pt x="14" y="0"/>
                    </a:lnTo>
                    <a:lnTo>
                      <a:pt x="18" y="0"/>
                    </a:lnTo>
                    <a:lnTo>
                      <a:pt x="26" y="2"/>
                    </a:lnTo>
                    <a:lnTo>
                      <a:pt x="42" y="10"/>
                    </a:lnTo>
                    <a:lnTo>
                      <a:pt x="42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0" name="Freeform 13"/>
              <p:cNvSpPr>
                <a:spLocks/>
              </p:cNvSpPr>
              <p:nvPr/>
            </p:nvSpPr>
            <p:spPr bwMode="auto">
              <a:xfrm>
                <a:off x="1678" y="2154"/>
                <a:ext cx="710" cy="458"/>
              </a:xfrm>
              <a:custGeom>
                <a:avLst/>
                <a:gdLst>
                  <a:gd name="T0" fmla="*/ 2 w 710"/>
                  <a:gd name="T1" fmla="*/ 308 h 458"/>
                  <a:gd name="T2" fmla="*/ 0 w 710"/>
                  <a:gd name="T3" fmla="*/ 262 h 458"/>
                  <a:gd name="T4" fmla="*/ 12 w 710"/>
                  <a:gd name="T5" fmla="*/ 218 h 458"/>
                  <a:gd name="T6" fmla="*/ 36 w 710"/>
                  <a:gd name="T7" fmla="*/ 174 h 458"/>
                  <a:gd name="T8" fmla="*/ 72 w 710"/>
                  <a:gd name="T9" fmla="*/ 132 h 458"/>
                  <a:gd name="T10" fmla="*/ 118 w 710"/>
                  <a:gd name="T11" fmla="*/ 94 h 458"/>
                  <a:gd name="T12" fmla="*/ 174 w 710"/>
                  <a:gd name="T13" fmla="*/ 60 h 458"/>
                  <a:gd name="T14" fmla="*/ 238 w 710"/>
                  <a:gd name="T15" fmla="*/ 34 h 458"/>
                  <a:gd name="T16" fmla="*/ 308 w 710"/>
                  <a:gd name="T17" fmla="*/ 14 h 458"/>
                  <a:gd name="T18" fmla="*/ 344 w 710"/>
                  <a:gd name="T19" fmla="*/ 6 h 458"/>
                  <a:gd name="T20" fmla="*/ 414 w 710"/>
                  <a:gd name="T21" fmla="*/ 0 h 458"/>
                  <a:gd name="T22" fmla="*/ 480 w 710"/>
                  <a:gd name="T23" fmla="*/ 2 h 458"/>
                  <a:gd name="T24" fmla="*/ 542 w 710"/>
                  <a:gd name="T25" fmla="*/ 14 h 458"/>
                  <a:gd name="T26" fmla="*/ 596 w 710"/>
                  <a:gd name="T27" fmla="*/ 32 h 458"/>
                  <a:gd name="T28" fmla="*/ 642 w 710"/>
                  <a:gd name="T29" fmla="*/ 58 h 458"/>
                  <a:gd name="T30" fmla="*/ 676 w 710"/>
                  <a:gd name="T31" fmla="*/ 92 h 458"/>
                  <a:gd name="T32" fmla="*/ 700 w 710"/>
                  <a:gd name="T33" fmla="*/ 130 h 458"/>
                  <a:gd name="T34" fmla="*/ 706 w 710"/>
                  <a:gd name="T35" fmla="*/ 152 h 458"/>
                  <a:gd name="T36" fmla="*/ 708 w 710"/>
                  <a:gd name="T37" fmla="*/ 198 h 458"/>
                  <a:gd name="T38" fmla="*/ 698 w 710"/>
                  <a:gd name="T39" fmla="*/ 242 h 458"/>
                  <a:gd name="T40" fmla="*/ 674 w 710"/>
                  <a:gd name="T41" fmla="*/ 286 h 458"/>
                  <a:gd name="T42" fmla="*/ 638 w 710"/>
                  <a:gd name="T43" fmla="*/ 328 h 458"/>
                  <a:gd name="T44" fmla="*/ 590 w 710"/>
                  <a:gd name="T45" fmla="*/ 366 h 458"/>
                  <a:gd name="T46" fmla="*/ 536 w 710"/>
                  <a:gd name="T47" fmla="*/ 398 h 458"/>
                  <a:gd name="T48" fmla="*/ 472 w 710"/>
                  <a:gd name="T49" fmla="*/ 426 h 458"/>
                  <a:gd name="T50" fmla="*/ 402 w 710"/>
                  <a:gd name="T51" fmla="*/ 446 h 458"/>
                  <a:gd name="T52" fmla="*/ 366 w 710"/>
                  <a:gd name="T53" fmla="*/ 452 h 458"/>
                  <a:gd name="T54" fmla="*/ 296 w 710"/>
                  <a:gd name="T55" fmla="*/ 458 h 458"/>
                  <a:gd name="T56" fmla="*/ 228 w 710"/>
                  <a:gd name="T57" fmla="*/ 456 h 458"/>
                  <a:gd name="T58" fmla="*/ 168 w 710"/>
                  <a:gd name="T59" fmla="*/ 446 h 458"/>
                  <a:gd name="T60" fmla="*/ 114 w 710"/>
                  <a:gd name="T61" fmla="*/ 426 h 458"/>
                  <a:gd name="T62" fmla="*/ 68 w 710"/>
                  <a:gd name="T63" fmla="*/ 400 h 458"/>
                  <a:gd name="T64" fmla="*/ 32 w 710"/>
                  <a:gd name="T65" fmla="*/ 368 h 458"/>
                  <a:gd name="T66" fmla="*/ 10 w 710"/>
                  <a:gd name="T67" fmla="*/ 328 h 458"/>
                  <a:gd name="T68" fmla="*/ 2 w 710"/>
                  <a:gd name="T69" fmla="*/ 308 h 4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10" h="458">
                    <a:moveTo>
                      <a:pt x="2" y="308"/>
                    </a:moveTo>
                    <a:lnTo>
                      <a:pt x="2" y="308"/>
                    </a:lnTo>
                    <a:lnTo>
                      <a:pt x="0" y="284"/>
                    </a:lnTo>
                    <a:lnTo>
                      <a:pt x="0" y="262"/>
                    </a:lnTo>
                    <a:lnTo>
                      <a:pt x="4" y="240"/>
                    </a:lnTo>
                    <a:lnTo>
                      <a:pt x="12" y="218"/>
                    </a:lnTo>
                    <a:lnTo>
                      <a:pt x="22" y="194"/>
                    </a:lnTo>
                    <a:lnTo>
                      <a:pt x="36" y="174"/>
                    </a:lnTo>
                    <a:lnTo>
                      <a:pt x="52" y="152"/>
                    </a:lnTo>
                    <a:lnTo>
                      <a:pt x="72" y="132"/>
                    </a:lnTo>
                    <a:lnTo>
                      <a:pt x="94" y="112"/>
                    </a:lnTo>
                    <a:lnTo>
                      <a:pt x="118" y="94"/>
                    </a:lnTo>
                    <a:lnTo>
                      <a:pt x="146" y="76"/>
                    </a:lnTo>
                    <a:lnTo>
                      <a:pt x="174" y="60"/>
                    </a:lnTo>
                    <a:lnTo>
                      <a:pt x="204" y="46"/>
                    </a:lnTo>
                    <a:lnTo>
                      <a:pt x="238" y="34"/>
                    </a:lnTo>
                    <a:lnTo>
                      <a:pt x="272" y="22"/>
                    </a:lnTo>
                    <a:lnTo>
                      <a:pt x="308" y="14"/>
                    </a:lnTo>
                    <a:lnTo>
                      <a:pt x="308" y="14"/>
                    </a:lnTo>
                    <a:lnTo>
                      <a:pt x="344" y="6"/>
                    </a:lnTo>
                    <a:lnTo>
                      <a:pt x="378" y="2"/>
                    </a:lnTo>
                    <a:lnTo>
                      <a:pt x="414" y="0"/>
                    </a:lnTo>
                    <a:lnTo>
                      <a:pt x="448" y="0"/>
                    </a:lnTo>
                    <a:lnTo>
                      <a:pt x="480" y="2"/>
                    </a:lnTo>
                    <a:lnTo>
                      <a:pt x="512" y="8"/>
                    </a:lnTo>
                    <a:lnTo>
                      <a:pt x="542" y="14"/>
                    </a:lnTo>
                    <a:lnTo>
                      <a:pt x="570" y="22"/>
                    </a:lnTo>
                    <a:lnTo>
                      <a:pt x="596" y="32"/>
                    </a:lnTo>
                    <a:lnTo>
                      <a:pt x="620" y="44"/>
                    </a:lnTo>
                    <a:lnTo>
                      <a:pt x="642" y="58"/>
                    </a:lnTo>
                    <a:lnTo>
                      <a:pt x="660" y="74"/>
                    </a:lnTo>
                    <a:lnTo>
                      <a:pt x="676" y="92"/>
                    </a:lnTo>
                    <a:lnTo>
                      <a:pt x="690" y="110"/>
                    </a:lnTo>
                    <a:lnTo>
                      <a:pt x="700" y="130"/>
                    </a:lnTo>
                    <a:lnTo>
                      <a:pt x="706" y="152"/>
                    </a:lnTo>
                    <a:lnTo>
                      <a:pt x="706" y="152"/>
                    </a:lnTo>
                    <a:lnTo>
                      <a:pt x="710" y="174"/>
                    </a:lnTo>
                    <a:lnTo>
                      <a:pt x="708" y="198"/>
                    </a:lnTo>
                    <a:lnTo>
                      <a:pt x="704" y="220"/>
                    </a:lnTo>
                    <a:lnTo>
                      <a:pt x="698" y="242"/>
                    </a:lnTo>
                    <a:lnTo>
                      <a:pt x="686" y="264"/>
                    </a:lnTo>
                    <a:lnTo>
                      <a:pt x="674" y="286"/>
                    </a:lnTo>
                    <a:lnTo>
                      <a:pt x="656" y="308"/>
                    </a:lnTo>
                    <a:lnTo>
                      <a:pt x="638" y="328"/>
                    </a:lnTo>
                    <a:lnTo>
                      <a:pt x="616" y="346"/>
                    </a:lnTo>
                    <a:lnTo>
                      <a:pt x="590" y="366"/>
                    </a:lnTo>
                    <a:lnTo>
                      <a:pt x="564" y="382"/>
                    </a:lnTo>
                    <a:lnTo>
                      <a:pt x="536" y="398"/>
                    </a:lnTo>
                    <a:lnTo>
                      <a:pt x="504" y="412"/>
                    </a:lnTo>
                    <a:lnTo>
                      <a:pt x="472" y="426"/>
                    </a:lnTo>
                    <a:lnTo>
                      <a:pt x="438" y="436"/>
                    </a:lnTo>
                    <a:lnTo>
                      <a:pt x="402" y="446"/>
                    </a:lnTo>
                    <a:lnTo>
                      <a:pt x="402" y="446"/>
                    </a:lnTo>
                    <a:lnTo>
                      <a:pt x="366" y="452"/>
                    </a:lnTo>
                    <a:lnTo>
                      <a:pt x="330" y="456"/>
                    </a:lnTo>
                    <a:lnTo>
                      <a:pt x="296" y="458"/>
                    </a:lnTo>
                    <a:lnTo>
                      <a:pt x="262" y="458"/>
                    </a:lnTo>
                    <a:lnTo>
                      <a:pt x="228" y="456"/>
                    </a:lnTo>
                    <a:lnTo>
                      <a:pt x="198" y="452"/>
                    </a:lnTo>
                    <a:lnTo>
                      <a:pt x="168" y="446"/>
                    </a:lnTo>
                    <a:lnTo>
                      <a:pt x="140" y="438"/>
                    </a:lnTo>
                    <a:lnTo>
                      <a:pt x="114" y="426"/>
                    </a:lnTo>
                    <a:lnTo>
                      <a:pt x="90" y="414"/>
                    </a:lnTo>
                    <a:lnTo>
                      <a:pt x="68" y="400"/>
                    </a:lnTo>
                    <a:lnTo>
                      <a:pt x="48" y="386"/>
                    </a:lnTo>
                    <a:lnTo>
                      <a:pt x="32" y="368"/>
                    </a:lnTo>
                    <a:lnTo>
                      <a:pt x="20" y="350"/>
                    </a:lnTo>
                    <a:lnTo>
                      <a:pt x="10" y="328"/>
                    </a:lnTo>
                    <a:lnTo>
                      <a:pt x="2" y="308"/>
                    </a:lnTo>
                    <a:lnTo>
                      <a:pt x="2" y="30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1" name="Freeform 14"/>
              <p:cNvSpPr>
                <a:spLocks/>
              </p:cNvSpPr>
              <p:nvPr/>
            </p:nvSpPr>
            <p:spPr bwMode="auto">
              <a:xfrm>
                <a:off x="2140" y="2242"/>
                <a:ext cx="102" cy="90"/>
              </a:xfrm>
              <a:custGeom>
                <a:avLst/>
                <a:gdLst>
                  <a:gd name="T0" fmla="*/ 22 w 102"/>
                  <a:gd name="T1" fmla="*/ 90 h 90"/>
                  <a:gd name="T2" fmla="*/ 22 w 102"/>
                  <a:gd name="T3" fmla="*/ 90 h 90"/>
                  <a:gd name="T4" fmla="*/ 38 w 102"/>
                  <a:gd name="T5" fmla="*/ 84 h 90"/>
                  <a:gd name="T6" fmla="*/ 54 w 102"/>
                  <a:gd name="T7" fmla="*/ 80 h 90"/>
                  <a:gd name="T8" fmla="*/ 54 w 102"/>
                  <a:gd name="T9" fmla="*/ 80 h 90"/>
                  <a:gd name="T10" fmla="*/ 78 w 102"/>
                  <a:gd name="T11" fmla="*/ 76 h 90"/>
                  <a:gd name="T12" fmla="*/ 98 w 102"/>
                  <a:gd name="T13" fmla="*/ 76 h 90"/>
                  <a:gd name="T14" fmla="*/ 98 w 102"/>
                  <a:gd name="T15" fmla="*/ 76 h 90"/>
                  <a:gd name="T16" fmla="*/ 102 w 102"/>
                  <a:gd name="T17" fmla="*/ 62 h 90"/>
                  <a:gd name="T18" fmla="*/ 100 w 102"/>
                  <a:gd name="T19" fmla="*/ 48 h 90"/>
                  <a:gd name="T20" fmla="*/ 96 w 102"/>
                  <a:gd name="T21" fmla="*/ 32 h 90"/>
                  <a:gd name="T22" fmla="*/ 86 w 102"/>
                  <a:gd name="T23" fmla="*/ 20 h 90"/>
                  <a:gd name="T24" fmla="*/ 86 w 102"/>
                  <a:gd name="T25" fmla="*/ 20 h 90"/>
                  <a:gd name="T26" fmla="*/ 78 w 102"/>
                  <a:gd name="T27" fmla="*/ 12 h 90"/>
                  <a:gd name="T28" fmla="*/ 70 w 102"/>
                  <a:gd name="T29" fmla="*/ 6 h 90"/>
                  <a:gd name="T30" fmla="*/ 60 w 102"/>
                  <a:gd name="T31" fmla="*/ 2 h 90"/>
                  <a:gd name="T32" fmla="*/ 50 w 102"/>
                  <a:gd name="T33" fmla="*/ 0 h 90"/>
                  <a:gd name="T34" fmla="*/ 40 w 102"/>
                  <a:gd name="T35" fmla="*/ 0 h 90"/>
                  <a:gd name="T36" fmla="*/ 32 w 102"/>
                  <a:gd name="T37" fmla="*/ 2 h 90"/>
                  <a:gd name="T38" fmla="*/ 22 w 102"/>
                  <a:gd name="T39" fmla="*/ 4 h 90"/>
                  <a:gd name="T40" fmla="*/ 14 w 102"/>
                  <a:gd name="T41" fmla="*/ 10 h 90"/>
                  <a:gd name="T42" fmla="*/ 14 w 102"/>
                  <a:gd name="T43" fmla="*/ 10 h 90"/>
                  <a:gd name="T44" fmla="*/ 8 w 102"/>
                  <a:gd name="T45" fmla="*/ 18 h 90"/>
                  <a:gd name="T46" fmla="*/ 4 w 102"/>
                  <a:gd name="T47" fmla="*/ 26 h 90"/>
                  <a:gd name="T48" fmla="*/ 0 w 102"/>
                  <a:gd name="T49" fmla="*/ 36 h 90"/>
                  <a:gd name="T50" fmla="*/ 0 w 102"/>
                  <a:gd name="T51" fmla="*/ 46 h 90"/>
                  <a:gd name="T52" fmla="*/ 0 w 102"/>
                  <a:gd name="T53" fmla="*/ 56 h 90"/>
                  <a:gd name="T54" fmla="*/ 4 w 102"/>
                  <a:gd name="T55" fmla="*/ 64 h 90"/>
                  <a:gd name="T56" fmla="*/ 8 w 102"/>
                  <a:gd name="T57" fmla="*/ 74 h 90"/>
                  <a:gd name="T58" fmla="*/ 16 w 102"/>
                  <a:gd name="T59" fmla="*/ 84 h 90"/>
                  <a:gd name="T60" fmla="*/ 16 w 102"/>
                  <a:gd name="T61" fmla="*/ 84 h 90"/>
                  <a:gd name="T62" fmla="*/ 22 w 102"/>
                  <a:gd name="T63" fmla="*/ 90 h 90"/>
                  <a:gd name="T64" fmla="*/ 22 w 102"/>
                  <a:gd name="T65" fmla="*/ 9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2" h="90">
                    <a:moveTo>
                      <a:pt x="22" y="90"/>
                    </a:moveTo>
                    <a:lnTo>
                      <a:pt x="22" y="90"/>
                    </a:lnTo>
                    <a:lnTo>
                      <a:pt x="38" y="84"/>
                    </a:lnTo>
                    <a:lnTo>
                      <a:pt x="54" y="80"/>
                    </a:lnTo>
                    <a:lnTo>
                      <a:pt x="54" y="80"/>
                    </a:lnTo>
                    <a:lnTo>
                      <a:pt x="78" y="76"/>
                    </a:lnTo>
                    <a:lnTo>
                      <a:pt x="98" y="76"/>
                    </a:lnTo>
                    <a:lnTo>
                      <a:pt x="98" y="76"/>
                    </a:lnTo>
                    <a:lnTo>
                      <a:pt x="102" y="62"/>
                    </a:lnTo>
                    <a:lnTo>
                      <a:pt x="100" y="48"/>
                    </a:lnTo>
                    <a:lnTo>
                      <a:pt x="96" y="32"/>
                    </a:lnTo>
                    <a:lnTo>
                      <a:pt x="86" y="20"/>
                    </a:lnTo>
                    <a:lnTo>
                      <a:pt x="86" y="20"/>
                    </a:lnTo>
                    <a:lnTo>
                      <a:pt x="78" y="12"/>
                    </a:lnTo>
                    <a:lnTo>
                      <a:pt x="70" y="6"/>
                    </a:lnTo>
                    <a:lnTo>
                      <a:pt x="60" y="2"/>
                    </a:lnTo>
                    <a:lnTo>
                      <a:pt x="50" y="0"/>
                    </a:lnTo>
                    <a:lnTo>
                      <a:pt x="40" y="0"/>
                    </a:lnTo>
                    <a:lnTo>
                      <a:pt x="32" y="2"/>
                    </a:lnTo>
                    <a:lnTo>
                      <a:pt x="22" y="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8" y="18"/>
                    </a:lnTo>
                    <a:lnTo>
                      <a:pt x="4" y="26"/>
                    </a:lnTo>
                    <a:lnTo>
                      <a:pt x="0" y="36"/>
                    </a:lnTo>
                    <a:lnTo>
                      <a:pt x="0" y="46"/>
                    </a:lnTo>
                    <a:lnTo>
                      <a:pt x="0" y="56"/>
                    </a:lnTo>
                    <a:lnTo>
                      <a:pt x="4" y="64"/>
                    </a:lnTo>
                    <a:lnTo>
                      <a:pt x="8" y="74"/>
                    </a:lnTo>
                    <a:lnTo>
                      <a:pt x="16" y="84"/>
                    </a:lnTo>
                    <a:lnTo>
                      <a:pt x="16" y="84"/>
                    </a:lnTo>
                    <a:lnTo>
                      <a:pt x="22" y="90"/>
                    </a:lnTo>
                    <a:lnTo>
                      <a:pt x="22" y="9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" name="Freeform 15"/>
              <p:cNvSpPr>
                <a:spLocks/>
              </p:cNvSpPr>
              <p:nvPr/>
            </p:nvSpPr>
            <p:spPr bwMode="auto">
              <a:xfrm>
                <a:off x="1884" y="2298"/>
                <a:ext cx="96" cy="98"/>
              </a:xfrm>
              <a:custGeom>
                <a:avLst/>
                <a:gdLst>
                  <a:gd name="T0" fmla="*/ 18 w 96"/>
                  <a:gd name="T1" fmla="*/ 98 h 98"/>
                  <a:gd name="T2" fmla="*/ 18 w 96"/>
                  <a:gd name="T3" fmla="*/ 98 h 98"/>
                  <a:gd name="T4" fmla="*/ 36 w 96"/>
                  <a:gd name="T5" fmla="*/ 94 h 98"/>
                  <a:gd name="T6" fmla="*/ 36 w 96"/>
                  <a:gd name="T7" fmla="*/ 94 h 98"/>
                  <a:gd name="T8" fmla="*/ 62 w 96"/>
                  <a:gd name="T9" fmla="*/ 90 h 98"/>
                  <a:gd name="T10" fmla="*/ 84 w 96"/>
                  <a:gd name="T11" fmla="*/ 88 h 98"/>
                  <a:gd name="T12" fmla="*/ 84 w 96"/>
                  <a:gd name="T13" fmla="*/ 88 h 98"/>
                  <a:gd name="T14" fmla="*/ 90 w 96"/>
                  <a:gd name="T15" fmla="*/ 76 h 98"/>
                  <a:gd name="T16" fmla="*/ 94 w 96"/>
                  <a:gd name="T17" fmla="*/ 62 h 98"/>
                  <a:gd name="T18" fmla="*/ 94 w 96"/>
                  <a:gd name="T19" fmla="*/ 62 h 98"/>
                  <a:gd name="T20" fmla="*/ 96 w 96"/>
                  <a:gd name="T21" fmla="*/ 52 h 98"/>
                  <a:gd name="T22" fmla="*/ 94 w 96"/>
                  <a:gd name="T23" fmla="*/ 40 h 98"/>
                  <a:gd name="T24" fmla="*/ 92 w 96"/>
                  <a:gd name="T25" fmla="*/ 30 h 98"/>
                  <a:gd name="T26" fmla="*/ 88 w 96"/>
                  <a:gd name="T27" fmla="*/ 22 h 98"/>
                  <a:gd name="T28" fmla="*/ 82 w 96"/>
                  <a:gd name="T29" fmla="*/ 14 h 98"/>
                  <a:gd name="T30" fmla="*/ 74 w 96"/>
                  <a:gd name="T31" fmla="*/ 8 h 98"/>
                  <a:gd name="T32" fmla="*/ 66 w 96"/>
                  <a:gd name="T33" fmla="*/ 2 h 98"/>
                  <a:gd name="T34" fmla="*/ 58 w 96"/>
                  <a:gd name="T35" fmla="*/ 0 h 98"/>
                  <a:gd name="T36" fmla="*/ 58 w 96"/>
                  <a:gd name="T37" fmla="*/ 0 h 98"/>
                  <a:gd name="T38" fmla="*/ 48 w 96"/>
                  <a:gd name="T39" fmla="*/ 0 h 98"/>
                  <a:gd name="T40" fmla="*/ 38 w 96"/>
                  <a:gd name="T41" fmla="*/ 0 h 98"/>
                  <a:gd name="T42" fmla="*/ 30 w 96"/>
                  <a:gd name="T43" fmla="*/ 4 h 98"/>
                  <a:gd name="T44" fmla="*/ 22 w 96"/>
                  <a:gd name="T45" fmla="*/ 10 h 98"/>
                  <a:gd name="T46" fmla="*/ 14 w 96"/>
                  <a:gd name="T47" fmla="*/ 16 h 98"/>
                  <a:gd name="T48" fmla="*/ 8 w 96"/>
                  <a:gd name="T49" fmla="*/ 26 h 98"/>
                  <a:gd name="T50" fmla="*/ 4 w 96"/>
                  <a:gd name="T51" fmla="*/ 34 h 98"/>
                  <a:gd name="T52" fmla="*/ 0 w 96"/>
                  <a:gd name="T53" fmla="*/ 46 h 98"/>
                  <a:gd name="T54" fmla="*/ 0 w 96"/>
                  <a:gd name="T55" fmla="*/ 46 h 98"/>
                  <a:gd name="T56" fmla="*/ 0 w 96"/>
                  <a:gd name="T57" fmla="*/ 60 h 98"/>
                  <a:gd name="T58" fmla="*/ 2 w 96"/>
                  <a:gd name="T59" fmla="*/ 76 h 98"/>
                  <a:gd name="T60" fmla="*/ 8 w 96"/>
                  <a:gd name="T61" fmla="*/ 88 h 98"/>
                  <a:gd name="T62" fmla="*/ 18 w 96"/>
                  <a:gd name="T63" fmla="*/ 98 h 98"/>
                  <a:gd name="T64" fmla="*/ 18 w 96"/>
                  <a:gd name="T65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96" h="98">
                    <a:moveTo>
                      <a:pt x="18" y="98"/>
                    </a:moveTo>
                    <a:lnTo>
                      <a:pt x="18" y="98"/>
                    </a:lnTo>
                    <a:lnTo>
                      <a:pt x="36" y="94"/>
                    </a:lnTo>
                    <a:lnTo>
                      <a:pt x="36" y="94"/>
                    </a:lnTo>
                    <a:lnTo>
                      <a:pt x="62" y="90"/>
                    </a:lnTo>
                    <a:lnTo>
                      <a:pt x="84" y="88"/>
                    </a:lnTo>
                    <a:lnTo>
                      <a:pt x="84" y="88"/>
                    </a:lnTo>
                    <a:lnTo>
                      <a:pt x="90" y="76"/>
                    </a:lnTo>
                    <a:lnTo>
                      <a:pt x="94" y="62"/>
                    </a:lnTo>
                    <a:lnTo>
                      <a:pt x="94" y="62"/>
                    </a:lnTo>
                    <a:lnTo>
                      <a:pt x="96" y="52"/>
                    </a:lnTo>
                    <a:lnTo>
                      <a:pt x="94" y="40"/>
                    </a:lnTo>
                    <a:lnTo>
                      <a:pt x="92" y="30"/>
                    </a:lnTo>
                    <a:lnTo>
                      <a:pt x="88" y="22"/>
                    </a:lnTo>
                    <a:lnTo>
                      <a:pt x="82" y="14"/>
                    </a:lnTo>
                    <a:lnTo>
                      <a:pt x="74" y="8"/>
                    </a:lnTo>
                    <a:lnTo>
                      <a:pt x="66" y="2"/>
                    </a:lnTo>
                    <a:lnTo>
                      <a:pt x="58" y="0"/>
                    </a:lnTo>
                    <a:lnTo>
                      <a:pt x="58" y="0"/>
                    </a:lnTo>
                    <a:lnTo>
                      <a:pt x="48" y="0"/>
                    </a:lnTo>
                    <a:lnTo>
                      <a:pt x="38" y="0"/>
                    </a:lnTo>
                    <a:lnTo>
                      <a:pt x="30" y="4"/>
                    </a:lnTo>
                    <a:lnTo>
                      <a:pt x="22" y="10"/>
                    </a:lnTo>
                    <a:lnTo>
                      <a:pt x="14" y="16"/>
                    </a:lnTo>
                    <a:lnTo>
                      <a:pt x="8" y="26"/>
                    </a:lnTo>
                    <a:lnTo>
                      <a:pt x="4" y="34"/>
                    </a:lnTo>
                    <a:lnTo>
                      <a:pt x="0" y="46"/>
                    </a:lnTo>
                    <a:lnTo>
                      <a:pt x="0" y="46"/>
                    </a:lnTo>
                    <a:lnTo>
                      <a:pt x="0" y="60"/>
                    </a:lnTo>
                    <a:lnTo>
                      <a:pt x="2" y="76"/>
                    </a:lnTo>
                    <a:lnTo>
                      <a:pt x="8" y="88"/>
                    </a:lnTo>
                    <a:lnTo>
                      <a:pt x="18" y="98"/>
                    </a:lnTo>
                    <a:lnTo>
                      <a:pt x="18" y="9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" name="Freeform 16"/>
              <p:cNvSpPr>
                <a:spLocks/>
              </p:cNvSpPr>
              <p:nvPr/>
            </p:nvSpPr>
            <p:spPr bwMode="auto">
              <a:xfrm>
                <a:off x="2204" y="2286"/>
                <a:ext cx="38" cy="52"/>
              </a:xfrm>
              <a:custGeom>
                <a:avLst/>
                <a:gdLst>
                  <a:gd name="T0" fmla="*/ 2 w 38"/>
                  <a:gd name="T1" fmla="*/ 30 h 52"/>
                  <a:gd name="T2" fmla="*/ 2 w 38"/>
                  <a:gd name="T3" fmla="*/ 30 h 52"/>
                  <a:gd name="T4" fmla="*/ 0 w 38"/>
                  <a:gd name="T5" fmla="*/ 20 h 52"/>
                  <a:gd name="T6" fmla="*/ 2 w 38"/>
                  <a:gd name="T7" fmla="*/ 10 h 52"/>
                  <a:gd name="T8" fmla="*/ 8 w 38"/>
                  <a:gd name="T9" fmla="*/ 2 h 52"/>
                  <a:gd name="T10" fmla="*/ 14 w 38"/>
                  <a:gd name="T11" fmla="*/ 0 h 52"/>
                  <a:gd name="T12" fmla="*/ 14 w 38"/>
                  <a:gd name="T13" fmla="*/ 0 h 52"/>
                  <a:gd name="T14" fmla="*/ 20 w 38"/>
                  <a:gd name="T15" fmla="*/ 0 h 52"/>
                  <a:gd name="T16" fmla="*/ 28 w 38"/>
                  <a:gd name="T17" fmla="*/ 4 h 52"/>
                  <a:gd name="T18" fmla="*/ 32 w 38"/>
                  <a:gd name="T19" fmla="*/ 12 h 52"/>
                  <a:gd name="T20" fmla="*/ 36 w 38"/>
                  <a:gd name="T21" fmla="*/ 22 h 52"/>
                  <a:gd name="T22" fmla="*/ 36 w 38"/>
                  <a:gd name="T23" fmla="*/ 22 h 52"/>
                  <a:gd name="T24" fmla="*/ 38 w 38"/>
                  <a:gd name="T25" fmla="*/ 32 h 52"/>
                  <a:gd name="T26" fmla="*/ 36 w 38"/>
                  <a:gd name="T27" fmla="*/ 42 h 52"/>
                  <a:gd name="T28" fmla="*/ 32 w 38"/>
                  <a:gd name="T29" fmla="*/ 48 h 52"/>
                  <a:gd name="T30" fmla="*/ 26 w 38"/>
                  <a:gd name="T31" fmla="*/ 52 h 52"/>
                  <a:gd name="T32" fmla="*/ 26 w 38"/>
                  <a:gd name="T33" fmla="*/ 52 h 52"/>
                  <a:gd name="T34" fmla="*/ 18 w 38"/>
                  <a:gd name="T35" fmla="*/ 52 h 52"/>
                  <a:gd name="T36" fmla="*/ 12 w 38"/>
                  <a:gd name="T37" fmla="*/ 48 h 52"/>
                  <a:gd name="T38" fmla="*/ 6 w 38"/>
                  <a:gd name="T39" fmla="*/ 40 h 52"/>
                  <a:gd name="T40" fmla="*/ 2 w 38"/>
                  <a:gd name="T41" fmla="*/ 30 h 52"/>
                  <a:gd name="T42" fmla="*/ 2 w 38"/>
                  <a:gd name="T43" fmla="*/ 30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8" h="52">
                    <a:moveTo>
                      <a:pt x="2" y="30"/>
                    </a:moveTo>
                    <a:lnTo>
                      <a:pt x="2" y="30"/>
                    </a:lnTo>
                    <a:lnTo>
                      <a:pt x="0" y="20"/>
                    </a:lnTo>
                    <a:lnTo>
                      <a:pt x="2" y="10"/>
                    </a:lnTo>
                    <a:lnTo>
                      <a:pt x="8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20" y="0"/>
                    </a:lnTo>
                    <a:lnTo>
                      <a:pt x="28" y="4"/>
                    </a:lnTo>
                    <a:lnTo>
                      <a:pt x="32" y="1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8" y="32"/>
                    </a:lnTo>
                    <a:lnTo>
                      <a:pt x="36" y="42"/>
                    </a:lnTo>
                    <a:lnTo>
                      <a:pt x="32" y="48"/>
                    </a:lnTo>
                    <a:lnTo>
                      <a:pt x="26" y="52"/>
                    </a:lnTo>
                    <a:lnTo>
                      <a:pt x="26" y="52"/>
                    </a:lnTo>
                    <a:lnTo>
                      <a:pt x="18" y="52"/>
                    </a:lnTo>
                    <a:lnTo>
                      <a:pt x="12" y="48"/>
                    </a:lnTo>
                    <a:lnTo>
                      <a:pt x="6" y="40"/>
                    </a:lnTo>
                    <a:lnTo>
                      <a:pt x="2" y="30"/>
                    </a:lnTo>
                    <a:lnTo>
                      <a:pt x="2" y="3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" name="Freeform 17"/>
              <p:cNvSpPr>
                <a:spLocks/>
              </p:cNvSpPr>
              <p:nvPr/>
            </p:nvSpPr>
            <p:spPr bwMode="auto">
              <a:xfrm>
                <a:off x="1940" y="2350"/>
                <a:ext cx="36" cy="52"/>
              </a:xfrm>
              <a:custGeom>
                <a:avLst/>
                <a:gdLst>
                  <a:gd name="T0" fmla="*/ 0 w 36"/>
                  <a:gd name="T1" fmla="*/ 30 h 52"/>
                  <a:gd name="T2" fmla="*/ 0 w 36"/>
                  <a:gd name="T3" fmla="*/ 30 h 52"/>
                  <a:gd name="T4" fmla="*/ 0 w 36"/>
                  <a:gd name="T5" fmla="*/ 20 h 52"/>
                  <a:gd name="T6" fmla="*/ 2 w 36"/>
                  <a:gd name="T7" fmla="*/ 10 h 52"/>
                  <a:gd name="T8" fmla="*/ 6 w 36"/>
                  <a:gd name="T9" fmla="*/ 4 h 52"/>
                  <a:gd name="T10" fmla="*/ 12 w 36"/>
                  <a:gd name="T11" fmla="*/ 0 h 52"/>
                  <a:gd name="T12" fmla="*/ 12 w 36"/>
                  <a:gd name="T13" fmla="*/ 0 h 52"/>
                  <a:gd name="T14" fmla="*/ 20 w 36"/>
                  <a:gd name="T15" fmla="*/ 0 h 52"/>
                  <a:gd name="T16" fmla="*/ 26 w 36"/>
                  <a:gd name="T17" fmla="*/ 4 h 52"/>
                  <a:gd name="T18" fmla="*/ 32 w 36"/>
                  <a:gd name="T19" fmla="*/ 12 h 52"/>
                  <a:gd name="T20" fmla="*/ 36 w 36"/>
                  <a:gd name="T21" fmla="*/ 22 h 52"/>
                  <a:gd name="T22" fmla="*/ 36 w 36"/>
                  <a:gd name="T23" fmla="*/ 22 h 52"/>
                  <a:gd name="T24" fmla="*/ 36 w 36"/>
                  <a:gd name="T25" fmla="*/ 32 h 52"/>
                  <a:gd name="T26" fmla="*/ 34 w 36"/>
                  <a:gd name="T27" fmla="*/ 42 h 52"/>
                  <a:gd name="T28" fmla="*/ 30 w 36"/>
                  <a:gd name="T29" fmla="*/ 48 h 52"/>
                  <a:gd name="T30" fmla="*/ 24 w 36"/>
                  <a:gd name="T31" fmla="*/ 52 h 52"/>
                  <a:gd name="T32" fmla="*/ 24 w 36"/>
                  <a:gd name="T33" fmla="*/ 52 h 52"/>
                  <a:gd name="T34" fmla="*/ 16 w 36"/>
                  <a:gd name="T35" fmla="*/ 52 h 52"/>
                  <a:gd name="T36" fmla="*/ 10 w 36"/>
                  <a:gd name="T37" fmla="*/ 48 h 52"/>
                  <a:gd name="T38" fmla="*/ 4 w 36"/>
                  <a:gd name="T39" fmla="*/ 40 h 52"/>
                  <a:gd name="T40" fmla="*/ 0 w 36"/>
                  <a:gd name="T41" fmla="*/ 30 h 52"/>
                  <a:gd name="T42" fmla="*/ 0 w 36"/>
                  <a:gd name="T43" fmla="*/ 30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6" h="52">
                    <a:moveTo>
                      <a:pt x="0" y="30"/>
                    </a:moveTo>
                    <a:lnTo>
                      <a:pt x="0" y="30"/>
                    </a:lnTo>
                    <a:lnTo>
                      <a:pt x="0" y="20"/>
                    </a:lnTo>
                    <a:lnTo>
                      <a:pt x="2" y="10"/>
                    </a:lnTo>
                    <a:lnTo>
                      <a:pt x="6" y="4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20" y="0"/>
                    </a:lnTo>
                    <a:lnTo>
                      <a:pt x="26" y="4"/>
                    </a:lnTo>
                    <a:lnTo>
                      <a:pt x="32" y="1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32"/>
                    </a:lnTo>
                    <a:lnTo>
                      <a:pt x="34" y="42"/>
                    </a:lnTo>
                    <a:lnTo>
                      <a:pt x="30" y="48"/>
                    </a:lnTo>
                    <a:lnTo>
                      <a:pt x="24" y="52"/>
                    </a:lnTo>
                    <a:lnTo>
                      <a:pt x="24" y="52"/>
                    </a:lnTo>
                    <a:lnTo>
                      <a:pt x="16" y="52"/>
                    </a:lnTo>
                    <a:lnTo>
                      <a:pt x="10" y="48"/>
                    </a:lnTo>
                    <a:lnTo>
                      <a:pt x="4" y="4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" name="Freeform 18"/>
              <p:cNvSpPr>
                <a:spLocks/>
              </p:cNvSpPr>
              <p:nvPr/>
            </p:nvSpPr>
            <p:spPr bwMode="auto">
              <a:xfrm>
                <a:off x="1904" y="2396"/>
                <a:ext cx="348" cy="134"/>
              </a:xfrm>
              <a:custGeom>
                <a:avLst/>
                <a:gdLst>
                  <a:gd name="T0" fmla="*/ 348 w 348"/>
                  <a:gd name="T1" fmla="*/ 0 h 134"/>
                  <a:gd name="T2" fmla="*/ 348 w 348"/>
                  <a:gd name="T3" fmla="*/ 0 h 134"/>
                  <a:gd name="T4" fmla="*/ 342 w 348"/>
                  <a:gd name="T5" fmla="*/ 10 h 134"/>
                  <a:gd name="T6" fmla="*/ 322 w 348"/>
                  <a:gd name="T7" fmla="*/ 34 h 134"/>
                  <a:gd name="T8" fmla="*/ 308 w 348"/>
                  <a:gd name="T9" fmla="*/ 50 h 134"/>
                  <a:gd name="T10" fmla="*/ 290 w 348"/>
                  <a:gd name="T11" fmla="*/ 68 h 134"/>
                  <a:gd name="T12" fmla="*/ 272 w 348"/>
                  <a:gd name="T13" fmla="*/ 84 h 134"/>
                  <a:gd name="T14" fmla="*/ 248 w 348"/>
                  <a:gd name="T15" fmla="*/ 100 h 134"/>
                  <a:gd name="T16" fmla="*/ 224 w 348"/>
                  <a:gd name="T17" fmla="*/ 114 h 134"/>
                  <a:gd name="T18" fmla="*/ 198 w 348"/>
                  <a:gd name="T19" fmla="*/ 124 h 134"/>
                  <a:gd name="T20" fmla="*/ 184 w 348"/>
                  <a:gd name="T21" fmla="*/ 128 h 134"/>
                  <a:gd name="T22" fmla="*/ 170 w 348"/>
                  <a:gd name="T23" fmla="*/ 132 h 134"/>
                  <a:gd name="T24" fmla="*/ 154 w 348"/>
                  <a:gd name="T25" fmla="*/ 134 h 134"/>
                  <a:gd name="T26" fmla="*/ 138 w 348"/>
                  <a:gd name="T27" fmla="*/ 134 h 134"/>
                  <a:gd name="T28" fmla="*/ 122 w 348"/>
                  <a:gd name="T29" fmla="*/ 132 h 134"/>
                  <a:gd name="T30" fmla="*/ 106 w 348"/>
                  <a:gd name="T31" fmla="*/ 130 h 134"/>
                  <a:gd name="T32" fmla="*/ 90 w 348"/>
                  <a:gd name="T33" fmla="*/ 126 h 134"/>
                  <a:gd name="T34" fmla="*/ 72 w 348"/>
                  <a:gd name="T35" fmla="*/ 120 h 134"/>
                  <a:gd name="T36" fmla="*/ 54 w 348"/>
                  <a:gd name="T37" fmla="*/ 112 h 134"/>
                  <a:gd name="T38" fmla="*/ 36 w 348"/>
                  <a:gd name="T39" fmla="*/ 102 h 134"/>
                  <a:gd name="T40" fmla="*/ 18 w 348"/>
                  <a:gd name="T41" fmla="*/ 90 h 134"/>
                  <a:gd name="T42" fmla="*/ 0 w 348"/>
                  <a:gd name="T43" fmla="*/ 76 h 134"/>
                  <a:gd name="T44" fmla="*/ 0 w 348"/>
                  <a:gd name="T45" fmla="*/ 76 h 134"/>
                  <a:gd name="T46" fmla="*/ 8 w 348"/>
                  <a:gd name="T47" fmla="*/ 78 h 134"/>
                  <a:gd name="T48" fmla="*/ 28 w 348"/>
                  <a:gd name="T49" fmla="*/ 82 h 134"/>
                  <a:gd name="T50" fmla="*/ 62 w 348"/>
                  <a:gd name="T51" fmla="*/ 84 h 134"/>
                  <a:gd name="T52" fmla="*/ 104 w 348"/>
                  <a:gd name="T53" fmla="*/ 84 h 134"/>
                  <a:gd name="T54" fmla="*/ 130 w 348"/>
                  <a:gd name="T55" fmla="*/ 80 h 134"/>
                  <a:gd name="T56" fmla="*/ 156 w 348"/>
                  <a:gd name="T57" fmla="*/ 76 h 134"/>
                  <a:gd name="T58" fmla="*/ 186 w 348"/>
                  <a:gd name="T59" fmla="*/ 70 h 134"/>
                  <a:gd name="T60" fmla="*/ 216 w 348"/>
                  <a:gd name="T61" fmla="*/ 62 h 134"/>
                  <a:gd name="T62" fmla="*/ 248 w 348"/>
                  <a:gd name="T63" fmla="*/ 52 h 134"/>
                  <a:gd name="T64" fmla="*/ 280 w 348"/>
                  <a:gd name="T65" fmla="*/ 38 h 134"/>
                  <a:gd name="T66" fmla="*/ 314 w 348"/>
                  <a:gd name="T67" fmla="*/ 20 h 134"/>
                  <a:gd name="T68" fmla="*/ 348 w 348"/>
                  <a:gd name="T69" fmla="*/ 0 h 134"/>
                  <a:gd name="T70" fmla="*/ 348 w 348"/>
                  <a:gd name="T71" fmla="*/ 0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48" h="134">
                    <a:moveTo>
                      <a:pt x="348" y="0"/>
                    </a:moveTo>
                    <a:lnTo>
                      <a:pt x="348" y="0"/>
                    </a:lnTo>
                    <a:lnTo>
                      <a:pt x="342" y="10"/>
                    </a:lnTo>
                    <a:lnTo>
                      <a:pt x="322" y="34"/>
                    </a:lnTo>
                    <a:lnTo>
                      <a:pt x="308" y="50"/>
                    </a:lnTo>
                    <a:lnTo>
                      <a:pt x="290" y="68"/>
                    </a:lnTo>
                    <a:lnTo>
                      <a:pt x="272" y="84"/>
                    </a:lnTo>
                    <a:lnTo>
                      <a:pt x="248" y="100"/>
                    </a:lnTo>
                    <a:lnTo>
                      <a:pt x="224" y="114"/>
                    </a:lnTo>
                    <a:lnTo>
                      <a:pt x="198" y="124"/>
                    </a:lnTo>
                    <a:lnTo>
                      <a:pt x="184" y="128"/>
                    </a:lnTo>
                    <a:lnTo>
                      <a:pt x="170" y="132"/>
                    </a:lnTo>
                    <a:lnTo>
                      <a:pt x="154" y="134"/>
                    </a:lnTo>
                    <a:lnTo>
                      <a:pt x="138" y="134"/>
                    </a:lnTo>
                    <a:lnTo>
                      <a:pt x="122" y="132"/>
                    </a:lnTo>
                    <a:lnTo>
                      <a:pt x="106" y="130"/>
                    </a:lnTo>
                    <a:lnTo>
                      <a:pt x="90" y="126"/>
                    </a:lnTo>
                    <a:lnTo>
                      <a:pt x="72" y="120"/>
                    </a:lnTo>
                    <a:lnTo>
                      <a:pt x="54" y="112"/>
                    </a:lnTo>
                    <a:lnTo>
                      <a:pt x="36" y="102"/>
                    </a:lnTo>
                    <a:lnTo>
                      <a:pt x="18" y="90"/>
                    </a:lnTo>
                    <a:lnTo>
                      <a:pt x="0" y="76"/>
                    </a:lnTo>
                    <a:lnTo>
                      <a:pt x="0" y="76"/>
                    </a:lnTo>
                    <a:lnTo>
                      <a:pt x="8" y="78"/>
                    </a:lnTo>
                    <a:lnTo>
                      <a:pt x="28" y="82"/>
                    </a:lnTo>
                    <a:lnTo>
                      <a:pt x="62" y="84"/>
                    </a:lnTo>
                    <a:lnTo>
                      <a:pt x="104" y="84"/>
                    </a:lnTo>
                    <a:lnTo>
                      <a:pt x="130" y="80"/>
                    </a:lnTo>
                    <a:lnTo>
                      <a:pt x="156" y="76"/>
                    </a:lnTo>
                    <a:lnTo>
                      <a:pt x="186" y="70"/>
                    </a:lnTo>
                    <a:lnTo>
                      <a:pt x="216" y="62"/>
                    </a:lnTo>
                    <a:lnTo>
                      <a:pt x="248" y="52"/>
                    </a:lnTo>
                    <a:lnTo>
                      <a:pt x="280" y="38"/>
                    </a:lnTo>
                    <a:lnTo>
                      <a:pt x="314" y="20"/>
                    </a:lnTo>
                    <a:lnTo>
                      <a:pt x="348" y="0"/>
                    </a:lnTo>
                    <a:lnTo>
                      <a:pt x="348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" name="Freeform 19"/>
              <p:cNvSpPr>
                <a:spLocks/>
              </p:cNvSpPr>
              <p:nvPr/>
            </p:nvSpPr>
            <p:spPr bwMode="auto">
              <a:xfrm>
                <a:off x="2262" y="2496"/>
                <a:ext cx="464" cy="108"/>
              </a:xfrm>
              <a:custGeom>
                <a:avLst/>
                <a:gdLst>
                  <a:gd name="T0" fmla="*/ 382 w 464"/>
                  <a:gd name="T1" fmla="*/ 6 h 108"/>
                  <a:gd name="T2" fmla="*/ 382 w 464"/>
                  <a:gd name="T3" fmla="*/ 6 h 108"/>
                  <a:gd name="T4" fmla="*/ 376 w 464"/>
                  <a:gd name="T5" fmla="*/ 10 h 108"/>
                  <a:gd name="T6" fmla="*/ 356 w 464"/>
                  <a:gd name="T7" fmla="*/ 20 h 108"/>
                  <a:gd name="T8" fmla="*/ 326 w 464"/>
                  <a:gd name="T9" fmla="*/ 34 h 108"/>
                  <a:gd name="T10" fmla="*/ 284 w 464"/>
                  <a:gd name="T11" fmla="*/ 48 h 108"/>
                  <a:gd name="T12" fmla="*/ 260 w 464"/>
                  <a:gd name="T13" fmla="*/ 56 h 108"/>
                  <a:gd name="T14" fmla="*/ 236 w 464"/>
                  <a:gd name="T15" fmla="*/ 60 h 108"/>
                  <a:gd name="T16" fmla="*/ 208 w 464"/>
                  <a:gd name="T17" fmla="*/ 64 h 108"/>
                  <a:gd name="T18" fmla="*/ 178 w 464"/>
                  <a:gd name="T19" fmla="*/ 66 h 108"/>
                  <a:gd name="T20" fmla="*/ 148 w 464"/>
                  <a:gd name="T21" fmla="*/ 66 h 108"/>
                  <a:gd name="T22" fmla="*/ 116 w 464"/>
                  <a:gd name="T23" fmla="*/ 62 h 108"/>
                  <a:gd name="T24" fmla="*/ 84 w 464"/>
                  <a:gd name="T25" fmla="*/ 58 h 108"/>
                  <a:gd name="T26" fmla="*/ 50 w 464"/>
                  <a:gd name="T27" fmla="*/ 48 h 108"/>
                  <a:gd name="T28" fmla="*/ 50 w 464"/>
                  <a:gd name="T29" fmla="*/ 48 h 108"/>
                  <a:gd name="T30" fmla="*/ 36 w 464"/>
                  <a:gd name="T31" fmla="*/ 52 h 108"/>
                  <a:gd name="T32" fmla="*/ 24 w 464"/>
                  <a:gd name="T33" fmla="*/ 58 h 108"/>
                  <a:gd name="T34" fmla="*/ 12 w 464"/>
                  <a:gd name="T35" fmla="*/ 64 h 108"/>
                  <a:gd name="T36" fmla="*/ 4 w 464"/>
                  <a:gd name="T37" fmla="*/ 72 h 108"/>
                  <a:gd name="T38" fmla="*/ 2 w 464"/>
                  <a:gd name="T39" fmla="*/ 76 h 108"/>
                  <a:gd name="T40" fmla="*/ 0 w 464"/>
                  <a:gd name="T41" fmla="*/ 80 h 108"/>
                  <a:gd name="T42" fmla="*/ 2 w 464"/>
                  <a:gd name="T43" fmla="*/ 86 h 108"/>
                  <a:gd name="T44" fmla="*/ 6 w 464"/>
                  <a:gd name="T45" fmla="*/ 90 h 108"/>
                  <a:gd name="T46" fmla="*/ 14 w 464"/>
                  <a:gd name="T47" fmla="*/ 96 h 108"/>
                  <a:gd name="T48" fmla="*/ 24 w 464"/>
                  <a:gd name="T49" fmla="*/ 102 h 108"/>
                  <a:gd name="T50" fmla="*/ 24 w 464"/>
                  <a:gd name="T51" fmla="*/ 102 h 108"/>
                  <a:gd name="T52" fmla="*/ 34 w 464"/>
                  <a:gd name="T53" fmla="*/ 102 h 108"/>
                  <a:gd name="T54" fmla="*/ 60 w 464"/>
                  <a:gd name="T55" fmla="*/ 106 h 108"/>
                  <a:gd name="T56" fmla="*/ 100 w 464"/>
                  <a:gd name="T57" fmla="*/ 108 h 108"/>
                  <a:gd name="T58" fmla="*/ 152 w 464"/>
                  <a:gd name="T59" fmla="*/ 108 h 108"/>
                  <a:gd name="T60" fmla="*/ 182 w 464"/>
                  <a:gd name="T61" fmla="*/ 106 h 108"/>
                  <a:gd name="T62" fmla="*/ 212 w 464"/>
                  <a:gd name="T63" fmla="*/ 102 h 108"/>
                  <a:gd name="T64" fmla="*/ 244 w 464"/>
                  <a:gd name="T65" fmla="*/ 98 h 108"/>
                  <a:gd name="T66" fmla="*/ 278 w 464"/>
                  <a:gd name="T67" fmla="*/ 90 h 108"/>
                  <a:gd name="T68" fmla="*/ 312 w 464"/>
                  <a:gd name="T69" fmla="*/ 80 h 108"/>
                  <a:gd name="T70" fmla="*/ 346 w 464"/>
                  <a:gd name="T71" fmla="*/ 68 h 108"/>
                  <a:gd name="T72" fmla="*/ 380 w 464"/>
                  <a:gd name="T73" fmla="*/ 52 h 108"/>
                  <a:gd name="T74" fmla="*/ 412 w 464"/>
                  <a:gd name="T75" fmla="*/ 34 h 108"/>
                  <a:gd name="T76" fmla="*/ 412 w 464"/>
                  <a:gd name="T77" fmla="*/ 34 h 108"/>
                  <a:gd name="T78" fmla="*/ 436 w 464"/>
                  <a:gd name="T79" fmla="*/ 32 h 108"/>
                  <a:gd name="T80" fmla="*/ 454 w 464"/>
                  <a:gd name="T81" fmla="*/ 28 h 108"/>
                  <a:gd name="T82" fmla="*/ 460 w 464"/>
                  <a:gd name="T83" fmla="*/ 24 h 108"/>
                  <a:gd name="T84" fmla="*/ 464 w 464"/>
                  <a:gd name="T85" fmla="*/ 20 h 108"/>
                  <a:gd name="T86" fmla="*/ 464 w 464"/>
                  <a:gd name="T87" fmla="*/ 20 h 108"/>
                  <a:gd name="T88" fmla="*/ 464 w 464"/>
                  <a:gd name="T89" fmla="*/ 14 h 108"/>
                  <a:gd name="T90" fmla="*/ 462 w 464"/>
                  <a:gd name="T91" fmla="*/ 6 h 108"/>
                  <a:gd name="T92" fmla="*/ 462 w 464"/>
                  <a:gd name="T93" fmla="*/ 6 h 108"/>
                  <a:gd name="T94" fmla="*/ 460 w 464"/>
                  <a:gd name="T95" fmla="*/ 4 h 108"/>
                  <a:gd name="T96" fmla="*/ 454 w 464"/>
                  <a:gd name="T97" fmla="*/ 2 h 108"/>
                  <a:gd name="T98" fmla="*/ 436 w 464"/>
                  <a:gd name="T99" fmla="*/ 2 h 108"/>
                  <a:gd name="T100" fmla="*/ 416 w 464"/>
                  <a:gd name="T101" fmla="*/ 2 h 108"/>
                  <a:gd name="T102" fmla="*/ 410 w 464"/>
                  <a:gd name="T103" fmla="*/ 2 h 108"/>
                  <a:gd name="T104" fmla="*/ 408 w 464"/>
                  <a:gd name="T105" fmla="*/ 0 h 108"/>
                  <a:gd name="T106" fmla="*/ 382 w 464"/>
                  <a:gd name="T107" fmla="*/ 6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64" h="108">
                    <a:moveTo>
                      <a:pt x="382" y="6"/>
                    </a:moveTo>
                    <a:lnTo>
                      <a:pt x="382" y="6"/>
                    </a:lnTo>
                    <a:lnTo>
                      <a:pt x="376" y="10"/>
                    </a:lnTo>
                    <a:lnTo>
                      <a:pt x="356" y="20"/>
                    </a:lnTo>
                    <a:lnTo>
                      <a:pt x="326" y="34"/>
                    </a:lnTo>
                    <a:lnTo>
                      <a:pt x="284" y="48"/>
                    </a:lnTo>
                    <a:lnTo>
                      <a:pt x="260" y="56"/>
                    </a:lnTo>
                    <a:lnTo>
                      <a:pt x="236" y="60"/>
                    </a:lnTo>
                    <a:lnTo>
                      <a:pt x="208" y="64"/>
                    </a:lnTo>
                    <a:lnTo>
                      <a:pt x="178" y="66"/>
                    </a:lnTo>
                    <a:lnTo>
                      <a:pt x="148" y="66"/>
                    </a:lnTo>
                    <a:lnTo>
                      <a:pt x="116" y="62"/>
                    </a:lnTo>
                    <a:lnTo>
                      <a:pt x="84" y="58"/>
                    </a:lnTo>
                    <a:lnTo>
                      <a:pt x="50" y="48"/>
                    </a:lnTo>
                    <a:lnTo>
                      <a:pt x="50" y="48"/>
                    </a:lnTo>
                    <a:lnTo>
                      <a:pt x="36" y="52"/>
                    </a:lnTo>
                    <a:lnTo>
                      <a:pt x="24" y="58"/>
                    </a:lnTo>
                    <a:lnTo>
                      <a:pt x="12" y="64"/>
                    </a:lnTo>
                    <a:lnTo>
                      <a:pt x="4" y="72"/>
                    </a:lnTo>
                    <a:lnTo>
                      <a:pt x="2" y="76"/>
                    </a:lnTo>
                    <a:lnTo>
                      <a:pt x="0" y="80"/>
                    </a:lnTo>
                    <a:lnTo>
                      <a:pt x="2" y="86"/>
                    </a:lnTo>
                    <a:lnTo>
                      <a:pt x="6" y="90"/>
                    </a:lnTo>
                    <a:lnTo>
                      <a:pt x="14" y="96"/>
                    </a:lnTo>
                    <a:lnTo>
                      <a:pt x="24" y="102"/>
                    </a:lnTo>
                    <a:lnTo>
                      <a:pt x="24" y="102"/>
                    </a:lnTo>
                    <a:lnTo>
                      <a:pt x="34" y="102"/>
                    </a:lnTo>
                    <a:lnTo>
                      <a:pt x="60" y="106"/>
                    </a:lnTo>
                    <a:lnTo>
                      <a:pt x="100" y="108"/>
                    </a:lnTo>
                    <a:lnTo>
                      <a:pt x="152" y="108"/>
                    </a:lnTo>
                    <a:lnTo>
                      <a:pt x="182" y="106"/>
                    </a:lnTo>
                    <a:lnTo>
                      <a:pt x="212" y="102"/>
                    </a:lnTo>
                    <a:lnTo>
                      <a:pt x="244" y="98"/>
                    </a:lnTo>
                    <a:lnTo>
                      <a:pt x="278" y="90"/>
                    </a:lnTo>
                    <a:lnTo>
                      <a:pt x="312" y="80"/>
                    </a:lnTo>
                    <a:lnTo>
                      <a:pt x="346" y="68"/>
                    </a:lnTo>
                    <a:lnTo>
                      <a:pt x="380" y="52"/>
                    </a:lnTo>
                    <a:lnTo>
                      <a:pt x="412" y="34"/>
                    </a:lnTo>
                    <a:lnTo>
                      <a:pt x="412" y="34"/>
                    </a:lnTo>
                    <a:lnTo>
                      <a:pt x="436" y="32"/>
                    </a:lnTo>
                    <a:lnTo>
                      <a:pt x="454" y="28"/>
                    </a:lnTo>
                    <a:lnTo>
                      <a:pt x="460" y="24"/>
                    </a:lnTo>
                    <a:lnTo>
                      <a:pt x="464" y="20"/>
                    </a:lnTo>
                    <a:lnTo>
                      <a:pt x="464" y="20"/>
                    </a:lnTo>
                    <a:lnTo>
                      <a:pt x="464" y="14"/>
                    </a:lnTo>
                    <a:lnTo>
                      <a:pt x="462" y="6"/>
                    </a:lnTo>
                    <a:lnTo>
                      <a:pt x="462" y="6"/>
                    </a:lnTo>
                    <a:lnTo>
                      <a:pt x="460" y="4"/>
                    </a:lnTo>
                    <a:lnTo>
                      <a:pt x="454" y="2"/>
                    </a:lnTo>
                    <a:lnTo>
                      <a:pt x="436" y="2"/>
                    </a:lnTo>
                    <a:lnTo>
                      <a:pt x="416" y="2"/>
                    </a:lnTo>
                    <a:lnTo>
                      <a:pt x="410" y="2"/>
                    </a:lnTo>
                    <a:lnTo>
                      <a:pt x="408" y="0"/>
                    </a:lnTo>
                    <a:lnTo>
                      <a:pt x="382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7" name="Freeform 20"/>
              <p:cNvSpPr>
                <a:spLocks/>
              </p:cNvSpPr>
              <p:nvPr/>
            </p:nvSpPr>
            <p:spPr bwMode="auto">
              <a:xfrm>
                <a:off x="2262" y="2496"/>
                <a:ext cx="464" cy="108"/>
              </a:xfrm>
              <a:custGeom>
                <a:avLst/>
                <a:gdLst>
                  <a:gd name="T0" fmla="*/ 382 w 464"/>
                  <a:gd name="T1" fmla="*/ 6 h 108"/>
                  <a:gd name="T2" fmla="*/ 382 w 464"/>
                  <a:gd name="T3" fmla="*/ 6 h 108"/>
                  <a:gd name="T4" fmla="*/ 376 w 464"/>
                  <a:gd name="T5" fmla="*/ 10 h 108"/>
                  <a:gd name="T6" fmla="*/ 356 w 464"/>
                  <a:gd name="T7" fmla="*/ 20 h 108"/>
                  <a:gd name="T8" fmla="*/ 326 w 464"/>
                  <a:gd name="T9" fmla="*/ 34 h 108"/>
                  <a:gd name="T10" fmla="*/ 284 w 464"/>
                  <a:gd name="T11" fmla="*/ 48 h 108"/>
                  <a:gd name="T12" fmla="*/ 260 w 464"/>
                  <a:gd name="T13" fmla="*/ 56 h 108"/>
                  <a:gd name="T14" fmla="*/ 236 w 464"/>
                  <a:gd name="T15" fmla="*/ 60 h 108"/>
                  <a:gd name="T16" fmla="*/ 208 w 464"/>
                  <a:gd name="T17" fmla="*/ 64 h 108"/>
                  <a:gd name="T18" fmla="*/ 178 w 464"/>
                  <a:gd name="T19" fmla="*/ 66 h 108"/>
                  <a:gd name="T20" fmla="*/ 148 w 464"/>
                  <a:gd name="T21" fmla="*/ 66 h 108"/>
                  <a:gd name="T22" fmla="*/ 116 w 464"/>
                  <a:gd name="T23" fmla="*/ 62 h 108"/>
                  <a:gd name="T24" fmla="*/ 84 w 464"/>
                  <a:gd name="T25" fmla="*/ 58 h 108"/>
                  <a:gd name="T26" fmla="*/ 50 w 464"/>
                  <a:gd name="T27" fmla="*/ 48 h 108"/>
                  <a:gd name="T28" fmla="*/ 50 w 464"/>
                  <a:gd name="T29" fmla="*/ 48 h 108"/>
                  <a:gd name="T30" fmla="*/ 36 w 464"/>
                  <a:gd name="T31" fmla="*/ 52 h 108"/>
                  <a:gd name="T32" fmla="*/ 24 w 464"/>
                  <a:gd name="T33" fmla="*/ 58 h 108"/>
                  <a:gd name="T34" fmla="*/ 12 w 464"/>
                  <a:gd name="T35" fmla="*/ 64 h 108"/>
                  <a:gd name="T36" fmla="*/ 4 w 464"/>
                  <a:gd name="T37" fmla="*/ 72 h 108"/>
                  <a:gd name="T38" fmla="*/ 2 w 464"/>
                  <a:gd name="T39" fmla="*/ 76 h 108"/>
                  <a:gd name="T40" fmla="*/ 0 w 464"/>
                  <a:gd name="T41" fmla="*/ 80 h 108"/>
                  <a:gd name="T42" fmla="*/ 2 w 464"/>
                  <a:gd name="T43" fmla="*/ 86 h 108"/>
                  <a:gd name="T44" fmla="*/ 6 w 464"/>
                  <a:gd name="T45" fmla="*/ 90 h 108"/>
                  <a:gd name="T46" fmla="*/ 14 w 464"/>
                  <a:gd name="T47" fmla="*/ 96 h 108"/>
                  <a:gd name="T48" fmla="*/ 24 w 464"/>
                  <a:gd name="T49" fmla="*/ 102 h 108"/>
                  <a:gd name="T50" fmla="*/ 24 w 464"/>
                  <a:gd name="T51" fmla="*/ 102 h 108"/>
                  <a:gd name="T52" fmla="*/ 34 w 464"/>
                  <a:gd name="T53" fmla="*/ 102 h 108"/>
                  <a:gd name="T54" fmla="*/ 60 w 464"/>
                  <a:gd name="T55" fmla="*/ 106 h 108"/>
                  <a:gd name="T56" fmla="*/ 100 w 464"/>
                  <a:gd name="T57" fmla="*/ 108 h 108"/>
                  <a:gd name="T58" fmla="*/ 152 w 464"/>
                  <a:gd name="T59" fmla="*/ 108 h 108"/>
                  <a:gd name="T60" fmla="*/ 182 w 464"/>
                  <a:gd name="T61" fmla="*/ 106 h 108"/>
                  <a:gd name="T62" fmla="*/ 212 w 464"/>
                  <a:gd name="T63" fmla="*/ 102 h 108"/>
                  <a:gd name="T64" fmla="*/ 244 w 464"/>
                  <a:gd name="T65" fmla="*/ 98 h 108"/>
                  <a:gd name="T66" fmla="*/ 278 w 464"/>
                  <a:gd name="T67" fmla="*/ 90 h 108"/>
                  <a:gd name="T68" fmla="*/ 312 w 464"/>
                  <a:gd name="T69" fmla="*/ 80 h 108"/>
                  <a:gd name="T70" fmla="*/ 346 w 464"/>
                  <a:gd name="T71" fmla="*/ 68 h 108"/>
                  <a:gd name="T72" fmla="*/ 380 w 464"/>
                  <a:gd name="T73" fmla="*/ 52 h 108"/>
                  <a:gd name="T74" fmla="*/ 412 w 464"/>
                  <a:gd name="T75" fmla="*/ 34 h 108"/>
                  <a:gd name="T76" fmla="*/ 412 w 464"/>
                  <a:gd name="T77" fmla="*/ 34 h 108"/>
                  <a:gd name="T78" fmla="*/ 436 w 464"/>
                  <a:gd name="T79" fmla="*/ 32 h 108"/>
                  <a:gd name="T80" fmla="*/ 454 w 464"/>
                  <a:gd name="T81" fmla="*/ 28 h 108"/>
                  <a:gd name="T82" fmla="*/ 460 w 464"/>
                  <a:gd name="T83" fmla="*/ 24 h 108"/>
                  <a:gd name="T84" fmla="*/ 464 w 464"/>
                  <a:gd name="T85" fmla="*/ 20 h 108"/>
                  <a:gd name="T86" fmla="*/ 464 w 464"/>
                  <a:gd name="T87" fmla="*/ 20 h 108"/>
                  <a:gd name="T88" fmla="*/ 464 w 464"/>
                  <a:gd name="T89" fmla="*/ 14 h 108"/>
                  <a:gd name="T90" fmla="*/ 462 w 464"/>
                  <a:gd name="T91" fmla="*/ 6 h 108"/>
                  <a:gd name="T92" fmla="*/ 462 w 464"/>
                  <a:gd name="T93" fmla="*/ 6 h 108"/>
                  <a:gd name="T94" fmla="*/ 460 w 464"/>
                  <a:gd name="T95" fmla="*/ 4 h 108"/>
                  <a:gd name="T96" fmla="*/ 454 w 464"/>
                  <a:gd name="T97" fmla="*/ 2 h 108"/>
                  <a:gd name="T98" fmla="*/ 436 w 464"/>
                  <a:gd name="T99" fmla="*/ 2 h 108"/>
                  <a:gd name="T100" fmla="*/ 416 w 464"/>
                  <a:gd name="T101" fmla="*/ 2 h 108"/>
                  <a:gd name="T102" fmla="*/ 410 w 464"/>
                  <a:gd name="T103" fmla="*/ 2 h 108"/>
                  <a:gd name="T104" fmla="*/ 408 w 464"/>
                  <a:gd name="T105" fmla="*/ 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464" h="108">
                    <a:moveTo>
                      <a:pt x="382" y="6"/>
                    </a:moveTo>
                    <a:lnTo>
                      <a:pt x="382" y="6"/>
                    </a:lnTo>
                    <a:lnTo>
                      <a:pt x="376" y="10"/>
                    </a:lnTo>
                    <a:lnTo>
                      <a:pt x="356" y="20"/>
                    </a:lnTo>
                    <a:lnTo>
                      <a:pt x="326" y="34"/>
                    </a:lnTo>
                    <a:lnTo>
                      <a:pt x="284" y="48"/>
                    </a:lnTo>
                    <a:lnTo>
                      <a:pt x="260" y="56"/>
                    </a:lnTo>
                    <a:lnTo>
                      <a:pt x="236" y="60"/>
                    </a:lnTo>
                    <a:lnTo>
                      <a:pt x="208" y="64"/>
                    </a:lnTo>
                    <a:lnTo>
                      <a:pt x="178" y="66"/>
                    </a:lnTo>
                    <a:lnTo>
                      <a:pt x="148" y="66"/>
                    </a:lnTo>
                    <a:lnTo>
                      <a:pt x="116" y="62"/>
                    </a:lnTo>
                    <a:lnTo>
                      <a:pt x="84" y="58"/>
                    </a:lnTo>
                    <a:lnTo>
                      <a:pt x="50" y="48"/>
                    </a:lnTo>
                    <a:lnTo>
                      <a:pt x="50" y="48"/>
                    </a:lnTo>
                    <a:lnTo>
                      <a:pt x="36" y="52"/>
                    </a:lnTo>
                    <a:lnTo>
                      <a:pt x="24" y="58"/>
                    </a:lnTo>
                    <a:lnTo>
                      <a:pt x="12" y="64"/>
                    </a:lnTo>
                    <a:lnTo>
                      <a:pt x="4" y="72"/>
                    </a:lnTo>
                    <a:lnTo>
                      <a:pt x="2" y="76"/>
                    </a:lnTo>
                    <a:lnTo>
                      <a:pt x="0" y="80"/>
                    </a:lnTo>
                    <a:lnTo>
                      <a:pt x="2" y="86"/>
                    </a:lnTo>
                    <a:lnTo>
                      <a:pt x="6" y="90"/>
                    </a:lnTo>
                    <a:lnTo>
                      <a:pt x="14" y="96"/>
                    </a:lnTo>
                    <a:lnTo>
                      <a:pt x="24" y="102"/>
                    </a:lnTo>
                    <a:lnTo>
                      <a:pt x="24" y="102"/>
                    </a:lnTo>
                    <a:lnTo>
                      <a:pt x="34" y="102"/>
                    </a:lnTo>
                    <a:lnTo>
                      <a:pt x="60" y="106"/>
                    </a:lnTo>
                    <a:lnTo>
                      <a:pt x="100" y="108"/>
                    </a:lnTo>
                    <a:lnTo>
                      <a:pt x="152" y="108"/>
                    </a:lnTo>
                    <a:lnTo>
                      <a:pt x="182" y="106"/>
                    </a:lnTo>
                    <a:lnTo>
                      <a:pt x="212" y="102"/>
                    </a:lnTo>
                    <a:lnTo>
                      <a:pt x="244" y="98"/>
                    </a:lnTo>
                    <a:lnTo>
                      <a:pt x="278" y="90"/>
                    </a:lnTo>
                    <a:lnTo>
                      <a:pt x="312" y="80"/>
                    </a:lnTo>
                    <a:lnTo>
                      <a:pt x="346" y="68"/>
                    </a:lnTo>
                    <a:lnTo>
                      <a:pt x="380" y="52"/>
                    </a:lnTo>
                    <a:lnTo>
                      <a:pt x="412" y="34"/>
                    </a:lnTo>
                    <a:lnTo>
                      <a:pt x="412" y="34"/>
                    </a:lnTo>
                    <a:lnTo>
                      <a:pt x="436" y="32"/>
                    </a:lnTo>
                    <a:lnTo>
                      <a:pt x="454" y="28"/>
                    </a:lnTo>
                    <a:lnTo>
                      <a:pt x="460" y="24"/>
                    </a:lnTo>
                    <a:lnTo>
                      <a:pt x="464" y="20"/>
                    </a:lnTo>
                    <a:lnTo>
                      <a:pt x="464" y="20"/>
                    </a:lnTo>
                    <a:lnTo>
                      <a:pt x="464" y="14"/>
                    </a:lnTo>
                    <a:lnTo>
                      <a:pt x="462" y="6"/>
                    </a:lnTo>
                    <a:lnTo>
                      <a:pt x="462" y="6"/>
                    </a:lnTo>
                    <a:lnTo>
                      <a:pt x="460" y="4"/>
                    </a:lnTo>
                    <a:lnTo>
                      <a:pt x="454" y="2"/>
                    </a:lnTo>
                    <a:lnTo>
                      <a:pt x="436" y="2"/>
                    </a:lnTo>
                    <a:lnTo>
                      <a:pt x="416" y="2"/>
                    </a:lnTo>
                    <a:lnTo>
                      <a:pt x="410" y="2"/>
                    </a:lnTo>
                    <a:lnTo>
                      <a:pt x="40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8" name="Freeform 21"/>
              <p:cNvSpPr>
                <a:spLocks/>
              </p:cNvSpPr>
              <p:nvPr/>
            </p:nvSpPr>
            <p:spPr bwMode="auto">
              <a:xfrm>
                <a:off x="3060" y="3018"/>
                <a:ext cx="822" cy="82"/>
              </a:xfrm>
              <a:custGeom>
                <a:avLst/>
                <a:gdLst>
                  <a:gd name="T0" fmla="*/ 822 w 822"/>
                  <a:gd name="T1" fmla="*/ 40 h 82"/>
                  <a:gd name="T2" fmla="*/ 822 w 822"/>
                  <a:gd name="T3" fmla="*/ 40 h 82"/>
                  <a:gd name="T4" fmla="*/ 820 w 822"/>
                  <a:gd name="T5" fmla="*/ 36 h 82"/>
                  <a:gd name="T6" fmla="*/ 814 w 822"/>
                  <a:gd name="T7" fmla="*/ 32 h 82"/>
                  <a:gd name="T8" fmla="*/ 804 w 822"/>
                  <a:gd name="T9" fmla="*/ 28 h 82"/>
                  <a:gd name="T10" fmla="*/ 790 w 822"/>
                  <a:gd name="T11" fmla="*/ 24 h 82"/>
                  <a:gd name="T12" fmla="*/ 752 w 822"/>
                  <a:gd name="T13" fmla="*/ 18 h 82"/>
                  <a:gd name="T14" fmla="*/ 702 w 822"/>
                  <a:gd name="T15" fmla="*/ 12 h 82"/>
                  <a:gd name="T16" fmla="*/ 640 w 822"/>
                  <a:gd name="T17" fmla="*/ 6 h 82"/>
                  <a:gd name="T18" fmla="*/ 570 w 822"/>
                  <a:gd name="T19" fmla="*/ 2 h 82"/>
                  <a:gd name="T20" fmla="*/ 494 w 822"/>
                  <a:gd name="T21" fmla="*/ 0 h 82"/>
                  <a:gd name="T22" fmla="*/ 410 w 822"/>
                  <a:gd name="T23" fmla="*/ 0 h 82"/>
                  <a:gd name="T24" fmla="*/ 410 w 822"/>
                  <a:gd name="T25" fmla="*/ 0 h 82"/>
                  <a:gd name="T26" fmla="*/ 328 w 822"/>
                  <a:gd name="T27" fmla="*/ 0 h 82"/>
                  <a:gd name="T28" fmla="*/ 250 w 822"/>
                  <a:gd name="T29" fmla="*/ 2 h 82"/>
                  <a:gd name="T30" fmla="*/ 180 w 822"/>
                  <a:gd name="T31" fmla="*/ 6 h 82"/>
                  <a:gd name="T32" fmla="*/ 120 w 822"/>
                  <a:gd name="T33" fmla="*/ 12 h 82"/>
                  <a:gd name="T34" fmla="*/ 70 w 822"/>
                  <a:gd name="T35" fmla="*/ 18 h 82"/>
                  <a:gd name="T36" fmla="*/ 32 w 822"/>
                  <a:gd name="T37" fmla="*/ 24 h 82"/>
                  <a:gd name="T38" fmla="*/ 18 w 822"/>
                  <a:gd name="T39" fmla="*/ 28 h 82"/>
                  <a:gd name="T40" fmla="*/ 8 w 822"/>
                  <a:gd name="T41" fmla="*/ 32 h 82"/>
                  <a:gd name="T42" fmla="*/ 2 w 822"/>
                  <a:gd name="T43" fmla="*/ 36 h 82"/>
                  <a:gd name="T44" fmla="*/ 0 w 822"/>
                  <a:gd name="T45" fmla="*/ 40 h 82"/>
                  <a:gd name="T46" fmla="*/ 0 w 822"/>
                  <a:gd name="T47" fmla="*/ 40 h 82"/>
                  <a:gd name="T48" fmla="*/ 2 w 822"/>
                  <a:gd name="T49" fmla="*/ 44 h 82"/>
                  <a:gd name="T50" fmla="*/ 8 w 822"/>
                  <a:gd name="T51" fmla="*/ 48 h 82"/>
                  <a:gd name="T52" fmla="*/ 18 w 822"/>
                  <a:gd name="T53" fmla="*/ 52 h 82"/>
                  <a:gd name="T54" fmla="*/ 32 w 822"/>
                  <a:gd name="T55" fmla="*/ 56 h 82"/>
                  <a:gd name="T56" fmla="*/ 70 w 822"/>
                  <a:gd name="T57" fmla="*/ 64 h 82"/>
                  <a:gd name="T58" fmla="*/ 120 w 822"/>
                  <a:gd name="T59" fmla="*/ 70 h 82"/>
                  <a:gd name="T60" fmla="*/ 180 w 822"/>
                  <a:gd name="T61" fmla="*/ 74 h 82"/>
                  <a:gd name="T62" fmla="*/ 250 w 822"/>
                  <a:gd name="T63" fmla="*/ 78 h 82"/>
                  <a:gd name="T64" fmla="*/ 328 w 822"/>
                  <a:gd name="T65" fmla="*/ 80 h 82"/>
                  <a:gd name="T66" fmla="*/ 410 w 822"/>
                  <a:gd name="T67" fmla="*/ 82 h 82"/>
                  <a:gd name="T68" fmla="*/ 410 w 822"/>
                  <a:gd name="T69" fmla="*/ 82 h 82"/>
                  <a:gd name="T70" fmla="*/ 494 w 822"/>
                  <a:gd name="T71" fmla="*/ 80 h 82"/>
                  <a:gd name="T72" fmla="*/ 570 w 822"/>
                  <a:gd name="T73" fmla="*/ 78 h 82"/>
                  <a:gd name="T74" fmla="*/ 640 w 822"/>
                  <a:gd name="T75" fmla="*/ 74 h 82"/>
                  <a:gd name="T76" fmla="*/ 702 w 822"/>
                  <a:gd name="T77" fmla="*/ 70 h 82"/>
                  <a:gd name="T78" fmla="*/ 752 w 822"/>
                  <a:gd name="T79" fmla="*/ 64 h 82"/>
                  <a:gd name="T80" fmla="*/ 790 w 822"/>
                  <a:gd name="T81" fmla="*/ 56 h 82"/>
                  <a:gd name="T82" fmla="*/ 804 w 822"/>
                  <a:gd name="T83" fmla="*/ 52 h 82"/>
                  <a:gd name="T84" fmla="*/ 814 w 822"/>
                  <a:gd name="T85" fmla="*/ 48 h 82"/>
                  <a:gd name="T86" fmla="*/ 820 w 822"/>
                  <a:gd name="T87" fmla="*/ 44 h 82"/>
                  <a:gd name="T88" fmla="*/ 822 w 822"/>
                  <a:gd name="T89" fmla="*/ 40 h 82"/>
                  <a:gd name="T90" fmla="*/ 822 w 822"/>
                  <a:gd name="T91" fmla="*/ 40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22" h="82">
                    <a:moveTo>
                      <a:pt x="822" y="40"/>
                    </a:moveTo>
                    <a:lnTo>
                      <a:pt x="822" y="40"/>
                    </a:lnTo>
                    <a:lnTo>
                      <a:pt x="820" y="36"/>
                    </a:lnTo>
                    <a:lnTo>
                      <a:pt x="814" y="32"/>
                    </a:lnTo>
                    <a:lnTo>
                      <a:pt x="804" y="28"/>
                    </a:lnTo>
                    <a:lnTo>
                      <a:pt x="790" y="24"/>
                    </a:lnTo>
                    <a:lnTo>
                      <a:pt x="752" y="18"/>
                    </a:lnTo>
                    <a:lnTo>
                      <a:pt x="702" y="12"/>
                    </a:lnTo>
                    <a:lnTo>
                      <a:pt x="640" y="6"/>
                    </a:lnTo>
                    <a:lnTo>
                      <a:pt x="570" y="2"/>
                    </a:lnTo>
                    <a:lnTo>
                      <a:pt x="494" y="0"/>
                    </a:lnTo>
                    <a:lnTo>
                      <a:pt x="410" y="0"/>
                    </a:lnTo>
                    <a:lnTo>
                      <a:pt x="410" y="0"/>
                    </a:lnTo>
                    <a:lnTo>
                      <a:pt x="328" y="0"/>
                    </a:lnTo>
                    <a:lnTo>
                      <a:pt x="250" y="2"/>
                    </a:lnTo>
                    <a:lnTo>
                      <a:pt x="180" y="6"/>
                    </a:lnTo>
                    <a:lnTo>
                      <a:pt x="120" y="12"/>
                    </a:lnTo>
                    <a:lnTo>
                      <a:pt x="70" y="18"/>
                    </a:lnTo>
                    <a:lnTo>
                      <a:pt x="32" y="24"/>
                    </a:lnTo>
                    <a:lnTo>
                      <a:pt x="18" y="28"/>
                    </a:lnTo>
                    <a:lnTo>
                      <a:pt x="8" y="32"/>
                    </a:lnTo>
                    <a:lnTo>
                      <a:pt x="2" y="36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2" y="44"/>
                    </a:lnTo>
                    <a:lnTo>
                      <a:pt x="8" y="48"/>
                    </a:lnTo>
                    <a:lnTo>
                      <a:pt x="18" y="52"/>
                    </a:lnTo>
                    <a:lnTo>
                      <a:pt x="32" y="56"/>
                    </a:lnTo>
                    <a:lnTo>
                      <a:pt x="70" y="64"/>
                    </a:lnTo>
                    <a:lnTo>
                      <a:pt x="120" y="70"/>
                    </a:lnTo>
                    <a:lnTo>
                      <a:pt x="180" y="74"/>
                    </a:lnTo>
                    <a:lnTo>
                      <a:pt x="250" y="78"/>
                    </a:lnTo>
                    <a:lnTo>
                      <a:pt x="328" y="80"/>
                    </a:lnTo>
                    <a:lnTo>
                      <a:pt x="410" y="82"/>
                    </a:lnTo>
                    <a:lnTo>
                      <a:pt x="410" y="82"/>
                    </a:lnTo>
                    <a:lnTo>
                      <a:pt x="494" y="80"/>
                    </a:lnTo>
                    <a:lnTo>
                      <a:pt x="570" y="78"/>
                    </a:lnTo>
                    <a:lnTo>
                      <a:pt x="640" y="74"/>
                    </a:lnTo>
                    <a:lnTo>
                      <a:pt x="702" y="70"/>
                    </a:lnTo>
                    <a:lnTo>
                      <a:pt x="752" y="64"/>
                    </a:lnTo>
                    <a:lnTo>
                      <a:pt x="790" y="56"/>
                    </a:lnTo>
                    <a:lnTo>
                      <a:pt x="804" y="52"/>
                    </a:lnTo>
                    <a:lnTo>
                      <a:pt x="814" y="48"/>
                    </a:lnTo>
                    <a:lnTo>
                      <a:pt x="820" y="44"/>
                    </a:lnTo>
                    <a:lnTo>
                      <a:pt x="822" y="40"/>
                    </a:lnTo>
                    <a:lnTo>
                      <a:pt x="822" y="40"/>
                    </a:ln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9" name="Freeform 22"/>
              <p:cNvSpPr>
                <a:spLocks/>
              </p:cNvSpPr>
              <p:nvPr/>
            </p:nvSpPr>
            <p:spPr bwMode="auto">
              <a:xfrm>
                <a:off x="3152" y="2558"/>
                <a:ext cx="562" cy="334"/>
              </a:xfrm>
              <a:custGeom>
                <a:avLst/>
                <a:gdLst>
                  <a:gd name="T0" fmla="*/ 562 w 562"/>
                  <a:gd name="T1" fmla="*/ 0 h 334"/>
                  <a:gd name="T2" fmla="*/ 562 w 562"/>
                  <a:gd name="T3" fmla="*/ 0 h 334"/>
                  <a:gd name="T4" fmla="*/ 534 w 562"/>
                  <a:gd name="T5" fmla="*/ 22 h 334"/>
                  <a:gd name="T6" fmla="*/ 506 w 562"/>
                  <a:gd name="T7" fmla="*/ 44 h 334"/>
                  <a:gd name="T8" fmla="*/ 474 w 562"/>
                  <a:gd name="T9" fmla="*/ 62 h 334"/>
                  <a:gd name="T10" fmla="*/ 440 w 562"/>
                  <a:gd name="T11" fmla="*/ 80 h 334"/>
                  <a:gd name="T12" fmla="*/ 402 w 562"/>
                  <a:gd name="T13" fmla="*/ 94 h 334"/>
                  <a:gd name="T14" fmla="*/ 366 w 562"/>
                  <a:gd name="T15" fmla="*/ 108 h 334"/>
                  <a:gd name="T16" fmla="*/ 326 w 562"/>
                  <a:gd name="T17" fmla="*/ 118 h 334"/>
                  <a:gd name="T18" fmla="*/ 286 w 562"/>
                  <a:gd name="T19" fmla="*/ 126 h 334"/>
                  <a:gd name="T20" fmla="*/ 286 w 562"/>
                  <a:gd name="T21" fmla="*/ 126 h 334"/>
                  <a:gd name="T22" fmla="*/ 246 w 562"/>
                  <a:gd name="T23" fmla="*/ 130 h 334"/>
                  <a:gd name="T24" fmla="*/ 206 w 562"/>
                  <a:gd name="T25" fmla="*/ 130 h 334"/>
                  <a:gd name="T26" fmla="*/ 168 w 562"/>
                  <a:gd name="T27" fmla="*/ 128 h 334"/>
                  <a:gd name="T28" fmla="*/ 130 w 562"/>
                  <a:gd name="T29" fmla="*/ 124 h 334"/>
                  <a:gd name="T30" fmla="*/ 94 w 562"/>
                  <a:gd name="T31" fmla="*/ 116 h 334"/>
                  <a:gd name="T32" fmla="*/ 62 w 562"/>
                  <a:gd name="T33" fmla="*/ 104 h 334"/>
                  <a:gd name="T34" fmla="*/ 30 w 562"/>
                  <a:gd name="T35" fmla="*/ 92 h 334"/>
                  <a:gd name="T36" fmla="*/ 0 w 562"/>
                  <a:gd name="T37" fmla="*/ 76 h 334"/>
                  <a:gd name="T38" fmla="*/ 56 w 562"/>
                  <a:gd name="T39" fmla="*/ 282 h 334"/>
                  <a:gd name="T40" fmla="*/ 56 w 562"/>
                  <a:gd name="T41" fmla="*/ 282 h 334"/>
                  <a:gd name="T42" fmla="*/ 58 w 562"/>
                  <a:gd name="T43" fmla="*/ 290 h 334"/>
                  <a:gd name="T44" fmla="*/ 64 w 562"/>
                  <a:gd name="T45" fmla="*/ 298 h 334"/>
                  <a:gd name="T46" fmla="*/ 72 w 562"/>
                  <a:gd name="T47" fmla="*/ 304 h 334"/>
                  <a:gd name="T48" fmla="*/ 80 w 562"/>
                  <a:gd name="T49" fmla="*/ 310 h 334"/>
                  <a:gd name="T50" fmla="*/ 92 w 562"/>
                  <a:gd name="T51" fmla="*/ 316 h 334"/>
                  <a:gd name="T52" fmla="*/ 104 w 562"/>
                  <a:gd name="T53" fmla="*/ 320 h 334"/>
                  <a:gd name="T54" fmla="*/ 134 w 562"/>
                  <a:gd name="T55" fmla="*/ 328 h 334"/>
                  <a:gd name="T56" fmla="*/ 170 w 562"/>
                  <a:gd name="T57" fmla="*/ 332 h 334"/>
                  <a:gd name="T58" fmla="*/ 210 w 562"/>
                  <a:gd name="T59" fmla="*/ 334 h 334"/>
                  <a:gd name="T60" fmla="*/ 254 w 562"/>
                  <a:gd name="T61" fmla="*/ 332 h 334"/>
                  <a:gd name="T62" fmla="*/ 302 w 562"/>
                  <a:gd name="T63" fmla="*/ 326 h 334"/>
                  <a:gd name="T64" fmla="*/ 302 w 562"/>
                  <a:gd name="T65" fmla="*/ 326 h 334"/>
                  <a:gd name="T66" fmla="*/ 350 w 562"/>
                  <a:gd name="T67" fmla="*/ 316 h 334"/>
                  <a:gd name="T68" fmla="*/ 396 w 562"/>
                  <a:gd name="T69" fmla="*/ 304 h 334"/>
                  <a:gd name="T70" fmla="*/ 436 w 562"/>
                  <a:gd name="T71" fmla="*/ 290 h 334"/>
                  <a:gd name="T72" fmla="*/ 474 w 562"/>
                  <a:gd name="T73" fmla="*/ 274 h 334"/>
                  <a:gd name="T74" fmla="*/ 504 w 562"/>
                  <a:gd name="T75" fmla="*/ 256 h 334"/>
                  <a:gd name="T76" fmla="*/ 516 w 562"/>
                  <a:gd name="T77" fmla="*/ 248 h 334"/>
                  <a:gd name="T78" fmla="*/ 528 w 562"/>
                  <a:gd name="T79" fmla="*/ 240 h 334"/>
                  <a:gd name="T80" fmla="*/ 536 w 562"/>
                  <a:gd name="T81" fmla="*/ 230 h 334"/>
                  <a:gd name="T82" fmla="*/ 544 w 562"/>
                  <a:gd name="T83" fmla="*/ 222 h 334"/>
                  <a:gd name="T84" fmla="*/ 548 w 562"/>
                  <a:gd name="T85" fmla="*/ 212 h 334"/>
                  <a:gd name="T86" fmla="*/ 550 w 562"/>
                  <a:gd name="T87" fmla="*/ 204 h 334"/>
                  <a:gd name="T88" fmla="*/ 562 w 562"/>
                  <a:gd name="T89" fmla="*/ 0 h 3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562" h="334">
                    <a:moveTo>
                      <a:pt x="562" y="0"/>
                    </a:moveTo>
                    <a:lnTo>
                      <a:pt x="562" y="0"/>
                    </a:lnTo>
                    <a:lnTo>
                      <a:pt x="534" y="22"/>
                    </a:lnTo>
                    <a:lnTo>
                      <a:pt x="506" y="44"/>
                    </a:lnTo>
                    <a:lnTo>
                      <a:pt x="474" y="62"/>
                    </a:lnTo>
                    <a:lnTo>
                      <a:pt x="440" y="80"/>
                    </a:lnTo>
                    <a:lnTo>
                      <a:pt x="402" y="94"/>
                    </a:lnTo>
                    <a:lnTo>
                      <a:pt x="366" y="108"/>
                    </a:lnTo>
                    <a:lnTo>
                      <a:pt x="326" y="118"/>
                    </a:lnTo>
                    <a:lnTo>
                      <a:pt x="286" y="126"/>
                    </a:lnTo>
                    <a:lnTo>
                      <a:pt x="286" y="126"/>
                    </a:lnTo>
                    <a:lnTo>
                      <a:pt x="246" y="130"/>
                    </a:lnTo>
                    <a:lnTo>
                      <a:pt x="206" y="130"/>
                    </a:lnTo>
                    <a:lnTo>
                      <a:pt x="168" y="128"/>
                    </a:lnTo>
                    <a:lnTo>
                      <a:pt x="130" y="124"/>
                    </a:lnTo>
                    <a:lnTo>
                      <a:pt x="94" y="116"/>
                    </a:lnTo>
                    <a:lnTo>
                      <a:pt x="62" y="104"/>
                    </a:lnTo>
                    <a:lnTo>
                      <a:pt x="30" y="92"/>
                    </a:lnTo>
                    <a:lnTo>
                      <a:pt x="0" y="76"/>
                    </a:lnTo>
                    <a:lnTo>
                      <a:pt x="56" y="282"/>
                    </a:lnTo>
                    <a:lnTo>
                      <a:pt x="56" y="282"/>
                    </a:lnTo>
                    <a:lnTo>
                      <a:pt x="58" y="290"/>
                    </a:lnTo>
                    <a:lnTo>
                      <a:pt x="64" y="298"/>
                    </a:lnTo>
                    <a:lnTo>
                      <a:pt x="72" y="304"/>
                    </a:lnTo>
                    <a:lnTo>
                      <a:pt x="80" y="310"/>
                    </a:lnTo>
                    <a:lnTo>
                      <a:pt x="92" y="316"/>
                    </a:lnTo>
                    <a:lnTo>
                      <a:pt x="104" y="320"/>
                    </a:lnTo>
                    <a:lnTo>
                      <a:pt x="134" y="328"/>
                    </a:lnTo>
                    <a:lnTo>
                      <a:pt x="170" y="332"/>
                    </a:lnTo>
                    <a:lnTo>
                      <a:pt x="210" y="334"/>
                    </a:lnTo>
                    <a:lnTo>
                      <a:pt x="254" y="332"/>
                    </a:lnTo>
                    <a:lnTo>
                      <a:pt x="302" y="326"/>
                    </a:lnTo>
                    <a:lnTo>
                      <a:pt x="302" y="326"/>
                    </a:lnTo>
                    <a:lnTo>
                      <a:pt x="350" y="316"/>
                    </a:lnTo>
                    <a:lnTo>
                      <a:pt x="396" y="304"/>
                    </a:lnTo>
                    <a:lnTo>
                      <a:pt x="436" y="290"/>
                    </a:lnTo>
                    <a:lnTo>
                      <a:pt x="474" y="274"/>
                    </a:lnTo>
                    <a:lnTo>
                      <a:pt x="504" y="256"/>
                    </a:lnTo>
                    <a:lnTo>
                      <a:pt x="516" y="248"/>
                    </a:lnTo>
                    <a:lnTo>
                      <a:pt x="528" y="240"/>
                    </a:lnTo>
                    <a:lnTo>
                      <a:pt x="536" y="230"/>
                    </a:lnTo>
                    <a:lnTo>
                      <a:pt x="544" y="222"/>
                    </a:lnTo>
                    <a:lnTo>
                      <a:pt x="548" y="212"/>
                    </a:lnTo>
                    <a:lnTo>
                      <a:pt x="550" y="204"/>
                    </a:lnTo>
                    <a:lnTo>
                      <a:pt x="56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0" name="Freeform 23"/>
              <p:cNvSpPr>
                <a:spLocks/>
              </p:cNvSpPr>
              <p:nvPr/>
            </p:nvSpPr>
            <p:spPr bwMode="auto">
              <a:xfrm>
                <a:off x="3206" y="2732"/>
                <a:ext cx="210" cy="348"/>
              </a:xfrm>
              <a:custGeom>
                <a:avLst/>
                <a:gdLst>
                  <a:gd name="T0" fmla="*/ 168 w 210"/>
                  <a:gd name="T1" fmla="*/ 10 h 348"/>
                  <a:gd name="T2" fmla="*/ 168 w 210"/>
                  <a:gd name="T3" fmla="*/ 10 h 348"/>
                  <a:gd name="T4" fmla="*/ 154 w 210"/>
                  <a:gd name="T5" fmla="*/ 24 h 348"/>
                  <a:gd name="T6" fmla="*/ 140 w 210"/>
                  <a:gd name="T7" fmla="*/ 44 h 348"/>
                  <a:gd name="T8" fmla="*/ 124 w 210"/>
                  <a:gd name="T9" fmla="*/ 70 h 348"/>
                  <a:gd name="T10" fmla="*/ 116 w 210"/>
                  <a:gd name="T11" fmla="*/ 88 h 348"/>
                  <a:gd name="T12" fmla="*/ 108 w 210"/>
                  <a:gd name="T13" fmla="*/ 106 h 348"/>
                  <a:gd name="T14" fmla="*/ 100 w 210"/>
                  <a:gd name="T15" fmla="*/ 128 h 348"/>
                  <a:gd name="T16" fmla="*/ 94 w 210"/>
                  <a:gd name="T17" fmla="*/ 152 h 348"/>
                  <a:gd name="T18" fmla="*/ 88 w 210"/>
                  <a:gd name="T19" fmla="*/ 178 h 348"/>
                  <a:gd name="T20" fmla="*/ 84 w 210"/>
                  <a:gd name="T21" fmla="*/ 206 h 348"/>
                  <a:gd name="T22" fmla="*/ 82 w 210"/>
                  <a:gd name="T23" fmla="*/ 236 h 348"/>
                  <a:gd name="T24" fmla="*/ 80 w 210"/>
                  <a:gd name="T25" fmla="*/ 270 h 348"/>
                  <a:gd name="T26" fmla="*/ 80 w 210"/>
                  <a:gd name="T27" fmla="*/ 270 h 348"/>
                  <a:gd name="T28" fmla="*/ 66 w 210"/>
                  <a:gd name="T29" fmla="*/ 274 h 348"/>
                  <a:gd name="T30" fmla="*/ 50 w 210"/>
                  <a:gd name="T31" fmla="*/ 280 h 348"/>
                  <a:gd name="T32" fmla="*/ 34 w 210"/>
                  <a:gd name="T33" fmla="*/ 286 h 348"/>
                  <a:gd name="T34" fmla="*/ 18 w 210"/>
                  <a:gd name="T35" fmla="*/ 296 h 348"/>
                  <a:gd name="T36" fmla="*/ 12 w 210"/>
                  <a:gd name="T37" fmla="*/ 302 h 348"/>
                  <a:gd name="T38" fmla="*/ 6 w 210"/>
                  <a:gd name="T39" fmla="*/ 308 h 348"/>
                  <a:gd name="T40" fmla="*/ 2 w 210"/>
                  <a:gd name="T41" fmla="*/ 316 h 348"/>
                  <a:gd name="T42" fmla="*/ 0 w 210"/>
                  <a:gd name="T43" fmla="*/ 322 h 348"/>
                  <a:gd name="T44" fmla="*/ 0 w 210"/>
                  <a:gd name="T45" fmla="*/ 330 h 348"/>
                  <a:gd name="T46" fmla="*/ 2 w 210"/>
                  <a:gd name="T47" fmla="*/ 340 h 348"/>
                  <a:gd name="T48" fmla="*/ 2 w 210"/>
                  <a:gd name="T49" fmla="*/ 340 h 348"/>
                  <a:gd name="T50" fmla="*/ 6 w 210"/>
                  <a:gd name="T51" fmla="*/ 342 h 348"/>
                  <a:gd name="T52" fmla="*/ 12 w 210"/>
                  <a:gd name="T53" fmla="*/ 344 h 348"/>
                  <a:gd name="T54" fmla="*/ 24 w 210"/>
                  <a:gd name="T55" fmla="*/ 348 h 348"/>
                  <a:gd name="T56" fmla="*/ 40 w 210"/>
                  <a:gd name="T57" fmla="*/ 348 h 348"/>
                  <a:gd name="T58" fmla="*/ 124 w 210"/>
                  <a:gd name="T59" fmla="*/ 308 h 348"/>
                  <a:gd name="T60" fmla="*/ 124 w 210"/>
                  <a:gd name="T61" fmla="*/ 308 h 348"/>
                  <a:gd name="T62" fmla="*/ 126 w 210"/>
                  <a:gd name="T63" fmla="*/ 306 h 348"/>
                  <a:gd name="T64" fmla="*/ 130 w 210"/>
                  <a:gd name="T65" fmla="*/ 300 h 348"/>
                  <a:gd name="T66" fmla="*/ 132 w 210"/>
                  <a:gd name="T67" fmla="*/ 296 h 348"/>
                  <a:gd name="T68" fmla="*/ 134 w 210"/>
                  <a:gd name="T69" fmla="*/ 290 h 348"/>
                  <a:gd name="T70" fmla="*/ 134 w 210"/>
                  <a:gd name="T71" fmla="*/ 286 h 348"/>
                  <a:gd name="T72" fmla="*/ 130 w 210"/>
                  <a:gd name="T73" fmla="*/ 280 h 348"/>
                  <a:gd name="T74" fmla="*/ 116 w 210"/>
                  <a:gd name="T75" fmla="*/ 262 h 348"/>
                  <a:gd name="T76" fmla="*/ 116 w 210"/>
                  <a:gd name="T77" fmla="*/ 262 h 348"/>
                  <a:gd name="T78" fmla="*/ 114 w 210"/>
                  <a:gd name="T79" fmla="*/ 240 h 348"/>
                  <a:gd name="T80" fmla="*/ 114 w 210"/>
                  <a:gd name="T81" fmla="*/ 214 h 348"/>
                  <a:gd name="T82" fmla="*/ 118 w 210"/>
                  <a:gd name="T83" fmla="*/ 182 h 348"/>
                  <a:gd name="T84" fmla="*/ 122 w 210"/>
                  <a:gd name="T85" fmla="*/ 164 h 348"/>
                  <a:gd name="T86" fmla="*/ 128 w 210"/>
                  <a:gd name="T87" fmla="*/ 146 h 348"/>
                  <a:gd name="T88" fmla="*/ 136 w 210"/>
                  <a:gd name="T89" fmla="*/ 126 h 348"/>
                  <a:gd name="T90" fmla="*/ 146 w 210"/>
                  <a:gd name="T91" fmla="*/ 108 h 348"/>
                  <a:gd name="T92" fmla="*/ 158 w 210"/>
                  <a:gd name="T93" fmla="*/ 88 h 348"/>
                  <a:gd name="T94" fmla="*/ 172 w 210"/>
                  <a:gd name="T95" fmla="*/ 70 h 348"/>
                  <a:gd name="T96" fmla="*/ 188 w 210"/>
                  <a:gd name="T97" fmla="*/ 52 h 348"/>
                  <a:gd name="T98" fmla="*/ 210 w 210"/>
                  <a:gd name="T99" fmla="*/ 36 h 348"/>
                  <a:gd name="T100" fmla="*/ 210 w 210"/>
                  <a:gd name="T101" fmla="*/ 36 h 348"/>
                  <a:gd name="T102" fmla="*/ 210 w 210"/>
                  <a:gd name="T103" fmla="*/ 28 h 348"/>
                  <a:gd name="T104" fmla="*/ 210 w 210"/>
                  <a:gd name="T105" fmla="*/ 20 h 348"/>
                  <a:gd name="T106" fmla="*/ 208 w 210"/>
                  <a:gd name="T107" fmla="*/ 10 h 348"/>
                  <a:gd name="T108" fmla="*/ 204 w 210"/>
                  <a:gd name="T109" fmla="*/ 4 h 348"/>
                  <a:gd name="T110" fmla="*/ 200 w 210"/>
                  <a:gd name="T111" fmla="*/ 2 h 348"/>
                  <a:gd name="T112" fmla="*/ 196 w 210"/>
                  <a:gd name="T113" fmla="*/ 0 h 348"/>
                  <a:gd name="T114" fmla="*/ 190 w 210"/>
                  <a:gd name="T115" fmla="*/ 0 h 348"/>
                  <a:gd name="T116" fmla="*/ 184 w 210"/>
                  <a:gd name="T117" fmla="*/ 2 h 348"/>
                  <a:gd name="T118" fmla="*/ 168 w 210"/>
                  <a:gd name="T119" fmla="*/ 10 h 348"/>
                  <a:gd name="T120" fmla="*/ 168 w 210"/>
                  <a:gd name="T121" fmla="*/ 10 h 3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10" h="348">
                    <a:moveTo>
                      <a:pt x="168" y="10"/>
                    </a:moveTo>
                    <a:lnTo>
                      <a:pt x="168" y="10"/>
                    </a:lnTo>
                    <a:lnTo>
                      <a:pt x="154" y="24"/>
                    </a:lnTo>
                    <a:lnTo>
                      <a:pt x="140" y="44"/>
                    </a:lnTo>
                    <a:lnTo>
                      <a:pt x="124" y="70"/>
                    </a:lnTo>
                    <a:lnTo>
                      <a:pt x="116" y="88"/>
                    </a:lnTo>
                    <a:lnTo>
                      <a:pt x="108" y="106"/>
                    </a:lnTo>
                    <a:lnTo>
                      <a:pt x="100" y="128"/>
                    </a:lnTo>
                    <a:lnTo>
                      <a:pt x="94" y="152"/>
                    </a:lnTo>
                    <a:lnTo>
                      <a:pt x="88" y="178"/>
                    </a:lnTo>
                    <a:lnTo>
                      <a:pt x="84" y="206"/>
                    </a:lnTo>
                    <a:lnTo>
                      <a:pt x="82" y="236"/>
                    </a:lnTo>
                    <a:lnTo>
                      <a:pt x="80" y="270"/>
                    </a:lnTo>
                    <a:lnTo>
                      <a:pt x="80" y="270"/>
                    </a:lnTo>
                    <a:lnTo>
                      <a:pt x="66" y="274"/>
                    </a:lnTo>
                    <a:lnTo>
                      <a:pt x="50" y="280"/>
                    </a:lnTo>
                    <a:lnTo>
                      <a:pt x="34" y="286"/>
                    </a:lnTo>
                    <a:lnTo>
                      <a:pt x="18" y="296"/>
                    </a:lnTo>
                    <a:lnTo>
                      <a:pt x="12" y="302"/>
                    </a:lnTo>
                    <a:lnTo>
                      <a:pt x="6" y="308"/>
                    </a:lnTo>
                    <a:lnTo>
                      <a:pt x="2" y="316"/>
                    </a:lnTo>
                    <a:lnTo>
                      <a:pt x="0" y="322"/>
                    </a:lnTo>
                    <a:lnTo>
                      <a:pt x="0" y="330"/>
                    </a:lnTo>
                    <a:lnTo>
                      <a:pt x="2" y="340"/>
                    </a:lnTo>
                    <a:lnTo>
                      <a:pt x="2" y="340"/>
                    </a:lnTo>
                    <a:lnTo>
                      <a:pt x="6" y="342"/>
                    </a:lnTo>
                    <a:lnTo>
                      <a:pt x="12" y="344"/>
                    </a:lnTo>
                    <a:lnTo>
                      <a:pt x="24" y="348"/>
                    </a:lnTo>
                    <a:lnTo>
                      <a:pt x="40" y="348"/>
                    </a:lnTo>
                    <a:lnTo>
                      <a:pt x="124" y="308"/>
                    </a:lnTo>
                    <a:lnTo>
                      <a:pt x="124" y="308"/>
                    </a:lnTo>
                    <a:lnTo>
                      <a:pt x="126" y="306"/>
                    </a:lnTo>
                    <a:lnTo>
                      <a:pt x="130" y="300"/>
                    </a:lnTo>
                    <a:lnTo>
                      <a:pt x="132" y="296"/>
                    </a:lnTo>
                    <a:lnTo>
                      <a:pt x="134" y="290"/>
                    </a:lnTo>
                    <a:lnTo>
                      <a:pt x="134" y="286"/>
                    </a:lnTo>
                    <a:lnTo>
                      <a:pt x="130" y="280"/>
                    </a:lnTo>
                    <a:lnTo>
                      <a:pt x="116" y="262"/>
                    </a:lnTo>
                    <a:lnTo>
                      <a:pt x="116" y="262"/>
                    </a:lnTo>
                    <a:lnTo>
                      <a:pt x="114" y="240"/>
                    </a:lnTo>
                    <a:lnTo>
                      <a:pt x="114" y="214"/>
                    </a:lnTo>
                    <a:lnTo>
                      <a:pt x="118" y="182"/>
                    </a:lnTo>
                    <a:lnTo>
                      <a:pt x="122" y="164"/>
                    </a:lnTo>
                    <a:lnTo>
                      <a:pt x="128" y="146"/>
                    </a:lnTo>
                    <a:lnTo>
                      <a:pt x="136" y="126"/>
                    </a:lnTo>
                    <a:lnTo>
                      <a:pt x="146" y="108"/>
                    </a:lnTo>
                    <a:lnTo>
                      <a:pt x="158" y="88"/>
                    </a:lnTo>
                    <a:lnTo>
                      <a:pt x="172" y="70"/>
                    </a:lnTo>
                    <a:lnTo>
                      <a:pt x="188" y="52"/>
                    </a:lnTo>
                    <a:lnTo>
                      <a:pt x="210" y="36"/>
                    </a:lnTo>
                    <a:lnTo>
                      <a:pt x="210" y="36"/>
                    </a:lnTo>
                    <a:lnTo>
                      <a:pt x="210" y="28"/>
                    </a:lnTo>
                    <a:lnTo>
                      <a:pt x="210" y="20"/>
                    </a:lnTo>
                    <a:lnTo>
                      <a:pt x="208" y="10"/>
                    </a:lnTo>
                    <a:lnTo>
                      <a:pt x="204" y="4"/>
                    </a:lnTo>
                    <a:lnTo>
                      <a:pt x="200" y="2"/>
                    </a:lnTo>
                    <a:lnTo>
                      <a:pt x="196" y="0"/>
                    </a:lnTo>
                    <a:lnTo>
                      <a:pt x="190" y="0"/>
                    </a:lnTo>
                    <a:lnTo>
                      <a:pt x="184" y="2"/>
                    </a:lnTo>
                    <a:lnTo>
                      <a:pt x="168" y="10"/>
                    </a:lnTo>
                    <a:lnTo>
                      <a:pt x="168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1" name="Freeform 24"/>
              <p:cNvSpPr>
                <a:spLocks/>
              </p:cNvSpPr>
              <p:nvPr/>
            </p:nvSpPr>
            <p:spPr bwMode="auto">
              <a:xfrm>
                <a:off x="3448" y="2740"/>
                <a:ext cx="242" cy="338"/>
              </a:xfrm>
              <a:custGeom>
                <a:avLst/>
                <a:gdLst>
                  <a:gd name="T0" fmla="*/ 0 w 242"/>
                  <a:gd name="T1" fmla="*/ 36 h 338"/>
                  <a:gd name="T2" fmla="*/ 0 w 242"/>
                  <a:gd name="T3" fmla="*/ 36 h 338"/>
                  <a:gd name="T4" fmla="*/ 8 w 242"/>
                  <a:gd name="T5" fmla="*/ 56 h 338"/>
                  <a:gd name="T6" fmla="*/ 18 w 242"/>
                  <a:gd name="T7" fmla="*/ 76 h 338"/>
                  <a:gd name="T8" fmla="*/ 34 w 242"/>
                  <a:gd name="T9" fmla="*/ 104 h 338"/>
                  <a:gd name="T10" fmla="*/ 44 w 242"/>
                  <a:gd name="T11" fmla="*/ 118 h 338"/>
                  <a:gd name="T12" fmla="*/ 58 w 242"/>
                  <a:gd name="T13" fmla="*/ 134 h 338"/>
                  <a:gd name="T14" fmla="*/ 72 w 242"/>
                  <a:gd name="T15" fmla="*/ 152 h 338"/>
                  <a:gd name="T16" fmla="*/ 90 w 242"/>
                  <a:gd name="T17" fmla="*/ 168 h 338"/>
                  <a:gd name="T18" fmla="*/ 110 w 242"/>
                  <a:gd name="T19" fmla="*/ 186 h 338"/>
                  <a:gd name="T20" fmla="*/ 134 w 242"/>
                  <a:gd name="T21" fmla="*/ 204 h 338"/>
                  <a:gd name="T22" fmla="*/ 158 w 242"/>
                  <a:gd name="T23" fmla="*/ 220 h 338"/>
                  <a:gd name="T24" fmla="*/ 188 w 242"/>
                  <a:gd name="T25" fmla="*/ 238 h 338"/>
                  <a:gd name="T26" fmla="*/ 188 w 242"/>
                  <a:gd name="T27" fmla="*/ 238 h 338"/>
                  <a:gd name="T28" fmla="*/ 184 w 242"/>
                  <a:gd name="T29" fmla="*/ 252 h 338"/>
                  <a:gd name="T30" fmla="*/ 182 w 242"/>
                  <a:gd name="T31" fmla="*/ 268 h 338"/>
                  <a:gd name="T32" fmla="*/ 180 w 242"/>
                  <a:gd name="T33" fmla="*/ 286 h 338"/>
                  <a:gd name="T34" fmla="*/ 180 w 242"/>
                  <a:gd name="T35" fmla="*/ 304 h 338"/>
                  <a:gd name="T36" fmla="*/ 182 w 242"/>
                  <a:gd name="T37" fmla="*/ 312 h 338"/>
                  <a:gd name="T38" fmla="*/ 186 w 242"/>
                  <a:gd name="T39" fmla="*/ 320 h 338"/>
                  <a:gd name="T40" fmla="*/ 190 w 242"/>
                  <a:gd name="T41" fmla="*/ 326 h 338"/>
                  <a:gd name="T42" fmla="*/ 196 w 242"/>
                  <a:gd name="T43" fmla="*/ 332 h 338"/>
                  <a:gd name="T44" fmla="*/ 202 w 242"/>
                  <a:gd name="T45" fmla="*/ 336 h 338"/>
                  <a:gd name="T46" fmla="*/ 212 w 242"/>
                  <a:gd name="T47" fmla="*/ 338 h 338"/>
                  <a:gd name="T48" fmla="*/ 212 w 242"/>
                  <a:gd name="T49" fmla="*/ 338 h 338"/>
                  <a:gd name="T50" fmla="*/ 214 w 242"/>
                  <a:gd name="T51" fmla="*/ 338 h 338"/>
                  <a:gd name="T52" fmla="*/ 220 w 242"/>
                  <a:gd name="T53" fmla="*/ 332 h 338"/>
                  <a:gd name="T54" fmla="*/ 228 w 242"/>
                  <a:gd name="T55" fmla="*/ 324 h 338"/>
                  <a:gd name="T56" fmla="*/ 236 w 242"/>
                  <a:gd name="T57" fmla="*/ 310 h 338"/>
                  <a:gd name="T58" fmla="*/ 242 w 242"/>
                  <a:gd name="T59" fmla="*/ 218 h 338"/>
                  <a:gd name="T60" fmla="*/ 242 w 242"/>
                  <a:gd name="T61" fmla="*/ 218 h 338"/>
                  <a:gd name="T62" fmla="*/ 242 w 242"/>
                  <a:gd name="T63" fmla="*/ 214 h 338"/>
                  <a:gd name="T64" fmla="*/ 238 w 242"/>
                  <a:gd name="T65" fmla="*/ 208 h 338"/>
                  <a:gd name="T66" fmla="*/ 236 w 242"/>
                  <a:gd name="T67" fmla="*/ 204 h 338"/>
                  <a:gd name="T68" fmla="*/ 232 w 242"/>
                  <a:gd name="T69" fmla="*/ 200 h 338"/>
                  <a:gd name="T70" fmla="*/ 226 w 242"/>
                  <a:gd name="T71" fmla="*/ 198 h 338"/>
                  <a:gd name="T72" fmla="*/ 220 w 242"/>
                  <a:gd name="T73" fmla="*/ 198 h 338"/>
                  <a:gd name="T74" fmla="*/ 198 w 242"/>
                  <a:gd name="T75" fmla="*/ 202 h 338"/>
                  <a:gd name="T76" fmla="*/ 198 w 242"/>
                  <a:gd name="T77" fmla="*/ 202 h 338"/>
                  <a:gd name="T78" fmla="*/ 178 w 242"/>
                  <a:gd name="T79" fmla="*/ 192 h 338"/>
                  <a:gd name="T80" fmla="*/ 154 w 242"/>
                  <a:gd name="T81" fmla="*/ 180 h 338"/>
                  <a:gd name="T82" fmla="*/ 128 w 242"/>
                  <a:gd name="T83" fmla="*/ 160 h 338"/>
                  <a:gd name="T84" fmla="*/ 116 w 242"/>
                  <a:gd name="T85" fmla="*/ 148 h 338"/>
                  <a:gd name="T86" fmla="*/ 102 w 242"/>
                  <a:gd name="T87" fmla="*/ 134 h 338"/>
                  <a:gd name="T88" fmla="*/ 88 w 242"/>
                  <a:gd name="T89" fmla="*/ 120 h 338"/>
                  <a:gd name="T90" fmla="*/ 76 w 242"/>
                  <a:gd name="T91" fmla="*/ 102 h 338"/>
                  <a:gd name="T92" fmla="*/ 66 w 242"/>
                  <a:gd name="T93" fmla="*/ 82 h 338"/>
                  <a:gd name="T94" fmla="*/ 56 w 242"/>
                  <a:gd name="T95" fmla="*/ 60 h 338"/>
                  <a:gd name="T96" fmla="*/ 50 w 242"/>
                  <a:gd name="T97" fmla="*/ 38 h 338"/>
                  <a:gd name="T98" fmla="*/ 44 w 242"/>
                  <a:gd name="T99" fmla="*/ 12 h 338"/>
                  <a:gd name="T100" fmla="*/ 44 w 242"/>
                  <a:gd name="T101" fmla="*/ 12 h 338"/>
                  <a:gd name="T102" fmla="*/ 38 w 242"/>
                  <a:gd name="T103" fmla="*/ 6 h 338"/>
                  <a:gd name="T104" fmla="*/ 30 w 242"/>
                  <a:gd name="T105" fmla="*/ 4 h 338"/>
                  <a:gd name="T106" fmla="*/ 22 w 242"/>
                  <a:gd name="T107" fmla="*/ 0 h 338"/>
                  <a:gd name="T108" fmla="*/ 14 w 242"/>
                  <a:gd name="T109" fmla="*/ 2 h 338"/>
                  <a:gd name="T110" fmla="*/ 10 w 242"/>
                  <a:gd name="T111" fmla="*/ 4 h 338"/>
                  <a:gd name="T112" fmla="*/ 6 w 242"/>
                  <a:gd name="T113" fmla="*/ 6 h 338"/>
                  <a:gd name="T114" fmla="*/ 4 w 242"/>
                  <a:gd name="T115" fmla="*/ 10 h 338"/>
                  <a:gd name="T116" fmla="*/ 2 w 242"/>
                  <a:gd name="T117" fmla="*/ 18 h 338"/>
                  <a:gd name="T118" fmla="*/ 0 w 242"/>
                  <a:gd name="T119" fmla="*/ 36 h 338"/>
                  <a:gd name="T120" fmla="*/ 0 w 242"/>
                  <a:gd name="T121" fmla="*/ 36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42" h="338">
                    <a:moveTo>
                      <a:pt x="0" y="36"/>
                    </a:moveTo>
                    <a:lnTo>
                      <a:pt x="0" y="36"/>
                    </a:lnTo>
                    <a:lnTo>
                      <a:pt x="8" y="56"/>
                    </a:lnTo>
                    <a:lnTo>
                      <a:pt x="18" y="76"/>
                    </a:lnTo>
                    <a:lnTo>
                      <a:pt x="34" y="104"/>
                    </a:lnTo>
                    <a:lnTo>
                      <a:pt x="44" y="118"/>
                    </a:lnTo>
                    <a:lnTo>
                      <a:pt x="58" y="134"/>
                    </a:lnTo>
                    <a:lnTo>
                      <a:pt x="72" y="152"/>
                    </a:lnTo>
                    <a:lnTo>
                      <a:pt x="90" y="168"/>
                    </a:lnTo>
                    <a:lnTo>
                      <a:pt x="110" y="186"/>
                    </a:lnTo>
                    <a:lnTo>
                      <a:pt x="134" y="204"/>
                    </a:lnTo>
                    <a:lnTo>
                      <a:pt x="158" y="220"/>
                    </a:lnTo>
                    <a:lnTo>
                      <a:pt x="188" y="238"/>
                    </a:lnTo>
                    <a:lnTo>
                      <a:pt x="188" y="238"/>
                    </a:lnTo>
                    <a:lnTo>
                      <a:pt x="184" y="252"/>
                    </a:lnTo>
                    <a:lnTo>
                      <a:pt x="182" y="268"/>
                    </a:lnTo>
                    <a:lnTo>
                      <a:pt x="180" y="286"/>
                    </a:lnTo>
                    <a:lnTo>
                      <a:pt x="180" y="304"/>
                    </a:lnTo>
                    <a:lnTo>
                      <a:pt x="182" y="312"/>
                    </a:lnTo>
                    <a:lnTo>
                      <a:pt x="186" y="320"/>
                    </a:lnTo>
                    <a:lnTo>
                      <a:pt x="190" y="326"/>
                    </a:lnTo>
                    <a:lnTo>
                      <a:pt x="196" y="332"/>
                    </a:lnTo>
                    <a:lnTo>
                      <a:pt x="202" y="336"/>
                    </a:lnTo>
                    <a:lnTo>
                      <a:pt x="212" y="338"/>
                    </a:lnTo>
                    <a:lnTo>
                      <a:pt x="212" y="338"/>
                    </a:lnTo>
                    <a:lnTo>
                      <a:pt x="214" y="338"/>
                    </a:lnTo>
                    <a:lnTo>
                      <a:pt x="220" y="332"/>
                    </a:lnTo>
                    <a:lnTo>
                      <a:pt x="228" y="324"/>
                    </a:lnTo>
                    <a:lnTo>
                      <a:pt x="236" y="310"/>
                    </a:lnTo>
                    <a:lnTo>
                      <a:pt x="242" y="218"/>
                    </a:lnTo>
                    <a:lnTo>
                      <a:pt x="242" y="218"/>
                    </a:lnTo>
                    <a:lnTo>
                      <a:pt x="242" y="214"/>
                    </a:lnTo>
                    <a:lnTo>
                      <a:pt x="238" y="208"/>
                    </a:lnTo>
                    <a:lnTo>
                      <a:pt x="236" y="204"/>
                    </a:lnTo>
                    <a:lnTo>
                      <a:pt x="232" y="200"/>
                    </a:lnTo>
                    <a:lnTo>
                      <a:pt x="226" y="198"/>
                    </a:lnTo>
                    <a:lnTo>
                      <a:pt x="220" y="198"/>
                    </a:lnTo>
                    <a:lnTo>
                      <a:pt x="198" y="202"/>
                    </a:lnTo>
                    <a:lnTo>
                      <a:pt x="198" y="202"/>
                    </a:lnTo>
                    <a:lnTo>
                      <a:pt x="178" y="192"/>
                    </a:lnTo>
                    <a:lnTo>
                      <a:pt x="154" y="180"/>
                    </a:lnTo>
                    <a:lnTo>
                      <a:pt x="128" y="160"/>
                    </a:lnTo>
                    <a:lnTo>
                      <a:pt x="116" y="148"/>
                    </a:lnTo>
                    <a:lnTo>
                      <a:pt x="102" y="134"/>
                    </a:lnTo>
                    <a:lnTo>
                      <a:pt x="88" y="120"/>
                    </a:lnTo>
                    <a:lnTo>
                      <a:pt x="76" y="102"/>
                    </a:lnTo>
                    <a:lnTo>
                      <a:pt x="66" y="82"/>
                    </a:lnTo>
                    <a:lnTo>
                      <a:pt x="56" y="60"/>
                    </a:lnTo>
                    <a:lnTo>
                      <a:pt x="50" y="38"/>
                    </a:lnTo>
                    <a:lnTo>
                      <a:pt x="44" y="12"/>
                    </a:lnTo>
                    <a:lnTo>
                      <a:pt x="44" y="12"/>
                    </a:lnTo>
                    <a:lnTo>
                      <a:pt x="38" y="6"/>
                    </a:lnTo>
                    <a:lnTo>
                      <a:pt x="30" y="4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10" y="4"/>
                    </a:lnTo>
                    <a:lnTo>
                      <a:pt x="6" y="6"/>
                    </a:lnTo>
                    <a:lnTo>
                      <a:pt x="4" y="10"/>
                    </a:lnTo>
                    <a:lnTo>
                      <a:pt x="2" y="18"/>
                    </a:lnTo>
                    <a:lnTo>
                      <a:pt x="0" y="36"/>
                    </a:lnTo>
                    <a:lnTo>
                      <a:pt x="0" y="3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2" name="Freeform 25"/>
              <p:cNvSpPr>
                <a:spLocks/>
              </p:cNvSpPr>
              <p:nvPr/>
            </p:nvSpPr>
            <p:spPr bwMode="auto">
              <a:xfrm>
                <a:off x="3044" y="2218"/>
                <a:ext cx="718" cy="450"/>
              </a:xfrm>
              <a:custGeom>
                <a:avLst/>
                <a:gdLst>
                  <a:gd name="T0" fmla="*/ 718 w 718"/>
                  <a:gd name="T1" fmla="*/ 178 h 450"/>
                  <a:gd name="T2" fmla="*/ 704 w 718"/>
                  <a:gd name="T3" fmla="*/ 136 h 450"/>
                  <a:gd name="T4" fmla="*/ 678 w 718"/>
                  <a:gd name="T5" fmla="*/ 96 h 450"/>
                  <a:gd name="T6" fmla="*/ 640 w 718"/>
                  <a:gd name="T7" fmla="*/ 64 h 450"/>
                  <a:gd name="T8" fmla="*/ 592 w 718"/>
                  <a:gd name="T9" fmla="*/ 36 h 450"/>
                  <a:gd name="T10" fmla="*/ 536 w 718"/>
                  <a:gd name="T11" fmla="*/ 16 h 450"/>
                  <a:gd name="T12" fmla="*/ 472 w 718"/>
                  <a:gd name="T13" fmla="*/ 4 h 450"/>
                  <a:gd name="T14" fmla="*/ 404 w 718"/>
                  <a:gd name="T15" fmla="*/ 0 h 450"/>
                  <a:gd name="T16" fmla="*/ 330 w 718"/>
                  <a:gd name="T17" fmla="*/ 6 h 450"/>
                  <a:gd name="T18" fmla="*/ 294 w 718"/>
                  <a:gd name="T19" fmla="*/ 12 h 450"/>
                  <a:gd name="T20" fmla="*/ 226 w 718"/>
                  <a:gd name="T21" fmla="*/ 30 h 450"/>
                  <a:gd name="T22" fmla="*/ 162 w 718"/>
                  <a:gd name="T23" fmla="*/ 54 h 450"/>
                  <a:gd name="T24" fmla="*/ 108 w 718"/>
                  <a:gd name="T25" fmla="*/ 86 h 450"/>
                  <a:gd name="T26" fmla="*/ 64 w 718"/>
                  <a:gd name="T27" fmla="*/ 122 h 450"/>
                  <a:gd name="T28" fmla="*/ 30 w 718"/>
                  <a:gd name="T29" fmla="*/ 162 h 450"/>
                  <a:gd name="T30" fmla="*/ 8 w 718"/>
                  <a:gd name="T31" fmla="*/ 204 h 450"/>
                  <a:gd name="T32" fmla="*/ 0 w 718"/>
                  <a:gd name="T33" fmla="*/ 250 h 450"/>
                  <a:gd name="T34" fmla="*/ 0 w 718"/>
                  <a:gd name="T35" fmla="*/ 272 h 450"/>
                  <a:gd name="T36" fmla="*/ 14 w 718"/>
                  <a:gd name="T37" fmla="*/ 316 h 450"/>
                  <a:gd name="T38" fmla="*/ 40 w 718"/>
                  <a:gd name="T39" fmla="*/ 354 h 450"/>
                  <a:gd name="T40" fmla="*/ 78 w 718"/>
                  <a:gd name="T41" fmla="*/ 388 h 450"/>
                  <a:gd name="T42" fmla="*/ 126 w 718"/>
                  <a:gd name="T43" fmla="*/ 414 h 450"/>
                  <a:gd name="T44" fmla="*/ 182 w 718"/>
                  <a:gd name="T45" fmla="*/ 434 h 450"/>
                  <a:gd name="T46" fmla="*/ 246 w 718"/>
                  <a:gd name="T47" fmla="*/ 446 h 450"/>
                  <a:gd name="T48" fmla="*/ 314 w 718"/>
                  <a:gd name="T49" fmla="*/ 450 h 450"/>
                  <a:gd name="T50" fmla="*/ 388 w 718"/>
                  <a:gd name="T51" fmla="*/ 446 h 450"/>
                  <a:gd name="T52" fmla="*/ 424 w 718"/>
                  <a:gd name="T53" fmla="*/ 440 h 450"/>
                  <a:gd name="T54" fmla="*/ 494 w 718"/>
                  <a:gd name="T55" fmla="*/ 422 h 450"/>
                  <a:gd name="T56" fmla="*/ 556 w 718"/>
                  <a:gd name="T57" fmla="*/ 396 h 450"/>
                  <a:gd name="T58" fmla="*/ 610 w 718"/>
                  <a:gd name="T59" fmla="*/ 366 h 450"/>
                  <a:gd name="T60" fmla="*/ 654 w 718"/>
                  <a:gd name="T61" fmla="*/ 330 h 450"/>
                  <a:gd name="T62" fmla="*/ 688 w 718"/>
                  <a:gd name="T63" fmla="*/ 290 h 450"/>
                  <a:gd name="T64" fmla="*/ 710 w 718"/>
                  <a:gd name="T65" fmla="*/ 246 h 450"/>
                  <a:gd name="T66" fmla="*/ 718 w 718"/>
                  <a:gd name="T67" fmla="*/ 202 h 450"/>
                  <a:gd name="T68" fmla="*/ 718 w 718"/>
                  <a:gd name="T69" fmla="*/ 178 h 4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18" h="450">
                    <a:moveTo>
                      <a:pt x="718" y="178"/>
                    </a:moveTo>
                    <a:lnTo>
                      <a:pt x="718" y="178"/>
                    </a:lnTo>
                    <a:lnTo>
                      <a:pt x="712" y="156"/>
                    </a:lnTo>
                    <a:lnTo>
                      <a:pt x="704" y="136"/>
                    </a:lnTo>
                    <a:lnTo>
                      <a:pt x="694" y="116"/>
                    </a:lnTo>
                    <a:lnTo>
                      <a:pt x="678" y="96"/>
                    </a:lnTo>
                    <a:lnTo>
                      <a:pt x="660" y="80"/>
                    </a:lnTo>
                    <a:lnTo>
                      <a:pt x="640" y="64"/>
                    </a:lnTo>
                    <a:lnTo>
                      <a:pt x="618" y="50"/>
                    </a:lnTo>
                    <a:lnTo>
                      <a:pt x="592" y="36"/>
                    </a:lnTo>
                    <a:lnTo>
                      <a:pt x="566" y="26"/>
                    </a:lnTo>
                    <a:lnTo>
                      <a:pt x="536" y="16"/>
                    </a:lnTo>
                    <a:lnTo>
                      <a:pt x="504" y="10"/>
                    </a:lnTo>
                    <a:lnTo>
                      <a:pt x="472" y="4"/>
                    </a:lnTo>
                    <a:lnTo>
                      <a:pt x="438" y="2"/>
                    </a:lnTo>
                    <a:lnTo>
                      <a:pt x="404" y="0"/>
                    </a:lnTo>
                    <a:lnTo>
                      <a:pt x="368" y="2"/>
                    </a:lnTo>
                    <a:lnTo>
                      <a:pt x="330" y="6"/>
                    </a:lnTo>
                    <a:lnTo>
                      <a:pt x="330" y="6"/>
                    </a:lnTo>
                    <a:lnTo>
                      <a:pt x="294" y="12"/>
                    </a:lnTo>
                    <a:lnTo>
                      <a:pt x="258" y="20"/>
                    </a:lnTo>
                    <a:lnTo>
                      <a:pt x="226" y="30"/>
                    </a:lnTo>
                    <a:lnTo>
                      <a:pt x="194" y="42"/>
                    </a:lnTo>
                    <a:lnTo>
                      <a:pt x="162" y="54"/>
                    </a:lnTo>
                    <a:lnTo>
                      <a:pt x="134" y="70"/>
                    </a:lnTo>
                    <a:lnTo>
                      <a:pt x="108" y="86"/>
                    </a:lnTo>
                    <a:lnTo>
                      <a:pt x="86" y="104"/>
                    </a:lnTo>
                    <a:lnTo>
                      <a:pt x="64" y="122"/>
                    </a:lnTo>
                    <a:lnTo>
                      <a:pt x="46" y="142"/>
                    </a:lnTo>
                    <a:lnTo>
                      <a:pt x="30" y="162"/>
                    </a:lnTo>
                    <a:lnTo>
                      <a:pt x="18" y="184"/>
                    </a:lnTo>
                    <a:lnTo>
                      <a:pt x="8" y="204"/>
                    </a:lnTo>
                    <a:lnTo>
                      <a:pt x="2" y="228"/>
                    </a:lnTo>
                    <a:lnTo>
                      <a:pt x="0" y="250"/>
                    </a:lnTo>
                    <a:lnTo>
                      <a:pt x="0" y="272"/>
                    </a:lnTo>
                    <a:lnTo>
                      <a:pt x="0" y="272"/>
                    </a:lnTo>
                    <a:lnTo>
                      <a:pt x="6" y="294"/>
                    </a:lnTo>
                    <a:lnTo>
                      <a:pt x="14" y="316"/>
                    </a:lnTo>
                    <a:lnTo>
                      <a:pt x="26" y="336"/>
                    </a:lnTo>
                    <a:lnTo>
                      <a:pt x="40" y="354"/>
                    </a:lnTo>
                    <a:lnTo>
                      <a:pt x="58" y="372"/>
                    </a:lnTo>
                    <a:lnTo>
                      <a:pt x="78" y="388"/>
                    </a:lnTo>
                    <a:lnTo>
                      <a:pt x="100" y="402"/>
                    </a:lnTo>
                    <a:lnTo>
                      <a:pt x="126" y="414"/>
                    </a:lnTo>
                    <a:lnTo>
                      <a:pt x="154" y="426"/>
                    </a:lnTo>
                    <a:lnTo>
                      <a:pt x="182" y="434"/>
                    </a:lnTo>
                    <a:lnTo>
                      <a:pt x="214" y="442"/>
                    </a:lnTo>
                    <a:lnTo>
                      <a:pt x="246" y="446"/>
                    </a:lnTo>
                    <a:lnTo>
                      <a:pt x="280" y="450"/>
                    </a:lnTo>
                    <a:lnTo>
                      <a:pt x="314" y="450"/>
                    </a:lnTo>
                    <a:lnTo>
                      <a:pt x="350" y="450"/>
                    </a:lnTo>
                    <a:lnTo>
                      <a:pt x="388" y="446"/>
                    </a:lnTo>
                    <a:lnTo>
                      <a:pt x="388" y="446"/>
                    </a:lnTo>
                    <a:lnTo>
                      <a:pt x="424" y="440"/>
                    </a:lnTo>
                    <a:lnTo>
                      <a:pt x="460" y="432"/>
                    </a:lnTo>
                    <a:lnTo>
                      <a:pt x="494" y="422"/>
                    </a:lnTo>
                    <a:lnTo>
                      <a:pt x="526" y="410"/>
                    </a:lnTo>
                    <a:lnTo>
                      <a:pt x="556" y="396"/>
                    </a:lnTo>
                    <a:lnTo>
                      <a:pt x="584" y="382"/>
                    </a:lnTo>
                    <a:lnTo>
                      <a:pt x="610" y="366"/>
                    </a:lnTo>
                    <a:lnTo>
                      <a:pt x="634" y="348"/>
                    </a:lnTo>
                    <a:lnTo>
                      <a:pt x="654" y="330"/>
                    </a:lnTo>
                    <a:lnTo>
                      <a:pt x="672" y="310"/>
                    </a:lnTo>
                    <a:lnTo>
                      <a:pt x="688" y="290"/>
                    </a:lnTo>
                    <a:lnTo>
                      <a:pt x="700" y="268"/>
                    </a:lnTo>
                    <a:lnTo>
                      <a:pt x="710" y="246"/>
                    </a:lnTo>
                    <a:lnTo>
                      <a:pt x="716" y="224"/>
                    </a:lnTo>
                    <a:lnTo>
                      <a:pt x="718" y="202"/>
                    </a:lnTo>
                    <a:lnTo>
                      <a:pt x="718" y="178"/>
                    </a:lnTo>
                    <a:lnTo>
                      <a:pt x="718" y="17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3" name="Freeform 26"/>
              <p:cNvSpPr>
                <a:spLocks/>
              </p:cNvSpPr>
              <p:nvPr/>
            </p:nvSpPr>
            <p:spPr bwMode="auto">
              <a:xfrm>
                <a:off x="3148" y="2404"/>
                <a:ext cx="98" cy="92"/>
              </a:xfrm>
              <a:custGeom>
                <a:avLst/>
                <a:gdLst>
                  <a:gd name="T0" fmla="*/ 54 w 98"/>
                  <a:gd name="T1" fmla="*/ 82 h 92"/>
                  <a:gd name="T2" fmla="*/ 54 w 98"/>
                  <a:gd name="T3" fmla="*/ 82 h 92"/>
                  <a:gd name="T4" fmla="*/ 72 w 98"/>
                  <a:gd name="T5" fmla="*/ 80 h 92"/>
                  <a:gd name="T6" fmla="*/ 88 w 98"/>
                  <a:gd name="T7" fmla="*/ 80 h 92"/>
                  <a:gd name="T8" fmla="*/ 88 w 98"/>
                  <a:gd name="T9" fmla="*/ 80 h 92"/>
                  <a:gd name="T10" fmla="*/ 92 w 98"/>
                  <a:gd name="T11" fmla="*/ 72 h 92"/>
                  <a:gd name="T12" fmla="*/ 92 w 98"/>
                  <a:gd name="T13" fmla="*/ 72 h 92"/>
                  <a:gd name="T14" fmla="*/ 96 w 98"/>
                  <a:gd name="T15" fmla="*/ 60 h 92"/>
                  <a:gd name="T16" fmla="*/ 98 w 98"/>
                  <a:gd name="T17" fmla="*/ 50 h 92"/>
                  <a:gd name="T18" fmla="*/ 96 w 98"/>
                  <a:gd name="T19" fmla="*/ 40 h 92"/>
                  <a:gd name="T20" fmla="*/ 94 w 98"/>
                  <a:gd name="T21" fmla="*/ 30 h 92"/>
                  <a:gd name="T22" fmla="*/ 90 w 98"/>
                  <a:gd name="T23" fmla="*/ 20 h 92"/>
                  <a:gd name="T24" fmla="*/ 84 w 98"/>
                  <a:gd name="T25" fmla="*/ 14 h 92"/>
                  <a:gd name="T26" fmla="*/ 76 w 98"/>
                  <a:gd name="T27" fmla="*/ 6 h 92"/>
                  <a:gd name="T28" fmla="*/ 68 w 98"/>
                  <a:gd name="T29" fmla="*/ 2 h 92"/>
                  <a:gd name="T30" fmla="*/ 68 w 98"/>
                  <a:gd name="T31" fmla="*/ 2 h 92"/>
                  <a:gd name="T32" fmla="*/ 58 w 98"/>
                  <a:gd name="T33" fmla="*/ 0 h 92"/>
                  <a:gd name="T34" fmla="*/ 50 w 98"/>
                  <a:gd name="T35" fmla="*/ 0 h 92"/>
                  <a:gd name="T36" fmla="*/ 40 w 98"/>
                  <a:gd name="T37" fmla="*/ 0 h 92"/>
                  <a:gd name="T38" fmla="*/ 30 w 98"/>
                  <a:gd name="T39" fmla="*/ 4 h 92"/>
                  <a:gd name="T40" fmla="*/ 22 w 98"/>
                  <a:gd name="T41" fmla="*/ 10 h 92"/>
                  <a:gd name="T42" fmla="*/ 14 w 98"/>
                  <a:gd name="T43" fmla="*/ 16 h 92"/>
                  <a:gd name="T44" fmla="*/ 8 w 98"/>
                  <a:gd name="T45" fmla="*/ 26 h 92"/>
                  <a:gd name="T46" fmla="*/ 4 w 98"/>
                  <a:gd name="T47" fmla="*/ 36 h 92"/>
                  <a:gd name="T48" fmla="*/ 4 w 98"/>
                  <a:gd name="T49" fmla="*/ 36 h 92"/>
                  <a:gd name="T50" fmla="*/ 0 w 98"/>
                  <a:gd name="T51" fmla="*/ 50 h 92"/>
                  <a:gd name="T52" fmla="*/ 0 w 98"/>
                  <a:gd name="T53" fmla="*/ 66 h 92"/>
                  <a:gd name="T54" fmla="*/ 4 w 98"/>
                  <a:gd name="T55" fmla="*/ 80 h 92"/>
                  <a:gd name="T56" fmla="*/ 10 w 98"/>
                  <a:gd name="T57" fmla="*/ 92 h 92"/>
                  <a:gd name="T58" fmla="*/ 10 w 98"/>
                  <a:gd name="T59" fmla="*/ 92 h 92"/>
                  <a:gd name="T60" fmla="*/ 30 w 98"/>
                  <a:gd name="T61" fmla="*/ 86 h 92"/>
                  <a:gd name="T62" fmla="*/ 54 w 98"/>
                  <a:gd name="T63" fmla="*/ 82 h 92"/>
                  <a:gd name="T64" fmla="*/ 54 w 98"/>
                  <a:gd name="T65" fmla="*/ 82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98" h="92">
                    <a:moveTo>
                      <a:pt x="54" y="82"/>
                    </a:moveTo>
                    <a:lnTo>
                      <a:pt x="54" y="82"/>
                    </a:lnTo>
                    <a:lnTo>
                      <a:pt x="72" y="80"/>
                    </a:lnTo>
                    <a:lnTo>
                      <a:pt x="88" y="80"/>
                    </a:lnTo>
                    <a:lnTo>
                      <a:pt x="88" y="80"/>
                    </a:lnTo>
                    <a:lnTo>
                      <a:pt x="92" y="72"/>
                    </a:lnTo>
                    <a:lnTo>
                      <a:pt x="92" y="72"/>
                    </a:lnTo>
                    <a:lnTo>
                      <a:pt x="96" y="60"/>
                    </a:lnTo>
                    <a:lnTo>
                      <a:pt x="98" y="50"/>
                    </a:lnTo>
                    <a:lnTo>
                      <a:pt x="96" y="40"/>
                    </a:lnTo>
                    <a:lnTo>
                      <a:pt x="94" y="30"/>
                    </a:lnTo>
                    <a:lnTo>
                      <a:pt x="90" y="20"/>
                    </a:lnTo>
                    <a:lnTo>
                      <a:pt x="84" y="14"/>
                    </a:lnTo>
                    <a:lnTo>
                      <a:pt x="76" y="6"/>
                    </a:lnTo>
                    <a:lnTo>
                      <a:pt x="68" y="2"/>
                    </a:lnTo>
                    <a:lnTo>
                      <a:pt x="68" y="2"/>
                    </a:lnTo>
                    <a:lnTo>
                      <a:pt x="58" y="0"/>
                    </a:lnTo>
                    <a:lnTo>
                      <a:pt x="50" y="0"/>
                    </a:lnTo>
                    <a:lnTo>
                      <a:pt x="40" y="0"/>
                    </a:lnTo>
                    <a:lnTo>
                      <a:pt x="30" y="4"/>
                    </a:lnTo>
                    <a:lnTo>
                      <a:pt x="22" y="10"/>
                    </a:lnTo>
                    <a:lnTo>
                      <a:pt x="14" y="16"/>
                    </a:lnTo>
                    <a:lnTo>
                      <a:pt x="8" y="26"/>
                    </a:lnTo>
                    <a:lnTo>
                      <a:pt x="4" y="36"/>
                    </a:lnTo>
                    <a:lnTo>
                      <a:pt x="4" y="36"/>
                    </a:lnTo>
                    <a:lnTo>
                      <a:pt x="0" y="50"/>
                    </a:lnTo>
                    <a:lnTo>
                      <a:pt x="0" y="66"/>
                    </a:lnTo>
                    <a:lnTo>
                      <a:pt x="4" y="80"/>
                    </a:lnTo>
                    <a:lnTo>
                      <a:pt x="10" y="92"/>
                    </a:lnTo>
                    <a:lnTo>
                      <a:pt x="10" y="92"/>
                    </a:lnTo>
                    <a:lnTo>
                      <a:pt x="30" y="86"/>
                    </a:lnTo>
                    <a:lnTo>
                      <a:pt x="54" y="82"/>
                    </a:lnTo>
                    <a:lnTo>
                      <a:pt x="54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4" name="Freeform 27"/>
              <p:cNvSpPr>
                <a:spLocks/>
              </p:cNvSpPr>
              <p:nvPr/>
            </p:nvSpPr>
            <p:spPr bwMode="auto">
              <a:xfrm>
                <a:off x="3410" y="2370"/>
                <a:ext cx="100" cy="98"/>
              </a:xfrm>
              <a:custGeom>
                <a:avLst/>
                <a:gdLst>
                  <a:gd name="T0" fmla="*/ 28 w 100"/>
                  <a:gd name="T1" fmla="*/ 98 h 98"/>
                  <a:gd name="T2" fmla="*/ 28 w 100"/>
                  <a:gd name="T3" fmla="*/ 98 h 98"/>
                  <a:gd name="T4" fmla="*/ 50 w 100"/>
                  <a:gd name="T5" fmla="*/ 92 h 98"/>
                  <a:gd name="T6" fmla="*/ 74 w 100"/>
                  <a:gd name="T7" fmla="*/ 88 h 98"/>
                  <a:gd name="T8" fmla="*/ 74 w 100"/>
                  <a:gd name="T9" fmla="*/ 88 h 98"/>
                  <a:gd name="T10" fmla="*/ 94 w 100"/>
                  <a:gd name="T11" fmla="*/ 86 h 98"/>
                  <a:gd name="T12" fmla="*/ 94 w 100"/>
                  <a:gd name="T13" fmla="*/ 86 h 98"/>
                  <a:gd name="T14" fmla="*/ 98 w 100"/>
                  <a:gd name="T15" fmla="*/ 74 h 98"/>
                  <a:gd name="T16" fmla="*/ 100 w 100"/>
                  <a:gd name="T17" fmla="*/ 58 h 98"/>
                  <a:gd name="T18" fmla="*/ 98 w 100"/>
                  <a:gd name="T19" fmla="*/ 44 h 98"/>
                  <a:gd name="T20" fmla="*/ 92 w 100"/>
                  <a:gd name="T21" fmla="*/ 30 h 98"/>
                  <a:gd name="T22" fmla="*/ 92 w 100"/>
                  <a:gd name="T23" fmla="*/ 30 h 98"/>
                  <a:gd name="T24" fmla="*/ 86 w 100"/>
                  <a:gd name="T25" fmla="*/ 20 h 98"/>
                  <a:gd name="T26" fmla="*/ 78 w 100"/>
                  <a:gd name="T27" fmla="*/ 14 h 98"/>
                  <a:gd name="T28" fmla="*/ 70 w 100"/>
                  <a:gd name="T29" fmla="*/ 8 h 98"/>
                  <a:gd name="T30" fmla="*/ 60 w 100"/>
                  <a:gd name="T31" fmla="*/ 4 h 98"/>
                  <a:gd name="T32" fmla="*/ 52 w 100"/>
                  <a:gd name="T33" fmla="*/ 2 h 98"/>
                  <a:gd name="T34" fmla="*/ 42 w 100"/>
                  <a:gd name="T35" fmla="*/ 0 h 98"/>
                  <a:gd name="T36" fmla="*/ 32 w 100"/>
                  <a:gd name="T37" fmla="*/ 2 h 98"/>
                  <a:gd name="T38" fmla="*/ 24 w 100"/>
                  <a:gd name="T39" fmla="*/ 6 h 98"/>
                  <a:gd name="T40" fmla="*/ 24 w 100"/>
                  <a:gd name="T41" fmla="*/ 6 h 98"/>
                  <a:gd name="T42" fmla="*/ 16 w 100"/>
                  <a:gd name="T43" fmla="*/ 12 h 98"/>
                  <a:gd name="T44" fmla="*/ 10 w 100"/>
                  <a:gd name="T45" fmla="*/ 20 h 98"/>
                  <a:gd name="T46" fmla="*/ 4 w 100"/>
                  <a:gd name="T47" fmla="*/ 28 h 98"/>
                  <a:gd name="T48" fmla="*/ 2 w 100"/>
                  <a:gd name="T49" fmla="*/ 38 h 98"/>
                  <a:gd name="T50" fmla="*/ 0 w 100"/>
                  <a:gd name="T51" fmla="*/ 48 h 98"/>
                  <a:gd name="T52" fmla="*/ 2 w 100"/>
                  <a:gd name="T53" fmla="*/ 58 h 98"/>
                  <a:gd name="T54" fmla="*/ 4 w 100"/>
                  <a:gd name="T55" fmla="*/ 68 h 98"/>
                  <a:gd name="T56" fmla="*/ 8 w 100"/>
                  <a:gd name="T57" fmla="*/ 78 h 98"/>
                  <a:gd name="T58" fmla="*/ 8 w 100"/>
                  <a:gd name="T59" fmla="*/ 78 h 98"/>
                  <a:gd name="T60" fmla="*/ 18 w 100"/>
                  <a:gd name="T61" fmla="*/ 90 h 98"/>
                  <a:gd name="T62" fmla="*/ 28 w 100"/>
                  <a:gd name="T63" fmla="*/ 98 h 98"/>
                  <a:gd name="T64" fmla="*/ 28 w 100"/>
                  <a:gd name="T65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0" h="98">
                    <a:moveTo>
                      <a:pt x="28" y="98"/>
                    </a:moveTo>
                    <a:lnTo>
                      <a:pt x="28" y="98"/>
                    </a:lnTo>
                    <a:lnTo>
                      <a:pt x="50" y="92"/>
                    </a:lnTo>
                    <a:lnTo>
                      <a:pt x="74" y="88"/>
                    </a:lnTo>
                    <a:lnTo>
                      <a:pt x="74" y="88"/>
                    </a:lnTo>
                    <a:lnTo>
                      <a:pt x="94" y="86"/>
                    </a:lnTo>
                    <a:lnTo>
                      <a:pt x="94" y="86"/>
                    </a:lnTo>
                    <a:lnTo>
                      <a:pt x="98" y="74"/>
                    </a:lnTo>
                    <a:lnTo>
                      <a:pt x="100" y="58"/>
                    </a:lnTo>
                    <a:lnTo>
                      <a:pt x="98" y="44"/>
                    </a:lnTo>
                    <a:lnTo>
                      <a:pt x="92" y="30"/>
                    </a:lnTo>
                    <a:lnTo>
                      <a:pt x="92" y="30"/>
                    </a:lnTo>
                    <a:lnTo>
                      <a:pt x="86" y="20"/>
                    </a:lnTo>
                    <a:lnTo>
                      <a:pt x="78" y="14"/>
                    </a:lnTo>
                    <a:lnTo>
                      <a:pt x="70" y="8"/>
                    </a:lnTo>
                    <a:lnTo>
                      <a:pt x="60" y="4"/>
                    </a:lnTo>
                    <a:lnTo>
                      <a:pt x="52" y="2"/>
                    </a:lnTo>
                    <a:lnTo>
                      <a:pt x="42" y="0"/>
                    </a:lnTo>
                    <a:lnTo>
                      <a:pt x="32" y="2"/>
                    </a:lnTo>
                    <a:lnTo>
                      <a:pt x="24" y="6"/>
                    </a:lnTo>
                    <a:lnTo>
                      <a:pt x="24" y="6"/>
                    </a:lnTo>
                    <a:lnTo>
                      <a:pt x="16" y="12"/>
                    </a:lnTo>
                    <a:lnTo>
                      <a:pt x="10" y="20"/>
                    </a:lnTo>
                    <a:lnTo>
                      <a:pt x="4" y="28"/>
                    </a:lnTo>
                    <a:lnTo>
                      <a:pt x="2" y="38"/>
                    </a:lnTo>
                    <a:lnTo>
                      <a:pt x="0" y="48"/>
                    </a:lnTo>
                    <a:lnTo>
                      <a:pt x="2" y="58"/>
                    </a:lnTo>
                    <a:lnTo>
                      <a:pt x="4" y="68"/>
                    </a:lnTo>
                    <a:lnTo>
                      <a:pt x="8" y="78"/>
                    </a:lnTo>
                    <a:lnTo>
                      <a:pt x="8" y="78"/>
                    </a:lnTo>
                    <a:lnTo>
                      <a:pt x="18" y="90"/>
                    </a:lnTo>
                    <a:lnTo>
                      <a:pt x="28" y="98"/>
                    </a:lnTo>
                    <a:lnTo>
                      <a:pt x="28" y="9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5" name="Freeform 28"/>
              <p:cNvSpPr>
                <a:spLocks/>
              </p:cNvSpPr>
              <p:nvPr/>
            </p:nvSpPr>
            <p:spPr bwMode="auto">
              <a:xfrm>
                <a:off x="3136" y="2442"/>
                <a:ext cx="36" cy="52"/>
              </a:xfrm>
              <a:custGeom>
                <a:avLst/>
                <a:gdLst>
                  <a:gd name="T0" fmla="*/ 36 w 36"/>
                  <a:gd name="T1" fmla="*/ 24 h 52"/>
                  <a:gd name="T2" fmla="*/ 36 w 36"/>
                  <a:gd name="T3" fmla="*/ 24 h 52"/>
                  <a:gd name="T4" fmla="*/ 32 w 36"/>
                  <a:gd name="T5" fmla="*/ 14 h 52"/>
                  <a:gd name="T6" fmla="*/ 28 w 36"/>
                  <a:gd name="T7" fmla="*/ 6 h 52"/>
                  <a:gd name="T8" fmla="*/ 22 w 36"/>
                  <a:gd name="T9" fmla="*/ 0 h 52"/>
                  <a:gd name="T10" fmla="*/ 14 w 36"/>
                  <a:gd name="T11" fmla="*/ 0 h 52"/>
                  <a:gd name="T12" fmla="*/ 14 w 36"/>
                  <a:gd name="T13" fmla="*/ 0 h 52"/>
                  <a:gd name="T14" fmla="*/ 8 w 36"/>
                  <a:gd name="T15" fmla="*/ 2 h 52"/>
                  <a:gd name="T16" fmla="*/ 2 w 36"/>
                  <a:gd name="T17" fmla="*/ 8 h 52"/>
                  <a:gd name="T18" fmla="*/ 0 w 36"/>
                  <a:gd name="T19" fmla="*/ 18 h 52"/>
                  <a:gd name="T20" fmla="*/ 0 w 36"/>
                  <a:gd name="T21" fmla="*/ 28 h 52"/>
                  <a:gd name="T22" fmla="*/ 0 w 36"/>
                  <a:gd name="T23" fmla="*/ 28 h 52"/>
                  <a:gd name="T24" fmla="*/ 2 w 36"/>
                  <a:gd name="T25" fmla="*/ 38 h 52"/>
                  <a:gd name="T26" fmla="*/ 8 w 36"/>
                  <a:gd name="T27" fmla="*/ 46 h 52"/>
                  <a:gd name="T28" fmla="*/ 14 w 36"/>
                  <a:gd name="T29" fmla="*/ 52 h 52"/>
                  <a:gd name="T30" fmla="*/ 22 w 36"/>
                  <a:gd name="T31" fmla="*/ 52 h 52"/>
                  <a:gd name="T32" fmla="*/ 22 w 36"/>
                  <a:gd name="T33" fmla="*/ 52 h 52"/>
                  <a:gd name="T34" fmla="*/ 28 w 36"/>
                  <a:gd name="T35" fmla="*/ 50 h 52"/>
                  <a:gd name="T36" fmla="*/ 32 w 36"/>
                  <a:gd name="T37" fmla="*/ 44 h 52"/>
                  <a:gd name="T38" fmla="*/ 36 w 36"/>
                  <a:gd name="T39" fmla="*/ 34 h 52"/>
                  <a:gd name="T40" fmla="*/ 36 w 36"/>
                  <a:gd name="T41" fmla="*/ 24 h 52"/>
                  <a:gd name="T42" fmla="*/ 36 w 36"/>
                  <a:gd name="T43" fmla="*/ 24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6" h="52">
                    <a:moveTo>
                      <a:pt x="36" y="24"/>
                    </a:moveTo>
                    <a:lnTo>
                      <a:pt x="36" y="24"/>
                    </a:lnTo>
                    <a:lnTo>
                      <a:pt x="32" y="14"/>
                    </a:lnTo>
                    <a:lnTo>
                      <a:pt x="28" y="6"/>
                    </a:lnTo>
                    <a:lnTo>
                      <a:pt x="22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2" y="8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2" y="38"/>
                    </a:lnTo>
                    <a:lnTo>
                      <a:pt x="8" y="46"/>
                    </a:lnTo>
                    <a:lnTo>
                      <a:pt x="14" y="52"/>
                    </a:lnTo>
                    <a:lnTo>
                      <a:pt x="22" y="52"/>
                    </a:lnTo>
                    <a:lnTo>
                      <a:pt x="22" y="52"/>
                    </a:lnTo>
                    <a:lnTo>
                      <a:pt x="28" y="50"/>
                    </a:lnTo>
                    <a:lnTo>
                      <a:pt x="32" y="44"/>
                    </a:lnTo>
                    <a:lnTo>
                      <a:pt x="36" y="34"/>
                    </a:lnTo>
                    <a:lnTo>
                      <a:pt x="36" y="24"/>
                    </a:lnTo>
                    <a:lnTo>
                      <a:pt x="36" y="2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6" name="Freeform 29"/>
              <p:cNvSpPr>
                <a:spLocks/>
              </p:cNvSpPr>
              <p:nvPr/>
            </p:nvSpPr>
            <p:spPr bwMode="auto">
              <a:xfrm>
                <a:off x="3408" y="2414"/>
                <a:ext cx="36" cy="54"/>
              </a:xfrm>
              <a:custGeom>
                <a:avLst/>
                <a:gdLst>
                  <a:gd name="T0" fmla="*/ 36 w 36"/>
                  <a:gd name="T1" fmla="*/ 24 h 54"/>
                  <a:gd name="T2" fmla="*/ 36 w 36"/>
                  <a:gd name="T3" fmla="*/ 24 h 54"/>
                  <a:gd name="T4" fmla="*/ 32 w 36"/>
                  <a:gd name="T5" fmla="*/ 14 h 54"/>
                  <a:gd name="T6" fmla="*/ 28 w 36"/>
                  <a:gd name="T7" fmla="*/ 6 h 54"/>
                  <a:gd name="T8" fmla="*/ 20 w 36"/>
                  <a:gd name="T9" fmla="*/ 2 h 54"/>
                  <a:gd name="T10" fmla="*/ 14 w 36"/>
                  <a:gd name="T11" fmla="*/ 0 h 54"/>
                  <a:gd name="T12" fmla="*/ 14 w 36"/>
                  <a:gd name="T13" fmla="*/ 0 h 54"/>
                  <a:gd name="T14" fmla="*/ 8 w 36"/>
                  <a:gd name="T15" fmla="*/ 4 h 54"/>
                  <a:gd name="T16" fmla="*/ 2 w 36"/>
                  <a:gd name="T17" fmla="*/ 10 h 54"/>
                  <a:gd name="T18" fmla="*/ 0 w 36"/>
                  <a:gd name="T19" fmla="*/ 18 h 54"/>
                  <a:gd name="T20" fmla="*/ 0 w 36"/>
                  <a:gd name="T21" fmla="*/ 30 h 54"/>
                  <a:gd name="T22" fmla="*/ 0 w 36"/>
                  <a:gd name="T23" fmla="*/ 30 h 54"/>
                  <a:gd name="T24" fmla="*/ 2 w 36"/>
                  <a:gd name="T25" fmla="*/ 40 h 54"/>
                  <a:gd name="T26" fmla="*/ 8 w 36"/>
                  <a:gd name="T27" fmla="*/ 48 h 54"/>
                  <a:gd name="T28" fmla="*/ 14 w 36"/>
                  <a:gd name="T29" fmla="*/ 52 h 54"/>
                  <a:gd name="T30" fmla="*/ 20 w 36"/>
                  <a:gd name="T31" fmla="*/ 54 h 54"/>
                  <a:gd name="T32" fmla="*/ 20 w 36"/>
                  <a:gd name="T33" fmla="*/ 54 h 54"/>
                  <a:gd name="T34" fmla="*/ 28 w 36"/>
                  <a:gd name="T35" fmla="*/ 50 h 54"/>
                  <a:gd name="T36" fmla="*/ 32 w 36"/>
                  <a:gd name="T37" fmla="*/ 44 h 54"/>
                  <a:gd name="T38" fmla="*/ 36 w 36"/>
                  <a:gd name="T39" fmla="*/ 36 h 54"/>
                  <a:gd name="T40" fmla="*/ 36 w 36"/>
                  <a:gd name="T41" fmla="*/ 24 h 54"/>
                  <a:gd name="T42" fmla="*/ 36 w 36"/>
                  <a:gd name="T43" fmla="*/ 2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6" h="54">
                    <a:moveTo>
                      <a:pt x="36" y="24"/>
                    </a:moveTo>
                    <a:lnTo>
                      <a:pt x="36" y="24"/>
                    </a:lnTo>
                    <a:lnTo>
                      <a:pt x="32" y="14"/>
                    </a:lnTo>
                    <a:lnTo>
                      <a:pt x="28" y="6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0"/>
                    </a:lnTo>
                    <a:lnTo>
                      <a:pt x="8" y="48"/>
                    </a:lnTo>
                    <a:lnTo>
                      <a:pt x="14" y="52"/>
                    </a:lnTo>
                    <a:lnTo>
                      <a:pt x="20" y="54"/>
                    </a:lnTo>
                    <a:lnTo>
                      <a:pt x="20" y="54"/>
                    </a:lnTo>
                    <a:lnTo>
                      <a:pt x="28" y="50"/>
                    </a:lnTo>
                    <a:lnTo>
                      <a:pt x="32" y="44"/>
                    </a:lnTo>
                    <a:lnTo>
                      <a:pt x="36" y="36"/>
                    </a:lnTo>
                    <a:lnTo>
                      <a:pt x="36" y="24"/>
                    </a:lnTo>
                    <a:lnTo>
                      <a:pt x="36" y="2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" name="Freeform 30"/>
              <p:cNvSpPr>
                <a:spLocks/>
              </p:cNvSpPr>
              <p:nvPr/>
            </p:nvSpPr>
            <p:spPr bwMode="auto">
              <a:xfrm>
                <a:off x="3192" y="2650"/>
                <a:ext cx="52" cy="12"/>
              </a:xfrm>
              <a:custGeom>
                <a:avLst/>
                <a:gdLst>
                  <a:gd name="T0" fmla="*/ 24 w 52"/>
                  <a:gd name="T1" fmla="*/ 0 h 12"/>
                  <a:gd name="T2" fmla="*/ 52 w 52"/>
                  <a:gd name="T3" fmla="*/ 6 h 12"/>
                  <a:gd name="T4" fmla="*/ 22 w 52"/>
                  <a:gd name="T5" fmla="*/ 12 h 12"/>
                  <a:gd name="T6" fmla="*/ 0 w 52"/>
                  <a:gd name="T7" fmla="*/ 4 h 12"/>
                  <a:gd name="T8" fmla="*/ 24 w 52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2" h="12">
                    <a:moveTo>
                      <a:pt x="24" y="0"/>
                    </a:moveTo>
                    <a:lnTo>
                      <a:pt x="52" y="6"/>
                    </a:lnTo>
                    <a:lnTo>
                      <a:pt x="22" y="12"/>
                    </a:lnTo>
                    <a:lnTo>
                      <a:pt x="0" y="4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" name="Freeform 31"/>
              <p:cNvSpPr>
                <a:spLocks/>
              </p:cNvSpPr>
              <p:nvPr/>
            </p:nvSpPr>
            <p:spPr bwMode="auto">
              <a:xfrm>
                <a:off x="3202" y="2542"/>
                <a:ext cx="284" cy="106"/>
              </a:xfrm>
              <a:custGeom>
                <a:avLst/>
                <a:gdLst>
                  <a:gd name="T0" fmla="*/ 0 w 284"/>
                  <a:gd name="T1" fmla="*/ 14 h 106"/>
                  <a:gd name="T2" fmla="*/ 0 w 284"/>
                  <a:gd name="T3" fmla="*/ 14 h 106"/>
                  <a:gd name="T4" fmla="*/ 6 w 284"/>
                  <a:gd name="T5" fmla="*/ 24 h 106"/>
                  <a:gd name="T6" fmla="*/ 28 w 284"/>
                  <a:gd name="T7" fmla="*/ 44 h 106"/>
                  <a:gd name="T8" fmla="*/ 42 w 284"/>
                  <a:gd name="T9" fmla="*/ 58 h 106"/>
                  <a:gd name="T10" fmla="*/ 60 w 284"/>
                  <a:gd name="T11" fmla="*/ 72 h 106"/>
                  <a:gd name="T12" fmla="*/ 78 w 284"/>
                  <a:gd name="T13" fmla="*/ 84 h 106"/>
                  <a:gd name="T14" fmla="*/ 98 w 284"/>
                  <a:gd name="T15" fmla="*/ 94 h 106"/>
                  <a:gd name="T16" fmla="*/ 120 w 284"/>
                  <a:gd name="T17" fmla="*/ 102 h 106"/>
                  <a:gd name="T18" fmla="*/ 144 w 284"/>
                  <a:gd name="T19" fmla="*/ 106 h 106"/>
                  <a:gd name="T20" fmla="*/ 156 w 284"/>
                  <a:gd name="T21" fmla="*/ 106 h 106"/>
                  <a:gd name="T22" fmla="*/ 168 w 284"/>
                  <a:gd name="T23" fmla="*/ 106 h 106"/>
                  <a:gd name="T24" fmla="*/ 180 w 284"/>
                  <a:gd name="T25" fmla="*/ 104 h 106"/>
                  <a:gd name="T26" fmla="*/ 192 w 284"/>
                  <a:gd name="T27" fmla="*/ 100 h 106"/>
                  <a:gd name="T28" fmla="*/ 204 w 284"/>
                  <a:gd name="T29" fmla="*/ 94 h 106"/>
                  <a:gd name="T30" fmla="*/ 216 w 284"/>
                  <a:gd name="T31" fmla="*/ 86 h 106"/>
                  <a:gd name="T32" fmla="*/ 228 w 284"/>
                  <a:gd name="T33" fmla="*/ 78 h 106"/>
                  <a:gd name="T34" fmla="*/ 238 w 284"/>
                  <a:gd name="T35" fmla="*/ 66 h 106"/>
                  <a:gd name="T36" fmla="*/ 250 w 284"/>
                  <a:gd name="T37" fmla="*/ 54 h 106"/>
                  <a:gd name="T38" fmla="*/ 262 w 284"/>
                  <a:gd name="T39" fmla="*/ 38 h 106"/>
                  <a:gd name="T40" fmla="*/ 274 w 284"/>
                  <a:gd name="T41" fmla="*/ 20 h 106"/>
                  <a:gd name="T42" fmla="*/ 284 w 284"/>
                  <a:gd name="T43" fmla="*/ 0 h 106"/>
                  <a:gd name="T44" fmla="*/ 284 w 284"/>
                  <a:gd name="T45" fmla="*/ 0 h 106"/>
                  <a:gd name="T46" fmla="*/ 278 w 284"/>
                  <a:gd name="T47" fmla="*/ 4 h 106"/>
                  <a:gd name="T48" fmla="*/ 264 w 284"/>
                  <a:gd name="T49" fmla="*/ 12 h 106"/>
                  <a:gd name="T50" fmla="*/ 240 w 284"/>
                  <a:gd name="T51" fmla="*/ 24 h 106"/>
                  <a:gd name="T52" fmla="*/ 224 w 284"/>
                  <a:gd name="T53" fmla="*/ 30 h 106"/>
                  <a:gd name="T54" fmla="*/ 206 w 284"/>
                  <a:gd name="T55" fmla="*/ 36 h 106"/>
                  <a:gd name="T56" fmla="*/ 186 w 284"/>
                  <a:gd name="T57" fmla="*/ 40 h 106"/>
                  <a:gd name="T58" fmla="*/ 164 w 284"/>
                  <a:gd name="T59" fmla="*/ 44 h 106"/>
                  <a:gd name="T60" fmla="*/ 142 w 284"/>
                  <a:gd name="T61" fmla="*/ 46 h 106"/>
                  <a:gd name="T62" fmla="*/ 116 w 284"/>
                  <a:gd name="T63" fmla="*/ 46 h 106"/>
                  <a:gd name="T64" fmla="*/ 88 w 284"/>
                  <a:gd name="T65" fmla="*/ 42 h 106"/>
                  <a:gd name="T66" fmla="*/ 60 w 284"/>
                  <a:gd name="T67" fmla="*/ 36 h 106"/>
                  <a:gd name="T68" fmla="*/ 30 w 284"/>
                  <a:gd name="T69" fmla="*/ 28 h 106"/>
                  <a:gd name="T70" fmla="*/ 0 w 284"/>
                  <a:gd name="T71" fmla="*/ 14 h 106"/>
                  <a:gd name="T72" fmla="*/ 0 w 284"/>
                  <a:gd name="T73" fmla="*/ 14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84" h="106">
                    <a:moveTo>
                      <a:pt x="0" y="14"/>
                    </a:moveTo>
                    <a:lnTo>
                      <a:pt x="0" y="14"/>
                    </a:lnTo>
                    <a:lnTo>
                      <a:pt x="6" y="24"/>
                    </a:lnTo>
                    <a:lnTo>
                      <a:pt x="28" y="44"/>
                    </a:lnTo>
                    <a:lnTo>
                      <a:pt x="42" y="58"/>
                    </a:lnTo>
                    <a:lnTo>
                      <a:pt x="60" y="72"/>
                    </a:lnTo>
                    <a:lnTo>
                      <a:pt x="78" y="84"/>
                    </a:lnTo>
                    <a:lnTo>
                      <a:pt x="98" y="94"/>
                    </a:lnTo>
                    <a:lnTo>
                      <a:pt x="120" y="102"/>
                    </a:lnTo>
                    <a:lnTo>
                      <a:pt x="144" y="106"/>
                    </a:lnTo>
                    <a:lnTo>
                      <a:pt x="156" y="106"/>
                    </a:lnTo>
                    <a:lnTo>
                      <a:pt x="168" y="106"/>
                    </a:lnTo>
                    <a:lnTo>
                      <a:pt x="180" y="104"/>
                    </a:lnTo>
                    <a:lnTo>
                      <a:pt x="192" y="100"/>
                    </a:lnTo>
                    <a:lnTo>
                      <a:pt x="204" y="94"/>
                    </a:lnTo>
                    <a:lnTo>
                      <a:pt x="216" y="86"/>
                    </a:lnTo>
                    <a:lnTo>
                      <a:pt x="228" y="78"/>
                    </a:lnTo>
                    <a:lnTo>
                      <a:pt x="238" y="66"/>
                    </a:lnTo>
                    <a:lnTo>
                      <a:pt x="250" y="54"/>
                    </a:lnTo>
                    <a:lnTo>
                      <a:pt x="262" y="38"/>
                    </a:lnTo>
                    <a:lnTo>
                      <a:pt x="274" y="20"/>
                    </a:lnTo>
                    <a:lnTo>
                      <a:pt x="284" y="0"/>
                    </a:lnTo>
                    <a:lnTo>
                      <a:pt x="284" y="0"/>
                    </a:lnTo>
                    <a:lnTo>
                      <a:pt x="278" y="4"/>
                    </a:lnTo>
                    <a:lnTo>
                      <a:pt x="264" y="12"/>
                    </a:lnTo>
                    <a:lnTo>
                      <a:pt x="240" y="24"/>
                    </a:lnTo>
                    <a:lnTo>
                      <a:pt x="224" y="30"/>
                    </a:lnTo>
                    <a:lnTo>
                      <a:pt x="206" y="36"/>
                    </a:lnTo>
                    <a:lnTo>
                      <a:pt x="186" y="40"/>
                    </a:lnTo>
                    <a:lnTo>
                      <a:pt x="164" y="44"/>
                    </a:lnTo>
                    <a:lnTo>
                      <a:pt x="142" y="46"/>
                    </a:lnTo>
                    <a:lnTo>
                      <a:pt x="116" y="46"/>
                    </a:lnTo>
                    <a:lnTo>
                      <a:pt x="88" y="42"/>
                    </a:lnTo>
                    <a:lnTo>
                      <a:pt x="60" y="36"/>
                    </a:lnTo>
                    <a:lnTo>
                      <a:pt x="30" y="28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" name="Freeform 35"/>
              <p:cNvSpPr>
                <a:spLocks/>
              </p:cNvSpPr>
              <p:nvPr/>
            </p:nvSpPr>
            <p:spPr bwMode="auto">
              <a:xfrm>
                <a:off x="2640" y="2480"/>
                <a:ext cx="88" cy="68"/>
              </a:xfrm>
              <a:custGeom>
                <a:avLst/>
                <a:gdLst>
                  <a:gd name="T0" fmla="*/ 88 w 88"/>
                  <a:gd name="T1" fmla="*/ 34 h 68"/>
                  <a:gd name="T2" fmla="*/ 88 w 88"/>
                  <a:gd name="T3" fmla="*/ 34 h 68"/>
                  <a:gd name="T4" fmla="*/ 88 w 88"/>
                  <a:gd name="T5" fmla="*/ 40 h 68"/>
                  <a:gd name="T6" fmla="*/ 84 w 88"/>
                  <a:gd name="T7" fmla="*/ 48 h 68"/>
                  <a:gd name="T8" fmla="*/ 80 w 88"/>
                  <a:gd name="T9" fmla="*/ 54 h 68"/>
                  <a:gd name="T10" fmla="*/ 76 w 88"/>
                  <a:gd name="T11" fmla="*/ 58 h 68"/>
                  <a:gd name="T12" fmla="*/ 68 w 88"/>
                  <a:gd name="T13" fmla="*/ 62 h 68"/>
                  <a:gd name="T14" fmla="*/ 62 w 88"/>
                  <a:gd name="T15" fmla="*/ 66 h 68"/>
                  <a:gd name="T16" fmla="*/ 52 w 88"/>
                  <a:gd name="T17" fmla="*/ 68 h 68"/>
                  <a:gd name="T18" fmla="*/ 44 w 88"/>
                  <a:gd name="T19" fmla="*/ 68 h 68"/>
                  <a:gd name="T20" fmla="*/ 44 w 88"/>
                  <a:gd name="T21" fmla="*/ 68 h 68"/>
                  <a:gd name="T22" fmla="*/ 36 w 88"/>
                  <a:gd name="T23" fmla="*/ 68 h 68"/>
                  <a:gd name="T24" fmla="*/ 26 w 88"/>
                  <a:gd name="T25" fmla="*/ 66 h 68"/>
                  <a:gd name="T26" fmla="*/ 20 w 88"/>
                  <a:gd name="T27" fmla="*/ 62 h 68"/>
                  <a:gd name="T28" fmla="*/ 12 w 88"/>
                  <a:gd name="T29" fmla="*/ 58 h 68"/>
                  <a:gd name="T30" fmla="*/ 8 w 88"/>
                  <a:gd name="T31" fmla="*/ 54 h 68"/>
                  <a:gd name="T32" fmla="*/ 4 w 88"/>
                  <a:gd name="T33" fmla="*/ 48 h 68"/>
                  <a:gd name="T34" fmla="*/ 0 w 88"/>
                  <a:gd name="T35" fmla="*/ 40 h 68"/>
                  <a:gd name="T36" fmla="*/ 0 w 88"/>
                  <a:gd name="T37" fmla="*/ 34 h 68"/>
                  <a:gd name="T38" fmla="*/ 0 w 88"/>
                  <a:gd name="T39" fmla="*/ 34 h 68"/>
                  <a:gd name="T40" fmla="*/ 0 w 88"/>
                  <a:gd name="T41" fmla="*/ 28 h 68"/>
                  <a:gd name="T42" fmla="*/ 4 w 88"/>
                  <a:gd name="T43" fmla="*/ 20 h 68"/>
                  <a:gd name="T44" fmla="*/ 8 w 88"/>
                  <a:gd name="T45" fmla="*/ 14 h 68"/>
                  <a:gd name="T46" fmla="*/ 12 w 88"/>
                  <a:gd name="T47" fmla="*/ 10 h 68"/>
                  <a:gd name="T48" fmla="*/ 20 w 88"/>
                  <a:gd name="T49" fmla="*/ 6 h 68"/>
                  <a:gd name="T50" fmla="*/ 26 w 88"/>
                  <a:gd name="T51" fmla="*/ 2 h 68"/>
                  <a:gd name="T52" fmla="*/ 36 w 88"/>
                  <a:gd name="T53" fmla="*/ 0 h 68"/>
                  <a:gd name="T54" fmla="*/ 44 w 88"/>
                  <a:gd name="T55" fmla="*/ 0 h 68"/>
                  <a:gd name="T56" fmla="*/ 44 w 88"/>
                  <a:gd name="T57" fmla="*/ 0 h 68"/>
                  <a:gd name="T58" fmla="*/ 52 w 88"/>
                  <a:gd name="T59" fmla="*/ 0 h 68"/>
                  <a:gd name="T60" fmla="*/ 62 w 88"/>
                  <a:gd name="T61" fmla="*/ 2 h 68"/>
                  <a:gd name="T62" fmla="*/ 68 w 88"/>
                  <a:gd name="T63" fmla="*/ 6 h 68"/>
                  <a:gd name="T64" fmla="*/ 76 w 88"/>
                  <a:gd name="T65" fmla="*/ 10 h 68"/>
                  <a:gd name="T66" fmla="*/ 80 w 88"/>
                  <a:gd name="T67" fmla="*/ 14 h 68"/>
                  <a:gd name="T68" fmla="*/ 84 w 88"/>
                  <a:gd name="T69" fmla="*/ 20 h 68"/>
                  <a:gd name="T70" fmla="*/ 88 w 88"/>
                  <a:gd name="T71" fmla="*/ 28 h 68"/>
                  <a:gd name="T72" fmla="*/ 88 w 88"/>
                  <a:gd name="T73" fmla="*/ 34 h 68"/>
                  <a:gd name="T74" fmla="*/ 88 w 88"/>
                  <a:gd name="T75" fmla="*/ 34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88" h="68">
                    <a:moveTo>
                      <a:pt x="88" y="34"/>
                    </a:moveTo>
                    <a:lnTo>
                      <a:pt x="88" y="34"/>
                    </a:lnTo>
                    <a:lnTo>
                      <a:pt x="88" y="40"/>
                    </a:lnTo>
                    <a:lnTo>
                      <a:pt x="84" y="48"/>
                    </a:lnTo>
                    <a:lnTo>
                      <a:pt x="80" y="54"/>
                    </a:lnTo>
                    <a:lnTo>
                      <a:pt x="76" y="58"/>
                    </a:lnTo>
                    <a:lnTo>
                      <a:pt x="68" y="62"/>
                    </a:lnTo>
                    <a:lnTo>
                      <a:pt x="62" y="66"/>
                    </a:lnTo>
                    <a:lnTo>
                      <a:pt x="52" y="68"/>
                    </a:lnTo>
                    <a:lnTo>
                      <a:pt x="44" y="68"/>
                    </a:lnTo>
                    <a:lnTo>
                      <a:pt x="44" y="68"/>
                    </a:lnTo>
                    <a:lnTo>
                      <a:pt x="36" y="68"/>
                    </a:lnTo>
                    <a:lnTo>
                      <a:pt x="26" y="66"/>
                    </a:lnTo>
                    <a:lnTo>
                      <a:pt x="20" y="62"/>
                    </a:lnTo>
                    <a:lnTo>
                      <a:pt x="12" y="58"/>
                    </a:lnTo>
                    <a:lnTo>
                      <a:pt x="8" y="54"/>
                    </a:lnTo>
                    <a:lnTo>
                      <a:pt x="4" y="48"/>
                    </a:lnTo>
                    <a:lnTo>
                      <a:pt x="0" y="40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28"/>
                    </a:lnTo>
                    <a:lnTo>
                      <a:pt x="4" y="20"/>
                    </a:lnTo>
                    <a:lnTo>
                      <a:pt x="8" y="14"/>
                    </a:lnTo>
                    <a:lnTo>
                      <a:pt x="12" y="10"/>
                    </a:lnTo>
                    <a:lnTo>
                      <a:pt x="20" y="6"/>
                    </a:lnTo>
                    <a:lnTo>
                      <a:pt x="26" y="2"/>
                    </a:lnTo>
                    <a:lnTo>
                      <a:pt x="36" y="0"/>
                    </a:lnTo>
                    <a:lnTo>
                      <a:pt x="44" y="0"/>
                    </a:lnTo>
                    <a:lnTo>
                      <a:pt x="44" y="0"/>
                    </a:lnTo>
                    <a:lnTo>
                      <a:pt x="52" y="0"/>
                    </a:lnTo>
                    <a:lnTo>
                      <a:pt x="62" y="2"/>
                    </a:lnTo>
                    <a:lnTo>
                      <a:pt x="68" y="6"/>
                    </a:lnTo>
                    <a:lnTo>
                      <a:pt x="76" y="10"/>
                    </a:lnTo>
                    <a:lnTo>
                      <a:pt x="80" y="14"/>
                    </a:lnTo>
                    <a:lnTo>
                      <a:pt x="84" y="20"/>
                    </a:lnTo>
                    <a:lnTo>
                      <a:pt x="88" y="28"/>
                    </a:lnTo>
                    <a:lnTo>
                      <a:pt x="88" y="34"/>
                    </a:lnTo>
                    <a:lnTo>
                      <a:pt x="88" y="3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" name="Freeform 36"/>
              <p:cNvSpPr>
                <a:spLocks/>
              </p:cNvSpPr>
              <p:nvPr/>
            </p:nvSpPr>
            <p:spPr bwMode="auto">
              <a:xfrm>
                <a:off x="3610" y="2160"/>
                <a:ext cx="22" cy="50"/>
              </a:xfrm>
              <a:custGeom>
                <a:avLst/>
                <a:gdLst>
                  <a:gd name="T0" fmla="*/ 22 w 22"/>
                  <a:gd name="T1" fmla="*/ 0 h 50"/>
                  <a:gd name="T2" fmla="*/ 22 w 22"/>
                  <a:gd name="T3" fmla="*/ 0 h 50"/>
                  <a:gd name="T4" fmla="*/ 18 w 22"/>
                  <a:gd name="T5" fmla="*/ 26 h 50"/>
                  <a:gd name="T6" fmla="*/ 16 w 22"/>
                  <a:gd name="T7" fmla="*/ 50 h 50"/>
                  <a:gd name="T8" fmla="*/ 0 w 22"/>
                  <a:gd name="T9" fmla="*/ 46 h 50"/>
                  <a:gd name="T10" fmla="*/ 0 w 22"/>
                  <a:gd name="T11" fmla="*/ 46 h 50"/>
                  <a:gd name="T12" fmla="*/ 2 w 22"/>
                  <a:gd name="T13" fmla="*/ 0 h 50"/>
                  <a:gd name="T14" fmla="*/ 22 w 22"/>
                  <a:gd name="T15" fmla="*/ 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50">
                    <a:moveTo>
                      <a:pt x="22" y="0"/>
                    </a:moveTo>
                    <a:lnTo>
                      <a:pt x="22" y="0"/>
                    </a:lnTo>
                    <a:lnTo>
                      <a:pt x="18" y="26"/>
                    </a:lnTo>
                    <a:lnTo>
                      <a:pt x="16" y="50"/>
                    </a:lnTo>
                    <a:lnTo>
                      <a:pt x="0" y="46"/>
                    </a:lnTo>
                    <a:lnTo>
                      <a:pt x="0" y="46"/>
                    </a:lnTo>
                    <a:lnTo>
                      <a:pt x="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8CC6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" name="Freeform 37"/>
              <p:cNvSpPr>
                <a:spLocks/>
              </p:cNvSpPr>
              <p:nvPr/>
            </p:nvSpPr>
            <p:spPr bwMode="auto">
              <a:xfrm>
                <a:off x="3712" y="2224"/>
                <a:ext cx="52" cy="38"/>
              </a:xfrm>
              <a:custGeom>
                <a:avLst/>
                <a:gdLst>
                  <a:gd name="T0" fmla="*/ 52 w 52"/>
                  <a:gd name="T1" fmla="*/ 18 h 38"/>
                  <a:gd name="T2" fmla="*/ 52 w 52"/>
                  <a:gd name="T3" fmla="*/ 18 h 38"/>
                  <a:gd name="T4" fmla="*/ 30 w 52"/>
                  <a:gd name="T5" fmla="*/ 28 h 38"/>
                  <a:gd name="T6" fmla="*/ 6 w 52"/>
                  <a:gd name="T7" fmla="*/ 38 h 38"/>
                  <a:gd name="T8" fmla="*/ 0 w 52"/>
                  <a:gd name="T9" fmla="*/ 22 h 38"/>
                  <a:gd name="T10" fmla="*/ 0 w 52"/>
                  <a:gd name="T11" fmla="*/ 22 h 38"/>
                  <a:gd name="T12" fmla="*/ 44 w 52"/>
                  <a:gd name="T13" fmla="*/ 0 h 38"/>
                  <a:gd name="T14" fmla="*/ 52 w 52"/>
                  <a:gd name="T15" fmla="*/ 1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2" h="38">
                    <a:moveTo>
                      <a:pt x="52" y="18"/>
                    </a:moveTo>
                    <a:lnTo>
                      <a:pt x="52" y="18"/>
                    </a:lnTo>
                    <a:lnTo>
                      <a:pt x="30" y="28"/>
                    </a:lnTo>
                    <a:lnTo>
                      <a:pt x="6" y="38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44" y="0"/>
                    </a:lnTo>
                    <a:lnTo>
                      <a:pt x="52" y="18"/>
                    </a:lnTo>
                    <a:close/>
                  </a:path>
                </a:pathLst>
              </a:custGeom>
              <a:solidFill>
                <a:srgbClr val="8CC6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" name="Freeform 38"/>
              <p:cNvSpPr>
                <a:spLocks/>
              </p:cNvSpPr>
              <p:nvPr/>
            </p:nvSpPr>
            <p:spPr bwMode="auto">
              <a:xfrm>
                <a:off x="3672" y="2164"/>
                <a:ext cx="46" cy="64"/>
              </a:xfrm>
              <a:custGeom>
                <a:avLst/>
                <a:gdLst>
                  <a:gd name="T0" fmla="*/ 46 w 46"/>
                  <a:gd name="T1" fmla="*/ 8 h 64"/>
                  <a:gd name="T2" fmla="*/ 46 w 46"/>
                  <a:gd name="T3" fmla="*/ 8 h 64"/>
                  <a:gd name="T4" fmla="*/ 38 w 46"/>
                  <a:gd name="T5" fmla="*/ 20 h 64"/>
                  <a:gd name="T6" fmla="*/ 28 w 46"/>
                  <a:gd name="T7" fmla="*/ 36 h 64"/>
                  <a:gd name="T8" fmla="*/ 12 w 46"/>
                  <a:gd name="T9" fmla="*/ 64 h 64"/>
                  <a:gd name="T10" fmla="*/ 0 w 46"/>
                  <a:gd name="T11" fmla="*/ 58 h 64"/>
                  <a:gd name="T12" fmla="*/ 0 w 46"/>
                  <a:gd name="T13" fmla="*/ 58 h 64"/>
                  <a:gd name="T14" fmla="*/ 28 w 46"/>
                  <a:gd name="T15" fmla="*/ 0 h 64"/>
                  <a:gd name="T16" fmla="*/ 46 w 46"/>
                  <a:gd name="T17" fmla="*/ 8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" h="64">
                    <a:moveTo>
                      <a:pt x="46" y="8"/>
                    </a:moveTo>
                    <a:lnTo>
                      <a:pt x="46" y="8"/>
                    </a:lnTo>
                    <a:lnTo>
                      <a:pt x="38" y="20"/>
                    </a:lnTo>
                    <a:lnTo>
                      <a:pt x="28" y="36"/>
                    </a:lnTo>
                    <a:lnTo>
                      <a:pt x="12" y="64"/>
                    </a:lnTo>
                    <a:lnTo>
                      <a:pt x="0" y="58"/>
                    </a:lnTo>
                    <a:lnTo>
                      <a:pt x="0" y="58"/>
                    </a:lnTo>
                    <a:lnTo>
                      <a:pt x="28" y="0"/>
                    </a:lnTo>
                    <a:lnTo>
                      <a:pt x="46" y="8"/>
                    </a:lnTo>
                    <a:close/>
                  </a:path>
                </a:pathLst>
              </a:custGeom>
              <a:solidFill>
                <a:srgbClr val="8CC6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036" name="Skupina 1035"/>
            <p:cNvGrpSpPr/>
            <p:nvPr/>
          </p:nvGrpSpPr>
          <p:grpSpPr>
            <a:xfrm rot="1833024">
              <a:off x="6628562" y="3628147"/>
              <a:ext cx="553501" cy="379247"/>
              <a:chOff x="9389135" y="2348880"/>
              <a:chExt cx="553501" cy="379247"/>
            </a:xfrm>
          </p:grpSpPr>
          <p:sp>
            <p:nvSpPr>
              <p:cNvPr id="1035" name="Minus 1034"/>
              <p:cNvSpPr/>
              <p:nvPr/>
            </p:nvSpPr>
            <p:spPr>
              <a:xfrm>
                <a:off x="9396536" y="2348880"/>
                <a:ext cx="546100" cy="228556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Minus 76"/>
              <p:cNvSpPr/>
              <p:nvPr/>
            </p:nvSpPr>
            <p:spPr>
              <a:xfrm>
                <a:off x="9389135" y="2380513"/>
                <a:ext cx="546100" cy="347614"/>
              </a:xfrm>
              <a:prstGeom prst="mathMinus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3394345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stenec 1"/>
          <p:cNvSpPr/>
          <p:nvPr/>
        </p:nvSpPr>
        <p:spPr>
          <a:xfrm>
            <a:off x="1155007" y="2540636"/>
            <a:ext cx="1388740" cy="1368152"/>
          </a:xfrm>
          <a:prstGeom prst="don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+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Prstenec 2"/>
          <p:cNvSpPr/>
          <p:nvPr/>
        </p:nvSpPr>
        <p:spPr>
          <a:xfrm>
            <a:off x="3912345" y="2520798"/>
            <a:ext cx="1362654" cy="1353740"/>
          </a:xfrm>
          <a:prstGeom prst="don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+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a) </a:t>
            </a:r>
            <a:r>
              <a:rPr lang="cs-CZ" sz="3200" b="1" dirty="0" smtClean="0">
                <a:solidFill>
                  <a:srgbClr val="FF0000"/>
                </a:solidFill>
              </a:rPr>
              <a:t>nepolární vazba </a:t>
            </a:r>
            <a:r>
              <a:rPr lang="cs-CZ" sz="3200" b="1" dirty="0" smtClean="0"/>
              <a:t>= elektrony jsou přitahovány  stejnou silou - </a:t>
            </a:r>
            <a:r>
              <a:rPr lang="cs-CZ" sz="3200" b="1" dirty="0" smtClean="0">
                <a:solidFill>
                  <a:srgbClr val="00B050"/>
                </a:solidFill>
              </a:rPr>
              <a:t>∆E</a:t>
            </a:r>
            <a:r>
              <a:rPr lang="cs-CZ" sz="3200" b="1" dirty="0" smtClean="0"/>
              <a:t> je minimální : </a:t>
            </a:r>
            <a:r>
              <a:rPr lang="cs-CZ" sz="3200" b="1" dirty="0" smtClean="0">
                <a:solidFill>
                  <a:srgbClr val="00B050"/>
                </a:solidFill>
              </a:rPr>
              <a:t>0 – 0,4</a:t>
            </a:r>
            <a:endParaRPr lang="cs-CZ" sz="3200" b="1" baseline="-25000" dirty="0">
              <a:solidFill>
                <a:srgbClr val="00B050"/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2375049" y="2786554"/>
            <a:ext cx="228600" cy="2286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3798045" y="3356992"/>
            <a:ext cx="228600" cy="2286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2439256" y="1871556"/>
            <a:ext cx="1737676" cy="477324"/>
            <a:chOff x="2439256" y="1871556"/>
            <a:chExt cx="1737676" cy="477324"/>
          </a:xfrm>
        </p:grpSpPr>
        <p:cxnSp>
          <p:nvCxnSpPr>
            <p:cNvPr id="9" name="Přímá spojnice se šipkou 8"/>
            <p:cNvCxnSpPr/>
            <p:nvPr/>
          </p:nvCxnSpPr>
          <p:spPr>
            <a:xfrm>
              <a:off x="2439256" y="2348880"/>
              <a:ext cx="173767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2980021" y="1871556"/>
              <a:ext cx="65614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2,2</a:t>
              </a:r>
              <a:endParaRPr lang="cs-CZ" sz="20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375049" y="3689872"/>
            <a:ext cx="1715243" cy="400110"/>
            <a:chOff x="2375049" y="3689872"/>
            <a:chExt cx="1715243" cy="400110"/>
          </a:xfrm>
        </p:grpSpPr>
        <p:cxnSp>
          <p:nvCxnSpPr>
            <p:cNvPr id="12" name="Přímá spojnice se šipkou 11"/>
            <p:cNvCxnSpPr/>
            <p:nvPr/>
          </p:nvCxnSpPr>
          <p:spPr>
            <a:xfrm flipH="1">
              <a:off x="2375049" y="4077072"/>
              <a:ext cx="1715243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2915816" y="3689872"/>
              <a:ext cx="65614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2,2</a:t>
              </a:r>
              <a:endParaRPr lang="cs-CZ" sz="2000" b="1" dirty="0"/>
            </a:p>
          </p:txBody>
        </p: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1113911" y="4869159"/>
                <a:ext cx="4970257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6000" b="1" dirty="0" smtClean="0"/>
                  <a:t>H</a:t>
                </a:r>
                <a:r>
                  <a:rPr lang="cs-CZ" sz="6000" b="1" baseline="30000" dirty="0" smtClean="0"/>
                  <a:t>.  </a:t>
                </a:r>
                <a:r>
                  <a:rPr lang="cs-CZ" sz="6000" b="1" dirty="0" smtClean="0"/>
                  <a:t>+ </a:t>
                </a:r>
                <a:r>
                  <a:rPr lang="cs-CZ" sz="6000" b="1" baseline="30000" dirty="0" smtClean="0"/>
                  <a:t>. </a:t>
                </a:r>
                <a:r>
                  <a:rPr lang="cs-CZ" sz="6000" b="1" dirty="0" smtClean="0"/>
                  <a:t>H </a:t>
                </a:r>
                <a14:m>
                  <m:oMath xmlns:m="http://schemas.openxmlformats.org/officeDocument/2006/math">
                    <m:r>
                      <a:rPr lang="cs-CZ" sz="6000" b="1" i="1" dirty="0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6000" b="1" dirty="0" smtClean="0"/>
                  <a:t> H-H </a:t>
                </a:r>
                <a:r>
                  <a:rPr lang="cs-CZ" sz="6000" b="1" baseline="30000" dirty="0" smtClean="0"/>
                  <a:t>         </a:t>
                </a:r>
                <a:r>
                  <a:rPr lang="cs-CZ" sz="6000" b="1" dirty="0" smtClean="0"/>
                  <a:t> </a:t>
                </a:r>
                <a:endParaRPr lang="cs-CZ" sz="6000" b="1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911" y="4869159"/>
                <a:ext cx="4970257" cy="101566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485" t="-18072" r="-1227" b="-40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4608004" y="1717668"/>
            <a:ext cx="46162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Vazba v molekule vodíku H</a:t>
            </a:r>
            <a:r>
              <a:rPr lang="cs-CZ" sz="2800" b="1" baseline="-25000" dirty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66671" y="3659252"/>
            <a:ext cx="269894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∆ E = 2,2 – 2,2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 ∆ E = 0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45934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11111E-6 L 0.08108 0.00278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45" y="139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8148E-6 L 0.0816 -0.0053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80" y="-278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59259E-6 L -0.07552 0.004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5" y="208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7 L -0.08194 0.00602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97" y="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/>
      <p:bldP spid="5" grpId="0" animBg="1"/>
      <p:bldP spid="5" grpId="1" animBg="1"/>
      <p:bldP spid="7" grpId="0" animBg="1"/>
      <p:bldP spid="7" grpId="1" animBg="1"/>
      <p:bldP spid="27" grpId="0" animBg="1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7527" y="1617286"/>
            <a:ext cx="5392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Vazba v molekule chlorovodíku </a:t>
            </a:r>
            <a:r>
              <a:rPr lang="cs-CZ" sz="2800" b="1" dirty="0" err="1" smtClean="0">
                <a:solidFill>
                  <a:srgbClr val="C00000"/>
                </a:solidFill>
              </a:rPr>
              <a:t>HCl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Prstenec 2"/>
          <p:cNvSpPr/>
          <p:nvPr/>
        </p:nvSpPr>
        <p:spPr>
          <a:xfrm>
            <a:off x="2707730" y="3018857"/>
            <a:ext cx="1856331" cy="1274910"/>
          </a:xfrm>
          <a:custGeom>
            <a:avLst/>
            <a:gdLst>
              <a:gd name="connsiteX0" fmla="*/ 0 w 1274440"/>
              <a:gd name="connsiteY0" fmla="*/ 637220 h 1274440"/>
              <a:gd name="connsiteX1" fmla="*/ 637220 w 1274440"/>
              <a:gd name="connsiteY1" fmla="*/ 0 h 1274440"/>
              <a:gd name="connsiteX2" fmla="*/ 1274440 w 1274440"/>
              <a:gd name="connsiteY2" fmla="*/ 637220 h 1274440"/>
              <a:gd name="connsiteX3" fmla="*/ 637220 w 1274440"/>
              <a:gd name="connsiteY3" fmla="*/ 1274440 h 1274440"/>
              <a:gd name="connsiteX4" fmla="*/ 0 w 1274440"/>
              <a:gd name="connsiteY4" fmla="*/ 637220 h 1274440"/>
              <a:gd name="connsiteX5" fmla="*/ 318610 w 1274440"/>
              <a:gd name="connsiteY5" fmla="*/ 637220 h 1274440"/>
              <a:gd name="connsiteX6" fmla="*/ 637220 w 1274440"/>
              <a:gd name="connsiteY6" fmla="*/ 955830 h 1274440"/>
              <a:gd name="connsiteX7" fmla="*/ 955830 w 1274440"/>
              <a:gd name="connsiteY7" fmla="*/ 637220 h 1274440"/>
              <a:gd name="connsiteX8" fmla="*/ 637220 w 1274440"/>
              <a:gd name="connsiteY8" fmla="*/ 318610 h 1274440"/>
              <a:gd name="connsiteX9" fmla="*/ 318610 w 1274440"/>
              <a:gd name="connsiteY9" fmla="*/ 637220 h 1274440"/>
              <a:gd name="connsiteX0" fmla="*/ 0 w 2078004"/>
              <a:gd name="connsiteY0" fmla="*/ 638020 h 1276455"/>
              <a:gd name="connsiteX1" fmla="*/ 637220 w 2078004"/>
              <a:gd name="connsiteY1" fmla="*/ 800 h 1276455"/>
              <a:gd name="connsiteX2" fmla="*/ 2078004 w 2078004"/>
              <a:gd name="connsiteY2" fmla="*/ 748856 h 1276455"/>
              <a:gd name="connsiteX3" fmla="*/ 637220 w 2078004"/>
              <a:gd name="connsiteY3" fmla="*/ 1275240 h 1276455"/>
              <a:gd name="connsiteX4" fmla="*/ 0 w 2078004"/>
              <a:gd name="connsiteY4" fmla="*/ 638020 h 1276455"/>
              <a:gd name="connsiteX5" fmla="*/ 318610 w 2078004"/>
              <a:gd name="connsiteY5" fmla="*/ 638020 h 1276455"/>
              <a:gd name="connsiteX6" fmla="*/ 637220 w 2078004"/>
              <a:gd name="connsiteY6" fmla="*/ 956630 h 1276455"/>
              <a:gd name="connsiteX7" fmla="*/ 955830 w 2078004"/>
              <a:gd name="connsiteY7" fmla="*/ 638020 h 1276455"/>
              <a:gd name="connsiteX8" fmla="*/ 637220 w 2078004"/>
              <a:gd name="connsiteY8" fmla="*/ 319410 h 1276455"/>
              <a:gd name="connsiteX9" fmla="*/ 318610 w 2078004"/>
              <a:gd name="connsiteY9" fmla="*/ 638020 h 1276455"/>
              <a:gd name="connsiteX0" fmla="*/ 0 w 1856331"/>
              <a:gd name="connsiteY0" fmla="*/ 637432 h 1274910"/>
              <a:gd name="connsiteX1" fmla="*/ 637220 w 1856331"/>
              <a:gd name="connsiteY1" fmla="*/ 212 h 1274910"/>
              <a:gd name="connsiteX2" fmla="*/ 1856331 w 1856331"/>
              <a:gd name="connsiteY2" fmla="*/ 692850 h 1274910"/>
              <a:gd name="connsiteX3" fmla="*/ 637220 w 1856331"/>
              <a:gd name="connsiteY3" fmla="*/ 1274652 h 1274910"/>
              <a:gd name="connsiteX4" fmla="*/ 0 w 1856331"/>
              <a:gd name="connsiteY4" fmla="*/ 637432 h 1274910"/>
              <a:gd name="connsiteX5" fmla="*/ 318610 w 1856331"/>
              <a:gd name="connsiteY5" fmla="*/ 637432 h 1274910"/>
              <a:gd name="connsiteX6" fmla="*/ 637220 w 1856331"/>
              <a:gd name="connsiteY6" fmla="*/ 956042 h 1274910"/>
              <a:gd name="connsiteX7" fmla="*/ 955830 w 1856331"/>
              <a:gd name="connsiteY7" fmla="*/ 637432 h 1274910"/>
              <a:gd name="connsiteX8" fmla="*/ 637220 w 1856331"/>
              <a:gd name="connsiteY8" fmla="*/ 318822 h 1274910"/>
              <a:gd name="connsiteX9" fmla="*/ 318610 w 1856331"/>
              <a:gd name="connsiteY9" fmla="*/ 637432 h 127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56331" h="1274910">
                <a:moveTo>
                  <a:pt x="0" y="637432"/>
                </a:moveTo>
                <a:cubicBezTo>
                  <a:pt x="0" y="285505"/>
                  <a:pt x="327832" y="-9024"/>
                  <a:pt x="637220" y="212"/>
                </a:cubicBezTo>
                <a:cubicBezTo>
                  <a:pt x="946608" y="9448"/>
                  <a:pt x="1856331" y="340923"/>
                  <a:pt x="1856331" y="692850"/>
                </a:cubicBezTo>
                <a:cubicBezTo>
                  <a:pt x="1856331" y="1044777"/>
                  <a:pt x="946608" y="1283888"/>
                  <a:pt x="637220" y="1274652"/>
                </a:cubicBezTo>
                <a:cubicBezTo>
                  <a:pt x="327832" y="1265416"/>
                  <a:pt x="0" y="989359"/>
                  <a:pt x="0" y="637432"/>
                </a:cubicBezTo>
                <a:close/>
                <a:moveTo>
                  <a:pt x="318610" y="637432"/>
                </a:moveTo>
                <a:cubicBezTo>
                  <a:pt x="318610" y="813395"/>
                  <a:pt x="461257" y="956042"/>
                  <a:pt x="637220" y="956042"/>
                </a:cubicBezTo>
                <a:cubicBezTo>
                  <a:pt x="813183" y="956042"/>
                  <a:pt x="955830" y="813395"/>
                  <a:pt x="955830" y="637432"/>
                </a:cubicBezTo>
                <a:cubicBezTo>
                  <a:pt x="955830" y="461469"/>
                  <a:pt x="813183" y="318822"/>
                  <a:pt x="637220" y="318822"/>
                </a:cubicBezTo>
                <a:cubicBezTo>
                  <a:pt x="461257" y="318822"/>
                  <a:pt x="318610" y="461469"/>
                  <a:pt x="318610" y="637432"/>
                </a:cubicBezTo>
                <a:close/>
              </a:path>
            </a:pathLst>
          </a:cu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376679" y="2790257"/>
            <a:ext cx="2037813" cy="2060800"/>
            <a:chOff x="4376679" y="2790257"/>
            <a:chExt cx="2037813" cy="2060800"/>
          </a:xfrm>
        </p:grpSpPr>
        <p:sp>
          <p:nvSpPr>
            <p:cNvPr id="4" name="Prstenec 3"/>
            <p:cNvSpPr/>
            <p:nvPr/>
          </p:nvSpPr>
          <p:spPr>
            <a:xfrm>
              <a:off x="4458139" y="2897105"/>
              <a:ext cx="1872208" cy="1839652"/>
            </a:xfrm>
            <a:prstGeom prst="donu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" name="Vývojový diagram: spojnice 5"/>
            <p:cNvSpPr/>
            <p:nvPr/>
          </p:nvSpPr>
          <p:spPr>
            <a:xfrm>
              <a:off x="4376679" y="3704456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spojnice 6"/>
            <p:cNvSpPr/>
            <p:nvPr/>
          </p:nvSpPr>
          <p:spPr>
            <a:xfrm>
              <a:off x="5103440" y="2790257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spojnice 7"/>
            <p:cNvSpPr/>
            <p:nvPr/>
          </p:nvSpPr>
          <p:spPr>
            <a:xfrm>
              <a:off x="5385781" y="2798613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6185892" y="3772509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6185892" y="3473543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spojnice 10"/>
            <p:cNvSpPr/>
            <p:nvPr/>
          </p:nvSpPr>
          <p:spPr>
            <a:xfrm>
              <a:off x="5320095" y="4622457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ývojový diagram: spojnice 11"/>
            <p:cNvSpPr/>
            <p:nvPr/>
          </p:nvSpPr>
          <p:spPr>
            <a:xfrm>
              <a:off x="5039185" y="4600343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660218" y="3011239"/>
            <a:ext cx="1449918" cy="1381807"/>
            <a:chOff x="1660218" y="3011239"/>
            <a:chExt cx="1449918" cy="1381807"/>
          </a:xfrm>
        </p:grpSpPr>
        <p:sp>
          <p:nvSpPr>
            <p:cNvPr id="13" name="Prstenec 12"/>
            <p:cNvSpPr/>
            <p:nvPr/>
          </p:nvSpPr>
          <p:spPr>
            <a:xfrm>
              <a:off x="1660218" y="3011239"/>
              <a:ext cx="1346448" cy="1381807"/>
            </a:xfrm>
            <a:prstGeom prst="donu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2881536" y="3361059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406248" y="2231390"/>
            <a:ext cx="1348003" cy="405522"/>
            <a:chOff x="3406248" y="2231390"/>
            <a:chExt cx="1348003" cy="405522"/>
          </a:xfrm>
        </p:grpSpPr>
        <p:cxnSp>
          <p:nvCxnSpPr>
            <p:cNvPr id="19" name="Přímá spojnice se šipkou 18"/>
            <p:cNvCxnSpPr/>
            <p:nvPr/>
          </p:nvCxnSpPr>
          <p:spPr>
            <a:xfrm flipH="1">
              <a:off x="3406248" y="2636912"/>
              <a:ext cx="1348003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3693987" y="2231390"/>
              <a:ext cx="5100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2,2</a:t>
              </a:r>
              <a:endParaRPr lang="cs-CZ" sz="20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808282" y="4415677"/>
            <a:ext cx="2131640" cy="413266"/>
            <a:chOff x="2808282" y="4415677"/>
            <a:chExt cx="2131640" cy="413266"/>
          </a:xfrm>
        </p:grpSpPr>
        <p:cxnSp>
          <p:nvCxnSpPr>
            <p:cNvPr id="22" name="Přímá spojnice se šipkou 21"/>
            <p:cNvCxnSpPr/>
            <p:nvPr/>
          </p:nvCxnSpPr>
          <p:spPr>
            <a:xfrm>
              <a:off x="2808282" y="4828943"/>
              <a:ext cx="2131640" cy="0"/>
            </a:xfrm>
            <a:prstGeom prst="straightConnector1">
              <a:avLst/>
            </a:prstGeom>
            <a:ln>
              <a:solidFill>
                <a:srgbClr val="00B05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sp>
          <p:nvSpPr>
            <p:cNvPr id="25" name="TextovéPole 24"/>
            <p:cNvSpPr txBox="1"/>
            <p:nvPr/>
          </p:nvSpPr>
          <p:spPr>
            <a:xfrm>
              <a:off x="3663711" y="4415677"/>
              <a:ext cx="5100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B050"/>
                  </a:solidFill>
                </a:rPr>
                <a:t>2,8</a:t>
              </a:r>
              <a:endParaRPr lang="cs-CZ" sz="20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817527" y="5816416"/>
            <a:ext cx="34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692" y="534057"/>
            <a:ext cx="88383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b) </a:t>
            </a:r>
            <a:r>
              <a:rPr lang="cs-CZ" sz="3200" b="1" dirty="0" smtClean="0">
                <a:solidFill>
                  <a:srgbClr val="FF0000"/>
                </a:solidFill>
              </a:rPr>
              <a:t>polární vazba </a:t>
            </a:r>
            <a:r>
              <a:rPr lang="cs-CZ" sz="3200" b="1" dirty="0" smtClean="0"/>
              <a:t>– rozdíl v přitahování elektronů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∆E : 0,4 </a:t>
            </a:r>
            <a:r>
              <a:rPr lang="cs-CZ" sz="3200" b="1" dirty="0"/>
              <a:t>– </a:t>
            </a:r>
            <a:r>
              <a:rPr lang="cs-CZ" sz="3200" b="1" dirty="0" smtClean="0"/>
              <a:t>1,7  (vznik pólů na okrajích molekuly)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06857" y="3338459"/>
            <a:ext cx="244971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∆E = 2,8 – 2,2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∆E = 0,6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475656" y="5018820"/>
            <a:ext cx="4938836" cy="1595191"/>
            <a:chOff x="1847488" y="4815787"/>
            <a:chExt cx="4713150" cy="1195081"/>
          </a:xfrm>
        </p:grpSpPr>
        <p:sp>
          <p:nvSpPr>
            <p:cNvPr id="26" name="TextovéPole 25"/>
            <p:cNvSpPr txBox="1"/>
            <p:nvPr/>
          </p:nvSpPr>
          <p:spPr>
            <a:xfrm>
              <a:off x="1847488" y="4941167"/>
              <a:ext cx="471315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H</a:t>
              </a:r>
              <a:r>
                <a:rPr lang="cs-CZ" sz="6600" b="1" baseline="30000" dirty="0" smtClean="0"/>
                <a:t>.</a:t>
              </a:r>
              <a:r>
                <a:rPr lang="cs-CZ" sz="6000" b="1" baseline="30000" dirty="0" smtClean="0"/>
                <a:t> </a:t>
              </a:r>
              <a:r>
                <a:rPr lang="cs-CZ" sz="6000" b="1" dirty="0" smtClean="0"/>
                <a:t>+ </a:t>
              </a:r>
              <a:r>
                <a:rPr lang="cs-CZ" sz="6600" b="1" baseline="30000" dirty="0" smtClean="0"/>
                <a:t>.</a:t>
              </a:r>
              <a:r>
                <a:rPr lang="cs-CZ" sz="6000" b="1" dirty="0" smtClean="0"/>
                <a:t>Cl</a:t>
              </a:r>
              <a:r>
                <a:rPr lang="cs-CZ" sz="6000" b="1" baseline="30000" dirty="0" smtClean="0"/>
                <a:t>: </a:t>
              </a:r>
              <a:r>
                <a:rPr lang="cs-CZ" sz="6000" b="1" dirty="0" smtClean="0">
                  <a:latin typeface="Franklin Gothic Book"/>
                </a:rPr>
                <a:t>→</a:t>
              </a:r>
              <a:r>
                <a:rPr lang="cs-CZ" sz="6000" b="1" baseline="30000" dirty="0" smtClean="0">
                  <a:latin typeface="Franklin Gothic Book"/>
                </a:rPr>
                <a:t> </a:t>
              </a:r>
              <a:r>
                <a:rPr lang="cs-CZ" sz="6000" b="1" dirty="0" smtClean="0"/>
                <a:t>H-Cl</a:t>
              </a:r>
              <a:endParaRPr lang="cs-CZ" sz="6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431473" y="4815787"/>
              <a:ext cx="471604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¨</a:t>
              </a:r>
              <a:endParaRPr lang="cs-CZ" sz="54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388072" y="5241427"/>
              <a:ext cx="48603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..</a:t>
              </a:r>
              <a:endParaRPr lang="cs-CZ" sz="4400" b="1" dirty="0"/>
            </a:p>
          </p:txBody>
        </p:sp>
      </p:grpSp>
      <p:sp>
        <p:nvSpPr>
          <p:cNvPr id="28" name="Jednoduché závorky 27"/>
          <p:cNvSpPr/>
          <p:nvPr/>
        </p:nvSpPr>
        <p:spPr>
          <a:xfrm>
            <a:off x="5895753" y="2631500"/>
            <a:ext cx="434594" cy="265605"/>
          </a:xfrm>
          <a:prstGeom prst="bracketPair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-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9" name="Jednoduché závorky 28"/>
          <p:cNvSpPr/>
          <p:nvPr/>
        </p:nvSpPr>
        <p:spPr>
          <a:xfrm>
            <a:off x="2789369" y="2665810"/>
            <a:ext cx="434594" cy="265605"/>
          </a:xfrm>
          <a:prstGeom prst="bracketPair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4384738" y="3403177"/>
            <a:ext cx="228600" cy="2286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4985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16" grpId="0"/>
      <p:bldP spid="15" grpId="0"/>
      <p:bldP spid="28" grpId="0" animBg="1"/>
      <p:bldP spid="29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stenec 3"/>
          <p:cNvSpPr/>
          <p:nvPr/>
        </p:nvSpPr>
        <p:spPr>
          <a:xfrm>
            <a:off x="2246099" y="2053043"/>
            <a:ext cx="1337438" cy="134594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4779702" y="1871386"/>
            <a:ext cx="1956792" cy="1855255"/>
            <a:chOff x="4779702" y="1871386"/>
            <a:chExt cx="1956792" cy="1855255"/>
          </a:xfrm>
        </p:grpSpPr>
        <p:sp>
          <p:nvSpPr>
            <p:cNvPr id="6" name="Prstenec 5"/>
            <p:cNvSpPr/>
            <p:nvPr/>
          </p:nvSpPr>
          <p:spPr>
            <a:xfrm>
              <a:off x="4894002" y="1992629"/>
              <a:ext cx="1728192" cy="1659632"/>
            </a:xfrm>
            <a:prstGeom prst="donu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" name="Vývojový diagram: spojnice 6"/>
            <p:cNvSpPr/>
            <p:nvPr/>
          </p:nvSpPr>
          <p:spPr>
            <a:xfrm>
              <a:off x="5529938" y="1871386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spojnice 7"/>
            <p:cNvSpPr/>
            <p:nvPr/>
          </p:nvSpPr>
          <p:spPr>
            <a:xfrm>
              <a:off x="4779702" y="2776180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5544314" y="3486612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5871916" y="3498041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spojnice 10"/>
            <p:cNvSpPr/>
            <p:nvPr/>
          </p:nvSpPr>
          <p:spPr>
            <a:xfrm>
              <a:off x="5889994" y="1878329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ývojový diagram: spojnice 11"/>
            <p:cNvSpPr/>
            <p:nvPr/>
          </p:nvSpPr>
          <p:spPr>
            <a:xfrm>
              <a:off x="6507894" y="2547580"/>
              <a:ext cx="228600" cy="2286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6507894" y="2864555"/>
              <a:ext cx="228600" cy="203167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971600" y="482769"/>
            <a:ext cx="4801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2. </a:t>
            </a:r>
            <a:r>
              <a:rPr lang="cs-CZ" sz="4000" b="1" dirty="0" smtClean="0">
                <a:solidFill>
                  <a:srgbClr val="FF0000"/>
                </a:solidFill>
              </a:rPr>
              <a:t>IONTOVÁ VAZBA</a:t>
            </a:r>
            <a:r>
              <a:rPr lang="cs-CZ" sz="4000" b="1" dirty="0" smtClean="0"/>
              <a:t> </a:t>
            </a:r>
            <a:r>
              <a:rPr lang="cs-CZ" sz="4000" dirty="0" smtClean="0"/>
              <a:t>	</a:t>
            </a:r>
            <a:endParaRPr lang="cs-CZ" sz="40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3405784" y="1464172"/>
            <a:ext cx="1428582" cy="400110"/>
            <a:chOff x="3309845" y="1464172"/>
            <a:chExt cx="1428582" cy="400110"/>
          </a:xfrm>
        </p:grpSpPr>
        <p:cxnSp>
          <p:nvCxnSpPr>
            <p:cNvPr id="14" name="Přímá spojnice se šipkou 13"/>
            <p:cNvCxnSpPr/>
            <p:nvPr/>
          </p:nvCxnSpPr>
          <p:spPr>
            <a:xfrm flipH="1">
              <a:off x="3309845" y="1853921"/>
              <a:ext cx="1428582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3765331" y="1464172"/>
              <a:ext cx="60585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1,0</a:t>
              </a:r>
              <a:endParaRPr lang="cs-CZ" sz="20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143418" y="3547314"/>
            <a:ext cx="2220670" cy="400110"/>
            <a:chOff x="3143418" y="3547314"/>
            <a:chExt cx="2220670" cy="400110"/>
          </a:xfrm>
        </p:grpSpPr>
        <p:cxnSp>
          <p:nvCxnSpPr>
            <p:cNvPr id="18" name="Přímá spojnice se šipkou 17"/>
            <p:cNvCxnSpPr/>
            <p:nvPr/>
          </p:nvCxnSpPr>
          <p:spPr>
            <a:xfrm>
              <a:off x="3143418" y="3933056"/>
              <a:ext cx="2220670" cy="0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3938825" y="3547314"/>
              <a:ext cx="67076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2,8</a:t>
              </a:r>
              <a:endParaRPr lang="cs-CZ" sz="2000" b="1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271722" y="1079158"/>
            <a:ext cx="35604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Vazba v molekule </a:t>
            </a:r>
            <a:r>
              <a:rPr lang="cs-CZ" sz="2800" b="1" dirty="0" err="1" smtClean="0">
                <a:solidFill>
                  <a:srgbClr val="C00000"/>
                </a:solidFill>
              </a:rPr>
              <a:t>NaCl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30813" y="2561635"/>
            <a:ext cx="5680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/>
              <a:t>Na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104" y="2621414"/>
            <a:ext cx="47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/>
              <a:t>Cl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41498" y="1920117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+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736494" y="1664227"/>
            <a:ext cx="4667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-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4189082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Na + Cl -</a:t>
            </a:r>
            <a:r>
              <a:rPr lang="en-US" sz="6000" b="1" dirty="0" smtClean="0"/>
              <a:t>&gt;</a:t>
            </a:r>
            <a:r>
              <a:rPr lang="cs-CZ" sz="6000" b="1" dirty="0" smtClean="0"/>
              <a:t>Na</a:t>
            </a:r>
            <a:r>
              <a:rPr lang="cs-CZ" sz="6000" b="1" baseline="30000" dirty="0" smtClean="0"/>
              <a:t>+ </a:t>
            </a:r>
            <a:r>
              <a:rPr lang="cs-CZ" sz="6000" b="1" dirty="0" smtClean="0"/>
              <a:t>+</a:t>
            </a:r>
            <a:r>
              <a:rPr lang="cs-CZ" sz="6000" b="1" baseline="30000" dirty="0" smtClean="0"/>
              <a:t>  </a:t>
            </a:r>
            <a:r>
              <a:rPr lang="cs-CZ" sz="6000" b="1" dirty="0" smtClean="0"/>
              <a:t>Cl</a:t>
            </a:r>
            <a:r>
              <a:rPr lang="cs-CZ" sz="6000" b="1" baseline="30000" dirty="0" smtClean="0"/>
              <a:t>-</a:t>
            </a:r>
            <a:endParaRPr lang="cs-CZ" sz="6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9513" y="5204745"/>
            <a:ext cx="89644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∆E </a:t>
            </a:r>
            <a:r>
              <a:rPr lang="en-US" sz="3200" b="1" dirty="0" smtClean="0"/>
              <a:t>&gt;</a:t>
            </a:r>
            <a:r>
              <a:rPr lang="cs-CZ" sz="3200" b="1" dirty="0" smtClean="0"/>
              <a:t>1,7 …  silnější atom </a:t>
            </a:r>
            <a:r>
              <a:rPr lang="cs-CZ" sz="3200" b="1" dirty="0" smtClean="0">
                <a:solidFill>
                  <a:srgbClr val="FF0000"/>
                </a:solidFill>
              </a:rPr>
              <a:t>zcela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přitáhne elektron  </a:t>
            </a:r>
            <a:r>
              <a:rPr lang="cs-CZ" sz="3200" b="1" dirty="0" smtClean="0"/>
              <a:t>od</a:t>
            </a:r>
          </a:p>
          <a:p>
            <a:r>
              <a:rPr lang="cs-CZ" sz="3200" b="1" dirty="0" smtClean="0"/>
              <a:t>  slabšího a vzniknou </a:t>
            </a:r>
            <a:r>
              <a:rPr lang="cs-CZ" sz="3200" b="1" dirty="0" smtClean="0">
                <a:solidFill>
                  <a:srgbClr val="FF0000"/>
                </a:solidFill>
              </a:rPr>
              <a:t>ionty</a:t>
            </a:r>
            <a:r>
              <a:rPr lang="cs-CZ" sz="3200" b="1" dirty="0" smtClean="0"/>
              <a:t>, které se vzájemně 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přitahují </a:t>
            </a:r>
            <a:r>
              <a:rPr lang="cs-CZ" sz="3200" b="1" dirty="0" smtClean="0">
                <a:solidFill>
                  <a:srgbClr val="FF0000"/>
                </a:solidFill>
              </a:rPr>
              <a:t>elektrostatickou silou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37096" y="3067722"/>
            <a:ext cx="18934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∆E = 2,8 – 1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∆E = 1.8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3421962" y="2462779"/>
            <a:ext cx="228600" cy="2286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22636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7407E-6 L 0.04045 -0.02268 C 0.04913 -0.02754 0.0618 -0.02986 0.07534 -0.02986 C 0.09045 -0.02986 0.1026 -0.02754 0.11111 -0.02268 L 0.1526 -4.07407E-6 " pathEditMode="relative" rAng="0" ptsTypes="FffFF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22" y="-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4" grpId="0"/>
      <p:bldP spid="25" grpId="0"/>
      <p:bldP spid="26" grpId="0"/>
      <p:bldP spid="27" grpId="0"/>
      <p:bldP spid="29" grpId="0"/>
      <p:bldP spid="3" grpId="0"/>
      <p:bldP spid="15" grpId="0"/>
      <p:bldP spid="19" grpId="0"/>
      <p:bldP spid="5" grpId="0" animBg="1"/>
      <p:bldP spid="5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3392"/>
            <a:ext cx="94887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Ion je elektricky nabitá částice, která vzniká z atomu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připojením nebo odtržením valenčních elektronů.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1655" y="2132856"/>
            <a:ext cx="4830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KATION </a:t>
            </a:r>
            <a:r>
              <a:rPr lang="cs-CZ" sz="3200" b="1" dirty="0" smtClean="0"/>
              <a:t>– kladně nabitý ion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852" y="2776746"/>
            <a:ext cx="37497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 </a:t>
            </a:r>
            <a:r>
              <a:rPr lang="cs-CZ" sz="4000" b="1" dirty="0" smtClean="0">
                <a:solidFill>
                  <a:srgbClr val="FF0000"/>
                </a:solidFill>
              </a:rPr>
              <a:t>-</a:t>
            </a:r>
            <a:r>
              <a:rPr lang="cs-CZ" sz="4000" b="1" dirty="0" smtClean="0"/>
              <a:t> 1 </a:t>
            </a:r>
            <a:r>
              <a:rPr lang="cs-CZ" sz="4000" b="1" dirty="0" smtClean="0">
                <a:solidFill>
                  <a:srgbClr val="FF0000"/>
                </a:solidFill>
              </a:rPr>
              <a:t>e</a:t>
            </a:r>
            <a:r>
              <a:rPr lang="cs-CZ" sz="4000" b="1" baseline="30000" dirty="0" smtClean="0">
                <a:solidFill>
                  <a:srgbClr val="FF0000"/>
                </a:solidFill>
              </a:rPr>
              <a:t>-</a:t>
            </a:r>
            <a:r>
              <a:rPr lang="cs-CZ" sz="4000" b="1" dirty="0" smtClean="0"/>
              <a:t>  - </a:t>
            </a:r>
            <a:r>
              <a:rPr lang="en-US" sz="4000" b="1" dirty="0" smtClean="0"/>
              <a:t>&gt; </a:t>
            </a:r>
            <a:r>
              <a:rPr lang="cs-CZ" sz="4000" b="1" dirty="0" smtClean="0"/>
              <a:t> Na</a:t>
            </a:r>
            <a:r>
              <a:rPr lang="cs-CZ" sz="4000" b="1" baseline="30000" dirty="0" smtClean="0"/>
              <a:t>+</a:t>
            </a:r>
            <a:endParaRPr lang="cs-CZ" sz="4000" b="1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08615" y="3488432"/>
            <a:ext cx="37882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Ca </a:t>
            </a:r>
            <a:r>
              <a:rPr lang="cs-CZ" sz="4000" b="1" dirty="0" smtClean="0">
                <a:solidFill>
                  <a:srgbClr val="FF0000"/>
                </a:solidFill>
              </a:rPr>
              <a:t>-</a:t>
            </a:r>
            <a:r>
              <a:rPr lang="cs-CZ" sz="4000" b="1" dirty="0" smtClean="0"/>
              <a:t> 2 </a:t>
            </a:r>
            <a:r>
              <a:rPr lang="cs-CZ" sz="4000" b="1" dirty="0" smtClean="0">
                <a:solidFill>
                  <a:srgbClr val="FF0000"/>
                </a:solidFill>
              </a:rPr>
              <a:t>e</a:t>
            </a:r>
            <a:r>
              <a:rPr lang="cs-CZ" sz="4000" b="1" baseline="30000" dirty="0" smtClean="0">
                <a:solidFill>
                  <a:srgbClr val="FF0000"/>
                </a:solidFill>
              </a:rPr>
              <a:t>-</a:t>
            </a:r>
            <a:r>
              <a:rPr lang="cs-CZ" sz="4000" b="1" dirty="0" smtClean="0"/>
              <a:t>  - </a:t>
            </a:r>
            <a:r>
              <a:rPr lang="en-US" sz="4000" b="1" dirty="0" smtClean="0"/>
              <a:t>&gt;</a:t>
            </a:r>
            <a:r>
              <a:rPr lang="cs-CZ" sz="4000" b="1" dirty="0" smtClean="0"/>
              <a:t> Ca </a:t>
            </a:r>
            <a:r>
              <a:rPr lang="cs-CZ" sz="4000" b="1" baseline="30000" dirty="0" smtClean="0"/>
              <a:t>2+</a:t>
            </a:r>
            <a:endParaRPr lang="cs-CZ" sz="4000" b="1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1655" y="4382300"/>
            <a:ext cx="49323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ANION</a:t>
            </a:r>
            <a:r>
              <a:rPr lang="cs-CZ" sz="3200" b="1" dirty="0" smtClean="0"/>
              <a:t> – záporně nabitý ion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1508" y="4979784"/>
            <a:ext cx="30652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Cl </a:t>
            </a:r>
            <a:r>
              <a:rPr lang="cs-CZ" sz="4000" b="1" dirty="0" smtClean="0">
                <a:solidFill>
                  <a:srgbClr val="00B050"/>
                </a:solidFill>
              </a:rPr>
              <a:t>+</a:t>
            </a:r>
            <a:r>
              <a:rPr lang="cs-CZ" sz="4000" b="1" dirty="0" smtClean="0"/>
              <a:t> 1e</a:t>
            </a:r>
            <a:r>
              <a:rPr lang="cs-CZ" sz="4000" b="1" baseline="30000" dirty="0" smtClean="0"/>
              <a:t>-</a:t>
            </a:r>
            <a:r>
              <a:rPr lang="cs-CZ" sz="4000" b="1" dirty="0" smtClean="0"/>
              <a:t>  - </a:t>
            </a:r>
            <a:r>
              <a:rPr lang="en-US" sz="4000" b="1" dirty="0" smtClean="0"/>
              <a:t>&gt;</a:t>
            </a:r>
            <a:r>
              <a:rPr lang="cs-CZ" sz="4000" b="1" dirty="0" smtClean="0"/>
              <a:t> Cl</a:t>
            </a:r>
            <a:r>
              <a:rPr lang="cs-CZ" sz="4000" b="1" baseline="30000" dirty="0" smtClean="0"/>
              <a:t>-</a:t>
            </a:r>
            <a:endParaRPr lang="cs-CZ" sz="4000" b="1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49604" y="5645100"/>
            <a:ext cx="35044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 S  </a:t>
            </a:r>
            <a:r>
              <a:rPr lang="cs-CZ" sz="4000" b="1" dirty="0" smtClean="0">
                <a:solidFill>
                  <a:srgbClr val="00B050"/>
                </a:solidFill>
              </a:rPr>
              <a:t>+</a:t>
            </a:r>
            <a:r>
              <a:rPr lang="cs-CZ" sz="4000" b="1" dirty="0" smtClean="0"/>
              <a:t> 2 e</a:t>
            </a:r>
            <a:r>
              <a:rPr lang="cs-CZ" sz="4000" b="1" baseline="30000" dirty="0" smtClean="0"/>
              <a:t>-</a:t>
            </a:r>
            <a:r>
              <a:rPr lang="cs-CZ" sz="4000" b="1" dirty="0" smtClean="0"/>
              <a:t>  - </a:t>
            </a:r>
            <a:r>
              <a:rPr lang="en-US" sz="4000" b="1" dirty="0" smtClean="0"/>
              <a:t>&gt;</a:t>
            </a:r>
            <a:r>
              <a:rPr lang="cs-CZ" sz="4000" b="1" dirty="0" smtClean="0"/>
              <a:t> S</a:t>
            </a:r>
            <a:r>
              <a:rPr lang="cs-CZ" sz="4000" b="1" baseline="30000" dirty="0" smtClean="0"/>
              <a:t>2-</a:t>
            </a:r>
            <a:endParaRPr lang="cs-CZ" sz="4000" b="1" baseline="30000" dirty="0"/>
          </a:p>
        </p:txBody>
      </p:sp>
    </p:spTree>
    <p:extLst>
      <p:ext uri="{BB962C8B-B14F-4D97-AF65-F5344CB8AC3E}">
        <p14:creationId xmlns:p14="http://schemas.microsoft.com/office/powerpoint/2010/main" xmlns="" val="7452200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572521" y="2597933"/>
            <a:ext cx="1543980" cy="1768655"/>
            <a:chOff x="6965099" y="767956"/>
            <a:chExt cx="1543980" cy="1768655"/>
          </a:xfrm>
        </p:grpSpPr>
        <p:sp>
          <p:nvSpPr>
            <p:cNvPr id="3" name="Vývojový diagram: spojnice 2"/>
            <p:cNvSpPr/>
            <p:nvPr/>
          </p:nvSpPr>
          <p:spPr>
            <a:xfrm>
              <a:off x="7656080" y="767956"/>
              <a:ext cx="162018" cy="169168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8183182" y="1307644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spojnice 10"/>
            <p:cNvSpPr/>
            <p:nvPr/>
          </p:nvSpPr>
          <p:spPr>
            <a:xfrm>
              <a:off x="8021164" y="1075200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ývojový diagram: spojnice 11"/>
            <p:cNvSpPr/>
            <p:nvPr/>
          </p:nvSpPr>
          <p:spPr>
            <a:xfrm>
              <a:off x="7274618" y="1896519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7157583" y="1695693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7299303" y="1135563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8204447" y="1711684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8092768" y="189729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7201020" y="1357357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7656080" y="189729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7677345" y="113740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7656080" y="2367443"/>
              <a:ext cx="162018" cy="169168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6965099" y="852540"/>
              <a:ext cx="1543980" cy="1599487"/>
              <a:chOff x="6965099" y="852540"/>
              <a:chExt cx="1543980" cy="1599487"/>
            </a:xfrm>
          </p:grpSpPr>
          <p:sp>
            <p:nvSpPr>
              <p:cNvPr id="6" name="Vývojový diagram: spojnice 5"/>
              <p:cNvSpPr/>
              <p:nvPr/>
            </p:nvSpPr>
            <p:spPr>
              <a:xfrm>
                <a:off x="6965099" y="852540"/>
                <a:ext cx="1543980" cy="1599487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7201020" y="1045466"/>
                <a:ext cx="1114668" cy="1131286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7380312" y="1221992"/>
                <a:ext cx="756084" cy="778234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7596336" y="1441941"/>
                <a:ext cx="324036" cy="338336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7524957" y="1468167"/>
                <a:ext cx="466794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100" dirty="0" smtClean="0">
                    <a:solidFill>
                      <a:schemeClr val="bg1"/>
                    </a:solidFill>
                    <a:latin typeface="Arial Black" pitchFamily="34" charset="0"/>
                  </a:rPr>
                  <a:t>12+</a:t>
                </a:r>
                <a:endParaRPr lang="cs-CZ" sz="1100" dirty="0">
                  <a:solidFill>
                    <a:schemeClr val="bg1"/>
                  </a:solidFill>
                  <a:latin typeface="Arial Black" pitchFamily="34" charset="0"/>
                </a:endParaRPr>
              </a:p>
            </p:txBody>
          </p:sp>
        </p:grpSp>
      </p:grpSp>
      <p:sp>
        <p:nvSpPr>
          <p:cNvPr id="26" name="Vývojový diagram: spojnice 25"/>
          <p:cNvSpPr/>
          <p:nvPr/>
        </p:nvSpPr>
        <p:spPr>
          <a:xfrm>
            <a:off x="5492698" y="3300956"/>
            <a:ext cx="162018" cy="16916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5206871" y="4063195"/>
            <a:ext cx="162018" cy="16916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3796021" y="3073273"/>
            <a:ext cx="1208882" cy="1166157"/>
            <a:chOff x="3922410" y="1178067"/>
            <a:chExt cx="1208882" cy="1131286"/>
          </a:xfrm>
        </p:grpSpPr>
        <p:sp>
          <p:nvSpPr>
            <p:cNvPr id="27" name="Vývojový diagram: spojnice 26"/>
            <p:cNvSpPr/>
            <p:nvPr/>
          </p:nvSpPr>
          <p:spPr>
            <a:xfrm>
              <a:off x="4948009" y="144413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4785991" y="1211692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4039445" y="2033011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3922410" y="1832185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4064130" y="1272055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ývojový diagram: spojnice 31"/>
            <p:cNvSpPr/>
            <p:nvPr/>
          </p:nvSpPr>
          <p:spPr>
            <a:xfrm>
              <a:off x="4969274" y="184817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ývojový diagram: spojnice 32"/>
            <p:cNvSpPr/>
            <p:nvPr/>
          </p:nvSpPr>
          <p:spPr>
            <a:xfrm>
              <a:off x="4857595" y="203378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spojnice 33"/>
            <p:cNvSpPr/>
            <p:nvPr/>
          </p:nvSpPr>
          <p:spPr>
            <a:xfrm>
              <a:off x="3965847" y="1493849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spojnice 34"/>
            <p:cNvSpPr/>
            <p:nvPr/>
          </p:nvSpPr>
          <p:spPr>
            <a:xfrm>
              <a:off x="4420907" y="203378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spojnice 35"/>
            <p:cNvSpPr/>
            <p:nvPr/>
          </p:nvSpPr>
          <p:spPr>
            <a:xfrm>
              <a:off x="4442172" y="1273900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8" name="Skupina 37"/>
            <p:cNvGrpSpPr/>
            <p:nvPr/>
          </p:nvGrpSpPr>
          <p:grpSpPr>
            <a:xfrm>
              <a:off x="3980821" y="1178067"/>
              <a:ext cx="1114668" cy="1131286"/>
              <a:chOff x="7201020" y="1045466"/>
              <a:chExt cx="1114668" cy="1131286"/>
            </a:xfrm>
          </p:grpSpPr>
          <p:sp>
            <p:nvSpPr>
              <p:cNvPr id="40" name="Vývojový diagram: spojnice 39"/>
              <p:cNvSpPr/>
              <p:nvPr/>
            </p:nvSpPr>
            <p:spPr>
              <a:xfrm>
                <a:off x="7201020" y="1045466"/>
                <a:ext cx="1114668" cy="1131286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Vývojový diagram: spojnice 40"/>
              <p:cNvSpPr/>
              <p:nvPr/>
            </p:nvSpPr>
            <p:spPr>
              <a:xfrm>
                <a:off x="7380312" y="1221992"/>
                <a:ext cx="756084" cy="778234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Vývojový diagram: spojnice 41"/>
              <p:cNvSpPr/>
              <p:nvPr/>
            </p:nvSpPr>
            <p:spPr>
              <a:xfrm>
                <a:off x="7596336" y="1441941"/>
                <a:ext cx="324036" cy="338336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7524957" y="1468167"/>
                <a:ext cx="466794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100" dirty="0" smtClean="0">
                    <a:solidFill>
                      <a:schemeClr val="bg1"/>
                    </a:solidFill>
                    <a:latin typeface="Arial Black" pitchFamily="34" charset="0"/>
                  </a:rPr>
                  <a:t>12+</a:t>
                </a:r>
                <a:endParaRPr lang="cs-CZ" sz="1100" dirty="0">
                  <a:solidFill>
                    <a:schemeClr val="bg1"/>
                  </a:solidFill>
                  <a:latin typeface="Arial Black" pitchFamily="34" charset="0"/>
                </a:endParaRPr>
              </a:p>
            </p:txBody>
          </p:sp>
        </p:grpSp>
      </p:grpSp>
      <p:grpSp>
        <p:nvGrpSpPr>
          <p:cNvPr id="65" name="Skupina 64"/>
          <p:cNvGrpSpPr/>
          <p:nvPr/>
        </p:nvGrpSpPr>
        <p:grpSpPr>
          <a:xfrm>
            <a:off x="5797734" y="4365168"/>
            <a:ext cx="1208882" cy="1166157"/>
            <a:chOff x="3922410" y="1178067"/>
            <a:chExt cx="1208882" cy="1131286"/>
          </a:xfrm>
        </p:grpSpPr>
        <p:sp>
          <p:nvSpPr>
            <p:cNvPr id="66" name="Vývojový diagram: spojnice 65"/>
            <p:cNvSpPr/>
            <p:nvPr/>
          </p:nvSpPr>
          <p:spPr>
            <a:xfrm>
              <a:off x="4948009" y="144413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spojnice 66"/>
            <p:cNvSpPr/>
            <p:nvPr/>
          </p:nvSpPr>
          <p:spPr>
            <a:xfrm>
              <a:off x="4785991" y="1211692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spojnice 67"/>
            <p:cNvSpPr/>
            <p:nvPr/>
          </p:nvSpPr>
          <p:spPr>
            <a:xfrm>
              <a:off x="4039445" y="2033011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spojnice 68"/>
            <p:cNvSpPr/>
            <p:nvPr/>
          </p:nvSpPr>
          <p:spPr>
            <a:xfrm>
              <a:off x="3922410" y="1832185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spojnice 69"/>
            <p:cNvSpPr/>
            <p:nvPr/>
          </p:nvSpPr>
          <p:spPr>
            <a:xfrm>
              <a:off x="4064130" y="1272055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spojnice 70"/>
            <p:cNvSpPr/>
            <p:nvPr/>
          </p:nvSpPr>
          <p:spPr>
            <a:xfrm>
              <a:off x="4969274" y="184817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spojnice 71"/>
            <p:cNvSpPr/>
            <p:nvPr/>
          </p:nvSpPr>
          <p:spPr>
            <a:xfrm>
              <a:off x="4857595" y="203378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spojnice 72"/>
            <p:cNvSpPr/>
            <p:nvPr/>
          </p:nvSpPr>
          <p:spPr>
            <a:xfrm>
              <a:off x="3965847" y="1493849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spojnice 73"/>
            <p:cNvSpPr/>
            <p:nvPr/>
          </p:nvSpPr>
          <p:spPr>
            <a:xfrm>
              <a:off x="4420907" y="203378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spojnice 74"/>
            <p:cNvSpPr/>
            <p:nvPr/>
          </p:nvSpPr>
          <p:spPr>
            <a:xfrm>
              <a:off x="4442172" y="1273900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6" name="Skupina 75"/>
            <p:cNvGrpSpPr/>
            <p:nvPr/>
          </p:nvGrpSpPr>
          <p:grpSpPr>
            <a:xfrm>
              <a:off x="3980821" y="1178067"/>
              <a:ext cx="1114668" cy="1131286"/>
              <a:chOff x="7201020" y="1045466"/>
              <a:chExt cx="1114668" cy="1131286"/>
            </a:xfrm>
          </p:grpSpPr>
          <p:sp>
            <p:nvSpPr>
              <p:cNvPr id="77" name="Vývojový diagram: spojnice 76"/>
              <p:cNvSpPr/>
              <p:nvPr/>
            </p:nvSpPr>
            <p:spPr>
              <a:xfrm>
                <a:off x="7201020" y="1045466"/>
                <a:ext cx="1114668" cy="1131286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ývojový diagram: spojnice 77"/>
              <p:cNvSpPr/>
              <p:nvPr/>
            </p:nvSpPr>
            <p:spPr>
              <a:xfrm>
                <a:off x="7380312" y="1221992"/>
                <a:ext cx="756084" cy="778234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Vývojový diagram: spojnice 78"/>
              <p:cNvSpPr/>
              <p:nvPr/>
            </p:nvSpPr>
            <p:spPr>
              <a:xfrm>
                <a:off x="7596336" y="1441941"/>
                <a:ext cx="324036" cy="338336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80" name="TextovéPole 79"/>
              <p:cNvSpPr txBox="1"/>
              <p:nvPr/>
            </p:nvSpPr>
            <p:spPr>
              <a:xfrm>
                <a:off x="7524957" y="1468167"/>
                <a:ext cx="466794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100" dirty="0" smtClean="0">
                    <a:solidFill>
                      <a:schemeClr val="bg1"/>
                    </a:solidFill>
                    <a:latin typeface="Arial Black" pitchFamily="34" charset="0"/>
                  </a:rPr>
                  <a:t>12+</a:t>
                </a:r>
                <a:endParaRPr lang="cs-CZ" sz="1100" dirty="0">
                  <a:solidFill>
                    <a:schemeClr val="bg1"/>
                  </a:solidFill>
                  <a:latin typeface="Arial Black" pitchFamily="34" charset="0"/>
                </a:endParaRPr>
              </a:p>
            </p:txBody>
          </p:sp>
        </p:grpSp>
      </p:grpSp>
      <p:grpSp>
        <p:nvGrpSpPr>
          <p:cNvPr id="81" name="Skupina 80"/>
          <p:cNvGrpSpPr/>
          <p:nvPr/>
        </p:nvGrpSpPr>
        <p:grpSpPr>
          <a:xfrm>
            <a:off x="4155957" y="4547135"/>
            <a:ext cx="1208882" cy="1166157"/>
            <a:chOff x="3922410" y="1178067"/>
            <a:chExt cx="1208882" cy="1131286"/>
          </a:xfrm>
        </p:grpSpPr>
        <p:sp>
          <p:nvSpPr>
            <p:cNvPr id="82" name="Vývojový diagram: spojnice 81"/>
            <p:cNvSpPr/>
            <p:nvPr/>
          </p:nvSpPr>
          <p:spPr>
            <a:xfrm>
              <a:off x="4948009" y="144413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spojnice 82"/>
            <p:cNvSpPr/>
            <p:nvPr/>
          </p:nvSpPr>
          <p:spPr>
            <a:xfrm>
              <a:off x="4785991" y="1211692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spojnice 83"/>
            <p:cNvSpPr/>
            <p:nvPr/>
          </p:nvSpPr>
          <p:spPr>
            <a:xfrm>
              <a:off x="4039445" y="2033011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spojnice 84"/>
            <p:cNvSpPr/>
            <p:nvPr/>
          </p:nvSpPr>
          <p:spPr>
            <a:xfrm>
              <a:off x="3922410" y="1832185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spojnice 85"/>
            <p:cNvSpPr/>
            <p:nvPr/>
          </p:nvSpPr>
          <p:spPr>
            <a:xfrm>
              <a:off x="4064130" y="1272055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spojnice 86"/>
            <p:cNvSpPr/>
            <p:nvPr/>
          </p:nvSpPr>
          <p:spPr>
            <a:xfrm>
              <a:off x="4969274" y="184817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spojnice 87"/>
            <p:cNvSpPr/>
            <p:nvPr/>
          </p:nvSpPr>
          <p:spPr>
            <a:xfrm>
              <a:off x="4857595" y="203378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spojnice 88"/>
            <p:cNvSpPr/>
            <p:nvPr/>
          </p:nvSpPr>
          <p:spPr>
            <a:xfrm>
              <a:off x="3965847" y="1493849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spojnice 89"/>
            <p:cNvSpPr/>
            <p:nvPr/>
          </p:nvSpPr>
          <p:spPr>
            <a:xfrm>
              <a:off x="4420907" y="203378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spojnice 90"/>
            <p:cNvSpPr/>
            <p:nvPr/>
          </p:nvSpPr>
          <p:spPr>
            <a:xfrm>
              <a:off x="4442172" y="1273900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2" name="Skupina 91"/>
            <p:cNvGrpSpPr/>
            <p:nvPr/>
          </p:nvGrpSpPr>
          <p:grpSpPr>
            <a:xfrm>
              <a:off x="3980821" y="1178067"/>
              <a:ext cx="1114668" cy="1131286"/>
              <a:chOff x="7201020" y="1045466"/>
              <a:chExt cx="1114668" cy="1131286"/>
            </a:xfrm>
          </p:grpSpPr>
          <p:sp>
            <p:nvSpPr>
              <p:cNvPr id="93" name="Vývojový diagram: spojnice 92"/>
              <p:cNvSpPr/>
              <p:nvPr/>
            </p:nvSpPr>
            <p:spPr>
              <a:xfrm>
                <a:off x="7201020" y="1045466"/>
                <a:ext cx="1114668" cy="1131286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Vývojový diagram: spojnice 93"/>
              <p:cNvSpPr/>
              <p:nvPr/>
            </p:nvSpPr>
            <p:spPr>
              <a:xfrm>
                <a:off x="7380312" y="1221992"/>
                <a:ext cx="756084" cy="778234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Vývojový diagram: spojnice 94"/>
              <p:cNvSpPr/>
              <p:nvPr/>
            </p:nvSpPr>
            <p:spPr>
              <a:xfrm>
                <a:off x="7596336" y="1441941"/>
                <a:ext cx="324036" cy="338336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6" name="TextovéPole 95"/>
              <p:cNvSpPr txBox="1"/>
              <p:nvPr/>
            </p:nvSpPr>
            <p:spPr>
              <a:xfrm>
                <a:off x="7524957" y="1468167"/>
                <a:ext cx="466794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100" dirty="0" smtClean="0">
                    <a:solidFill>
                      <a:schemeClr val="bg1"/>
                    </a:solidFill>
                    <a:latin typeface="Arial Black" pitchFamily="34" charset="0"/>
                  </a:rPr>
                  <a:t>12+</a:t>
                </a:r>
                <a:endParaRPr lang="cs-CZ" sz="1100" dirty="0">
                  <a:solidFill>
                    <a:schemeClr val="bg1"/>
                  </a:solidFill>
                  <a:latin typeface="Arial Black" pitchFamily="34" charset="0"/>
                </a:endParaRPr>
              </a:p>
            </p:txBody>
          </p:sp>
        </p:grpSp>
      </p:grpSp>
      <p:grpSp>
        <p:nvGrpSpPr>
          <p:cNvPr id="97" name="Skupina 96"/>
          <p:cNvGrpSpPr/>
          <p:nvPr/>
        </p:nvGrpSpPr>
        <p:grpSpPr>
          <a:xfrm>
            <a:off x="5856145" y="3060761"/>
            <a:ext cx="1208882" cy="1166157"/>
            <a:chOff x="3922410" y="1178067"/>
            <a:chExt cx="1208882" cy="1131286"/>
          </a:xfrm>
        </p:grpSpPr>
        <p:sp>
          <p:nvSpPr>
            <p:cNvPr id="98" name="Vývojový diagram: spojnice 97"/>
            <p:cNvSpPr/>
            <p:nvPr/>
          </p:nvSpPr>
          <p:spPr>
            <a:xfrm>
              <a:off x="4948009" y="144413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spojnice 98"/>
            <p:cNvSpPr/>
            <p:nvPr/>
          </p:nvSpPr>
          <p:spPr>
            <a:xfrm>
              <a:off x="4785991" y="1211692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spojnice 99"/>
            <p:cNvSpPr/>
            <p:nvPr/>
          </p:nvSpPr>
          <p:spPr>
            <a:xfrm>
              <a:off x="4039445" y="2033011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spojnice 100"/>
            <p:cNvSpPr/>
            <p:nvPr/>
          </p:nvSpPr>
          <p:spPr>
            <a:xfrm>
              <a:off x="3922410" y="1832185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spojnice 101"/>
            <p:cNvSpPr/>
            <p:nvPr/>
          </p:nvSpPr>
          <p:spPr>
            <a:xfrm>
              <a:off x="4064130" y="1272055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spojnice 102"/>
            <p:cNvSpPr/>
            <p:nvPr/>
          </p:nvSpPr>
          <p:spPr>
            <a:xfrm>
              <a:off x="4969274" y="1848176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spojnice 103"/>
            <p:cNvSpPr/>
            <p:nvPr/>
          </p:nvSpPr>
          <p:spPr>
            <a:xfrm>
              <a:off x="4857595" y="203378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spojnice 104"/>
            <p:cNvSpPr/>
            <p:nvPr/>
          </p:nvSpPr>
          <p:spPr>
            <a:xfrm>
              <a:off x="3965847" y="1493849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spojnice 105"/>
            <p:cNvSpPr/>
            <p:nvPr/>
          </p:nvSpPr>
          <p:spPr>
            <a:xfrm>
              <a:off x="4420907" y="2033788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spojnice 106"/>
            <p:cNvSpPr/>
            <p:nvPr/>
          </p:nvSpPr>
          <p:spPr>
            <a:xfrm>
              <a:off x="4442172" y="1273900"/>
              <a:ext cx="162018" cy="16916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8" name="Skupina 107"/>
            <p:cNvGrpSpPr/>
            <p:nvPr/>
          </p:nvGrpSpPr>
          <p:grpSpPr>
            <a:xfrm>
              <a:off x="3980821" y="1178067"/>
              <a:ext cx="1114668" cy="1131286"/>
              <a:chOff x="7201020" y="1045466"/>
              <a:chExt cx="1114668" cy="1131286"/>
            </a:xfrm>
          </p:grpSpPr>
          <p:sp>
            <p:nvSpPr>
              <p:cNvPr id="109" name="Vývojový diagram: spojnice 108"/>
              <p:cNvSpPr/>
              <p:nvPr/>
            </p:nvSpPr>
            <p:spPr>
              <a:xfrm>
                <a:off x="7201020" y="1045466"/>
                <a:ext cx="1114668" cy="1131286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Vývojový diagram: spojnice 109"/>
              <p:cNvSpPr/>
              <p:nvPr/>
            </p:nvSpPr>
            <p:spPr>
              <a:xfrm>
                <a:off x="7380312" y="1221992"/>
                <a:ext cx="756084" cy="778234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Vývojový diagram: spojnice 110"/>
              <p:cNvSpPr/>
              <p:nvPr/>
            </p:nvSpPr>
            <p:spPr>
              <a:xfrm>
                <a:off x="7596336" y="1441941"/>
                <a:ext cx="324036" cy="338336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2" name="TextovéPole 111"/>
              <p:cNvSpPr txBox="1"/>
              <p:nvPr/>
            </p:nvSpPr>
            <p:spPr>
              <a:xfrm>
                <a:off x="7524957" y="1468167"/>
                <a:ext cx="466794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100" dirty="0" smtClean="0">
                    <a:solidFill>
                      <a:schemeClr val="bg1"/>
                    </a:solidFill>
                    <a:latin typeface="Arial Black" pitchFamily="34" charset="0"/>
                  </a:rPr>
                  <a:t>12+</a:t>
                </a:r>
                <a:endParaRPr lang="cs-CZ" sz="1100" dirty="0">
                  <a:solidFill>
                    <a:schemeClr val="bg1"/>
                  </a:solidFill>
                  <a:latin typeface="Arial Black" pitchFamily="34" charset="0"/>
                </a:endParaRPr>
              </a:p>
            </p:txBody>
          </p:sp>
        </p:grpSp>
      </p:grpSp>
      <p:sp>
        <p:nvSpPr>
          <p:cNvPr id="113" name="Vývojový diagram: spojnice 112"/>
          <p:cNvSpPr/>
          <p:nvPr/>
        </p:nvSpPr>
        <p:spPr>
          <a:xfrm>
            <a:off x="5429723" y="4773864"/>
            <a:ext cx="162018" cy="16916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Vývojový diagram: spojnice 113"/>
          <p:cNvSpPr/>
          <p:nvPr/>
        </p:nvSpPr>
        <p:spPr>
          <a:xfrm>
            <a:off x="6981123" y="4300606"/>
            <a:ext cx="162018" cy="16916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Vývojový diagram: spojnice 114"/>
          <p:cNvSpPr/>
          <p:nvPr/>
        </p:nvSpPr>
        <p:spPr>
          <a:xfrm>
            <a:off x="4047653" y="4374249"/>
            <a:ext cx="162018" cy="16916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Vývojový diagram: spojnice 115"/>
          <p:cNvSpPr/>
          <p:nvPr/>
        </p:nvSpPr>
        <p:spPr>
          <a:xfrm>
            <a:off x="3505358" y="4131438"/>
            <a:ext cx="171618" cy="15056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Vývojový diagram: spojnice 116"/>
          <p:cNvSpPr/>
          <p:nvPr/>
        </p:nvSpPr>
        <p:spPr>
          <a:xfrm>
            <a:off x="3595967" y="4802181"/>
            <a:ext cx="162018" cy="16916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Vývojový diagram: spojnice 117"/>
          <p:cNvSpPr/>
          <p:nvPr/>
        </p:nvSpPr>
        <p:spPr>
          <a:xfrm>
            <a:off x="3907700" y="5446741"/>
            <a:ext cx="162018" cy="16916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TextovéPole 118"/>
          <p:cNvSpPr txBox="1"/>
          <p:nvPr/>
        </p:nvSpPr>
        <p:spPr>
          <a:xfrm>
            <a:off x="971600" y="482769"/>
            <a:ext cx="4801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2. </a:t>
            </a:r>
            <a:r>
              <a:rPr lang="cs-CZ" sz="4000" b="1" dirty="0" smtClean="0">
                <a:solidFill>
                  <a:srgbClr val="FF0000"/>
                </a:solidFill>
              </a:rPr>
              <a:t>KOVOVÁ VAZBA</a:t>
            </a:r>
            <a:r>
              <a:rPr lang="cs-CZ" sz="4000" b="1" dirty="0" smtClean="0"/>
              <a:t> </a:t>
            </a:r>
            <a:r>
              <a:rPr lang="cs-CZ" sz="4000" dirty="0" smtClean="0"/>
              <a:t>	</a:t>
            </a:r>
            <a:endParaRPr lang="cs-CZ" sz="4000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1269742" y="1122848"/>
            <a:ext cx="787425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- typická pro kovy – </a:t>
            </a:r>
            <a:r>
              <a:rPr lang="cs-CZ" sz="4000" b="1" dirty="0" smtClean="0">
                <a:solidFill>
                  <a:srgbClr val="FF0000"/>
                </a:solidFill>
              </a:rPr>
              <a:t>volné  valenční  elektrony = elektronový oblak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522878" y="4382700"/>
            <a:ext cx="1847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atom hořčíku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049" name="TextovéPole 2048"/>
          <p:cNvSpPr txBox="1"/>
          <p:nvPr/>
        </p:nvSpPr>
        <p:spPr>
          <a:xfrm>
            <a:off x="5166565" y="5946576"/>
            <a:ext cx="3143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kovová vazba v hořčíku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23484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7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20" grpId="0"/>
      <p:bldP spid="2048" grpId="0"/>
      <p:bldP spid="20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107" y="258845"/>
            <a:ext cx="66766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latin typeface="Arial Black" pitchFamily="34" charset="0"/>
              </a:rPr>
              <a:t>Urči typ chemické vazby:</a:t>
            </a:r>
          </a:p>
          <a:p>
            <a:endParaRPr lang="cs-CZ" u="sng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(v případě iontové vazby zapiš rovnice vzniku iontů)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28553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CuS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2960" y="2234007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107" y="4394651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MgO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847" y="2960563"/>
            <a:ext cx="646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HF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436" y="3626835"/>
            <a:ext cx="1003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AgBr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2960" y="5085184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100" y="5805264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PbCl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2400" baseline="-25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69117" y="1477217"/>
            <a:ext cx="4851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E(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Cu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)=1,7  E(S)=2,4 ∆E=0,7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6763" y="2258894"/>
            <a:ext cx="4269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E(C)=2,5 E(O)=3,5 ∆E=1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87710" y="2960748"/>
            <a:ext cx="4543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E(H)=2,2 E(F)=4,1 ∆E=1,9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44270" y="3660645"/>
            <a:ext cx="49007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E(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Ag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)=1,4 E(Br)=2,7 ∆E=1,3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17622" y="4394650"/>
            <a:ext cx="4833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E(Mg)=1,2 E(O)=3,5 ∆E=2,3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55714" y="5085182"/>
            <a:ext cx="4560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E(H)=2,2 E(S)=2,4 ∆E=0,2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69116" y="5805263"/>
            <a:ext cx="4851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E(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Pb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)=1,3 E(Cl)=2,8 ∆E=1,5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56205" y="1477216"/>
            <a:ext cx="3203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kovalentní polární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40174" y="4293095"/>
            <a:ext cx="1421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iontová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63625" y="5085184"/>
            <a:ext cx="3047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  <a:latin typeface="Arial Black" pitchFamily="34" charset="0"/>
              </a:rPr>
              <a:t>kovalentní nepolární</a:t>
            </a:r>
            <a:endParaRPr lang="cs-CZ" sz="20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56205" y="5789807"/>
            <a:ext cx="3203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kovalentní polární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68810" y="2258893"/>
            <a:ext cx="3203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kovalentní polární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68810" y="2942520"/>
            <a:ext cx="1421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iontová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68810" y="3626834"/>
            <a:ext cx="3203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kovalentní polární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11261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847" y="692696"/>
            <a:ext cx="646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HF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603116"/>
            <a:ext cx="2940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H - 1 e</a:t>
            </a:r>
            <a:r>
              <a:rPr lang="cs-CZ" sz="2800" b="1" baseline="30000" dirty="0" smtClean="0">
                <a:solidFill>
                  <a:srgbClr val="C00000"/>
                </a:solidFill>
                <a:latin typeface="Arial Black" pitchFamily="34" charset="0"/>
              </a:rPr>
              <a:t>-</a:t>
            </a:r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  - </a:t>
            </a:r>
            <a:r>
              <a:rPr lang="en-US" sz="2800" b="1" dirty="0" smtClean="0">
                <a:solidFill>
                  <a:srgbClr val="C00000"/>
                </a:solidFill>
                <a:latin typeface="Arial Black" pitchFamily="34" charset="0"/>
              </a:rPr>
              <a:t>&gt; </a:t>
            </a:r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 H</a:t>
            </a:r>
            <a:r>
              <a:rPr lang="cs-CZ" sz="2800" b="1" baseline="30000" dirty="0" smtClean="0">
                <a:solidFill>
                  <a:srgbClr val="C00000"/>
                </a:solidFill>
                <a:latin typeface="Arial Black" pitchFamily="34" charset="0"/>
              </a:rPr>
              <a:t>+</a:t>
            </a:r>
            <a:endParaRPr lang="cs-CZ" sz="2800" b="1" baseline="30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3363" y="1345887"/>
            <a:ext cx="2937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Cl + 1e</a:t>
            </a:r>
            <a:r>
              <a:rPr lang="cs-CZ" sz="2800" b="1" baseline="30000" dirty="0" smtClean="0">
                <a:solidFill>
                  <a:srgbClr val="C00000"/>
                </a:solidFill>
                <a:latin typeface="Arial Black" pitchFamily="34" charset="0"/>
              </a:rPr>
              <a:t>-</a:t>
            </a:r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  - </a:t>
            </a:r>
            <a:r>
              <a:rPr lang="en-US" sz="2800" b="1" dirty="0" smtClean="0">
                <a:solidFill>
                  <a:srgbClr val="C00000"/>
                </a:solidFill>
                <a:latin typeface="Arial Black" pitchFamily="34" charset="0"/>
              </a:rPr>
              <a:t>&gt;</a:t>
            </a:r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 Cl</a:t>
            </a:r>
            <a:r>
              <a:rPr lang="cs-CZ" sz="2800" b="1" baseline="30000" dirty="0" smtClean="0">
                <a:solidFill>
                  <a:srgbClr val="C00000"/>
                </a:solidFill>
                <a:latin typeface="Arial Black" pitchFamily="34" charset="0"/>
              </a:rPr>
              <a:t>-</a:t>
            </a:r>
            <a:endParaRPr lang="cs-CZ" sz="2800" b="1" baseline="30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7572" y="2924944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MgO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2863389"/>
            <a:ext cx="36551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Mg - 2 e</a:t>
            </a:r>
            <a:r>
              <a:rPr lang="cs-CZ" sz="2800" b="1" baseline="30000" dirty="0" smtClean="0">
                <a:solidFill>
                  <a:srgbClr val="C00000"/>
                </a:solidFill>
                <a:latin typeface="Arial Black" pitchFamily="34" charset="0"/>
              </a:rPr>
              <a:t>-</a:t>
            </a:r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  - </a:t>
            </a:r>
            <a:r>
              <a:rPr lang="en-US" sz="2800" b="1" dirty="0" smtClean="0">
                <a:solidFill>
                  <a:srgbClr val="C00000"/>
                </a:solidFill>
                <a:latin typeface="Arial Black" pitchFamily="34" charset="0"/>
              </a:rPr>
              <a:t>&gt;</a:t>
            </a:r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 Mg </a:t>
            </a:r>
            <a:r>
              <a:rPr lang="cs-CZ" sz="2800" b="1" baseline="30000" dirty="0" smtClean="0">
                <a:solidFill>
                  <a:srgbClr val="C00000"/>
                </a:solidFill>
                <a:latin typeface="Arial Black" pitchFamily="34" charset="0"/>
              </a:rPr>
              <a:t>2+</a:t>
            </a:r>
            <a:endParaRPr lang="cs-CZ" sz="2800" b="1" baseline="30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37032" y="3386609"/>
            <a:ext cx="32896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 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S  + 2 e</a:t>
            </a:r>
            <a:r>
              <a:rPr lang="cs-CZ" sz="2800" baseline="30000" dirty="0" smtClean="0">
                <a:solidFill>
                  <a:srgbClr val="C00000"/>
                </a:solidFill>
                <a:latin typeface="Arial Black" pitchFamily="34" charset="0"/>
              </a:rPr>
              <a:t>-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 - </a:t>
            </a:r>
            <a:r>
              <a:rPr lang="en-US" sz="2800" dirty="0" smtClean="0">
                <a:solidFill>
                  <a:srgbClr val="C00000"/>
                </a:solidFill>
                <a:latin typeface="Arial Black" pitchFamily="34" charset="0"/>
              </a:rPr>
              <a:t>&gt;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S</a:t>
            </a:r>
            <a:r>
              <a:rPr lang="cs-CZ" sz="2800" baseline="30000" dirty="0" smtClean="0">
                <a:solidFill>
                  <a:srgbClr val="C00000"/>
                </a:solidFill>
                <a:latin typeface="Arial Black" pitchFamily="34" charset="0"/>
              </a:rPr>
              <a:t>2-</a:t>
            </a:r>
            <a:endParaRPr lang="cs-CZ" sz="2800" baseline="300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538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8469" y="1581496"/>
            <a:ext cx="980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276458" y="884318"/>
            <a:ext cx="83999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LOS, P., HEJSKOVÁ, J., KLEČKOVÁ, M. Nebojte se chemie. 1. vyd. Praha: </a:t>
            </a:r>
            <a:r>
              <a:rPr lang="cs-CZ" dirty="0" err="1"/>
              <a:t>Scientia</a:t>
            </a:r>
            <a:r>
              <a:rPr lang="cs-CZ" dirty="0"/>
              <a:t> 1994, ISBN </a:t>
            </a:r>
            <a:r>
              <a:rPr lang="cs-CZ" dirty="0" smtClean="0"/>
              <a:t>80-85827-69-0. s. 25 - 26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6458" y="508030"/>
            <a:ext cx="9820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 </a:t>
            </a:r>
          </a:p>
          <a:p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88469" y="2004861"/>
            <a:ext cx="33740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http://office.microsoft.com/cs-cz/</a:t>
            </a:r>
          </a:p>
        </p:txBody>
      </p:sp>
    </p:spTree>
    <p:extLst>
      <p:ext uri="{BB962C8B-B14F-4D97-AF65-F5344CB8AC3E}">
        <p14:creationId xmlns:p14="http://schemas.microsoft.com/office/powerpoint/2010/main" xmlns="" val="47337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481</TotalTime>
  <Words>643</Words>
  <Application>Microsoft Office PowerPoint</Application>
  <PresentationFormat>Předvádění na obrazovce (4:3)</PresentationFormat>
  <Paragraphs>124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Tvrdý obal</vt:lpstr>
      <vt:lpstr>Snímek 1</vt:lpstr>
      <vt:lpstr>Snímek 2</vt:lpstr>
      <vt:lpstr>Chemická vazba</vt:lpstr>
      <vt:lpstr>Snímek 4</vt:lpstr>
      <vt:lpstr>Typy chemických vazeb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EU13</dc:creator>
  <cp:lastModifiedBy>Dum</cp:lastModifiedBy>
  <cp:revision>59</cp:revision>
  <dcterms:created xsi:type="dcterms:W3CDTF">2011-10-05T03:37:45Z</dcterms:created>
  <dcterms:modified xsi:type="dcterms:W3CDTF">2013-09-21T06:50:38Z</dcterms:modified>
</cp:coreProperties>
</file>