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70" r:id="rId4"/>
    <p:sldId id="258" r:id="rId5"/>
    <p:sldId id="260" r:id="rId6"/>
    <p:sldId id="259" r:id="rId7"/>
    <p:sldId id="256" r:id="rId8"/>
    <p:sldId id="261" r:id="rId9"/>
    <p:sldId id="263" r:id="rId10"/>
    <p:sldId id="262" r:id="rId11"/>
    <p:sldId id="264" r:id="rId12"/>
    <p:sldId id="266" r:id="rId13"/>
    <p:sldId id="269" r:id="rId14"/>
    <p:sldId id="267" r:id="rId15"/>
    <p:sldId id="268" r:id="rId16"/>
    <p:sldId id="265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4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4275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073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9197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4988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3090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25124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7770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71434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81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4635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8899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5AE67-F87C-4B80-9372-9CF1BB097BE6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5A230-5695-4047-A8F5-AC3755F0A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7889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wmf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12776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9. ročník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Elektrolýza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6. 1. 2013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VY_32_INOVACE_40_PZ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9792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369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8423" y="548680"/>
            <a:ext cx="862405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9. ročník. Jedná se o výklad učiva doplněný o úkoly k procvičování. Dle časových možností a schopností žáků lze tento materiál použít během jedné vyučovací hodiny, nebo jej rozdělit do dvou vyučovacích hodin:</a:t>
            </a:r>
          </a:p>
          <a:p>
            <a:pPr marL="342900" indent="-342900">
              <a:buAutoNum type="arabicParenR"/>
            </a:pPr>
            <a:r>
              <a:rPr lang="cs-CZ" dirty="0" smtClean="0"/>
              <a:t>Elektrolýza</a:t>
            </a:r>
          </a:p>
          <a:p>
            <a:pPr marL="342900" indent="-342900">
              <a:buAutoNum type="arabicParenR"/>
            </a:pPr>
            <a:r>
              <a:rPr lang="cs-CZ" dirty="0" smtClean="0"/>
              <a:t>Galvanické články</a:t>
            </a:r>
          </a:p>
          <a:p>
            <a:r>
              <a:rPr lang="cs-CZ" dirty="0" smtClean="0"/>
              <a:t>Schéma elektrolýzy je pro větší  názornost animované. </a:t>
            </a:r>
          </a:p>
          <a:p>
            <a:r>
              <a:rPr lang="cs-CZ" dirty="0" smtClean="0"/>
              <a:t>Klíčové pojmy: elektrolýza, elektrolyt, elektrolyzér, elektrody - katoda, anoda, galvanický článek, akumulátor.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ověřen ve všech paralelních třídách 9. ročníku. Vzhledem k tomu, že v průběhu předchozích vyučovacích hodin žáci dostatečně procvičovali zápisy redoxních reakcí, nevyskytly se během výkladu závažnější problémy v osvojování učiva. Tradičně slabším žákům dělá problémy spojit pojmenování elektrod s jejich náboji.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978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4634484"/>
            <a:ext cx="66686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Elektrolýza</a:t>
            </a:r>
            <a:endParaRPr lang="cs-CZ" sz="9600" dirty="0"/>
          </a:p>
        </p:txBody>
      </p:sp>
      <p:pic>
        <p:nvPicPr>
          <p:cNvPr id="2050" name="Picture 2" descr="C:\Users\ZS SLOVAN\AppData\Local\Microsoft\Windows\Temporary Internet Files\Content.IE5\6J24D9TF\MC900384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97868"/>
            <a:ext cx="1853489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RG38T0MW\MC900345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732397"/>
            <a:ext cx="2884932" cy="84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0HJFE8EK\MC900233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7047" y="2590360"/>
            <a:ext cx="2589291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1S6A3D5V\MC900296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4006" y="291017"/>
            <a:ext cx="2317687" cy="200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4665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ZS SLOVAN\AppData\Local\Microsoft\Windows\Temporary Internet Files\Content.IE5\LC0IHDKP\MC900287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0739" y="1809690"/>
            <a:ext cx="738959" cy="172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colorTemperature colorTemp="72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0734" y="4538644"/>
            <a:ext cx="4072217" cy="219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92836"/>
            <a:ext cx="6173165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- podobná slova obsahující „</a:t>
            </a:r>
            <a:r>
              <a:rPr lang="cs-CZ" sz="2000" i="1" dirty="0" err="1" smtClean="0">
                <a:latin typeface="Arial Black" pitchFamily="34" charset="0"/>
              </a:rPr>
              <a:t>lýza</a:t>
            </a:r>
            <a:r>
              <a:rPr lang="cs-CZ" sz="2000" i="1" dirty="0" smtClean="0">
                <a:latin typeface="Arial Black" pitchFamily="34" charset="0"/>
              </a:rPr>
              <a:t>“</a:t>
            </a:r>
            <a:r>
              <a:rPr lang="cs-CZ" sz="2000" dirty="0" smtClean="0">
                <a:latin typeface="Arial Black" pitchFamily="34" charset="0"/>
              </a:rPr>
              <a:t> = rozklad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3772" y="943799"/>
            <a:ext cx="15479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ANALÝZA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698" y="2126779"/>
            <a:ext cx="17080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FOTOLÝZA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9733" y="3136654"/>
            <a:ext cx="17940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HEMOLÝZA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5774" y="926207"/>
            <a:ext cx="1436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DIALÝZA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1391" y="3526467"/>
            <a:ext cx="22898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ELEKTROLÝZA</a:t>
            </a:r>
            <a:endParaRPr lang="cs-CZ" sz="20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J4MOJ4VF\MC9004261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47039"/>
            <a:ext cx="831857" cy="1290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J4MOJ4VF\MC9004388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1121" y="4281907"/>
            <a:ext cx="1377592" cy="106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51533" y="1343909"/>
            <a:ext cx="4938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(výklad od složitého k jednoduchému)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1" y="1680503"/>
            <a:ext cx="3131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(oddělování látek přes membránu)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698" y="2710882"/>
            <a:ext cx="3851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(rozklad působením světla)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33632" y="3536764"/>
            <a:ext cx="2619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(rozklad červených krvinek)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79710" y="3989496"/>
            <a:ext cx="4492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(rozklad </a:t>
            </a:r>
            <a:r>
              <a:rPr lang="cs-CZ" dirty="0" err="1" smtClean="0">
                <a:latin typeface="Arial Black" pitchFamily="34" charset="0"/>
              </a:rPr>
              <a:t>chem</a:t>
            </a:r>
            <a:r>
              <a:rPr lang="cs-CZ" dirty="0" smtClean="0">
                <a:latin typeface="Arial Black" pitchFamily="34" charset="0"/>
              </a:rPr>
              <a:t>. látky el. proudem)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46006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7" grpId="0"/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5655570" y="2433930"/>
            <a:ext cx="2444822" cy="12353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652120" y="2060848"/>
            <a:ext cx="2448272" cy="159966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8463" y="293939"/>
            <a:ext cx="2749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Základní pojmy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5466" y="1311872"/>
            <a:ext cx="33590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- elektrolyzér (nádoba)</a:t>
            </a:r>
            <a:endParaRPr lang="cs-CZ" sz="2000" dirty="0">
              <a:latin typeface="Arial Black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5828943" y="61045"/>
            <a:ext cx="2038285" cy="3368985"/>
            <a:chOff x="5828943" y="61045"/>
            <a:chExt cx="2038285" cy="3368985"/>
          </a:xfrm>
        </p:grpSpPr>
        <p:sp>
          <p:nvSpPr>
            <p:cNvPr id="6" name="Obdélník 5"/>
            <p:cNvSpPr/>
            <p:nvPr/>
          </p:nvSpPr>
          <p:spPr>
            <a:xfrm>
              <a:off x="5828943" y="837742"/>
              <a:ext cx="228600" cy="259228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7638628" y="826308"/>
              <a:ext cx="228600" cy="259228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5969868" y="61045"/>
              <a:ext cx="1812776" cy="766252"/>
              <a:chOff x="2863828" y="-53080"/>
              <a:chExt cx="3009448" cy="1174416"/>
            </a:xfrm>
          </p:grpSpPr>
          <p:cxnSp>
            <p:nvCxnSpPr>
              <p:cNvPr id="9" name="Přímá spojnice 8"/>
              <p:cNvCxnSpPr/>
              <p:nvPr/>
            </p:nvCxnSpPr>
            <p:spPr>
              <a:xfrm flipH="1">
                <a:off x="2863828" y="692696"/>
                <a:ext cx="5132" cy="42864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5873276" y="692696"/>
                <a:ext cx="0" cy="40008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2863828" y="698144"/>
                <a:ext cx="1420140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4499992" y="684352"/>
                <a:ext cx="1373284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 flipH="1">
                <a:off x="4278836" y="385496"/>
                <a:ext cx="5132" cy="61440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flipH="1">
                <a:off x="4501266" y="478376"/>
                <a:ext cx="5132" cy="428640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5" name="TextovéPole 14"/>
              <p:cNvSpPr txBox="1"/>
              <p:nvPr/>
            </p:nvSpPr>
            <p:spPr>
              <a:xfrm>
                <a:off x="4688498" y="70031"/>
                <a:ext cx="36420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+</a:t>
                </a:r>
                <a:endParaRPr lang="cs-CZ" sz="2800" b="1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3734034" y="-53080"/>
                <a:ext cx="32573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-</a:t>
                </a:r>
                <a:endParaRPr lang="cs-CZ" sz="3600" b="1" dirty="0"/>
              </a:p>
            </p:txBody>
          </p:sp>
        </p:grpSp>
      </p:grpSp>
      <p:sp>
        <p:nvSpPr>
          <p:cNvPr id="19" name="TextovéPole 18"/>
          <p:cNvSpPr txBox="1"/>
          <p:nvPr/>
        </p:nvSpPr>
        <p:spPr>
          <a:xfrm>
            <a:off x="1052794" y="2651515"/>
            <a:ext cx="42670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- elektrolyt (roztok, tavenina)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7256" y="4005064"/>
            <a:ext cx="79151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- elektrody (uhlíkaté, nebo kovové tyčinky napojené na  	         zdroj elektrického napětí) 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28823" y="5044115"/>
            <a:ext cx="5556136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KATODA – záporná (přitahuje kationty)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66079" y="5805264"/>
            <a:ext cx="5102872" cy="40011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ANODA – kladná (přitahuje anionty)</a:t>
            </a:r>
            <a:endParaRPr lang="cs-CZ" sz="2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28403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" grpId="0" animBg="1"/>
      <p:bldP spid="5" grpId="0"/>
      <p:bldP spid="19" grpId="0"/>
      <p:bldP spid="21" grpId="0"/>
      <p:bldP spid="22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79712" y="2470016"/>
            <a:ext cx="5040560" cy="35066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966638" y="4207190"/>
            <a:ext cx="5040560" cy="17533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40360" y="1423392"/>
            <a:ext cx="457200" cy="4176464"/>
          </a:xfrm>
          <a:prstGeom prst="rect">
            <a:avLst/>
          </a:prstGeom>
          <a:solidFill>
            <a:schemeClr val="tx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44479" y="1388678"/>
            <a:ext cx="457200" cy="41764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2863828" y="372861"/>
            <a:ext cx="3009448" cy="1068310"/>
            <a:chOff x="2863828" y="53026"/>
            <a:chExt cx="3009448" cy="1068310"/>
          </a:xfrm>
        </p:grpSpPr>
        <p:cxnSp>
          <p:nvCxnSpPr>
            <p:cNvPr id="10" name="Přímá spojnice 9"/>
            <p:cNvCxnSpPr/>
            <p:nvPr/>
          </p:nvCxnSpPr>
          <p:spPr>
            <a:xfrm flipH="1">
              <a:off x="2863828" y="692696"/>
              <a:ext cx="5132" cy="4286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5873276" y="692696"/>
              <a:ext cx="0" cy="40008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2863828" y="698144"/>
              <a:ext cx="1420140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499992" y="684352"/>
              <a:ext cx="137328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4278836" y="385496"/>
              <a:ext cx="5132" cy="61440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>
              <a:off x="4501266" y="478376"/>
              <a:ext cx="5132" cy="42864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4506398" y="11458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+</a:t>
              </a:r>
              <a:endParaRPr lang="cs-CZ" sz="28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953106" y="53026"/>
              <a:ext cx="32573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sp>
        <p:nvSpPr>
          <p:cNvPr id="31" name="Vývojový diagram: spojnice 30"/>
          <p:cNvSpPr/>
          <p:nvPr/>
        </p:nvSpPr>
        <p:spPr>
          <a:xfrm>
            <a:off x="2863828" y="4262601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2812935" y="4730472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4115971" y="4273272"/>
            <a:ext cx="457200" cy="457200"/>
          </a:xfrm>
          <a:prstGeom prst="flowChartConnec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</a:rPr>
              <a:t>-</a:t>
            </a:r>
            <a:endParaRPr lang="cs-CZ" sz="3200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4181706" y="4844008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+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5" name="Vývojový diagram: spojnice 34"/>
          <p:cNvSpPr/>
          <p:nvPr/>
        </p:nvSpPr>
        <p:spPr>
          <a:xfrm>
            <a:off x="3345298" y="4457490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</a:t>
            </a:r>
            <a:endParaRPr lang="cs-CZ" b="1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chemeClr val="tx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>
            <a:off x="5583060" y="3993549"/>
            <a:ext cx="580431" cy="694259"/>
            <a:chOff x="9540552" y="4116957"/>
            <a:chExt cx="580431" cy="694259"/>
          </a:xfrm>
          <a:solidFill>
            <a:srgbClr val="92D050"/>
          </a:solidFill>
        </p:grpSpPr>
        <p:sp>
          <p:nvSpPr>
            <p:cNvPr id="30" name="Vývojový diagram: spojnice 29"/>
            <p:cNvSpPr/>
            <p:nvPr/>
          </p:nvSpPr>
          <p:spPr>
            <a:xfrm>
              <a:off x="9663783" y="4354016"/>
              <a:ext cx="457200" cy="457200"/>
            </a:xfrm>
            <a:prstGeom prst="flowChartConnector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spojnice 35"/>
            <p:cNvSpPr/>
            <p:nvPr/>
          </p:nvSpPr>
          <p:spPr>
            <a:xfrm>
              <a:off x="9540552" y="4116957"/>
              <a:ext cx="457200" cy="457200"/>
            </a:xfrm>
            <a:prstGeom prst="flowChartConnector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8" name="Vývojový diagram: spojnice 37"/>
          <p:cNvSpPr/>
          <p:nvPr/>
        </p:nvSpPr>
        <p:spPr>
          <a:xfrm>
            <a:off x="4964000" y="4443968"/>
            <a:ext cx="457200" cy="457200"/>
          </a:xfrm>
          <a:prstGeom prst="flowChartConnec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</a:rPr>
              <a:t>-</a:t>
            </a:r>
            <a:endParaRPr lang="cs-CZ" sz="3200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06954" y="79512"/>
            <a:ext cx="5327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Elektrolýza </a:t>
            </a:r>
            <a:r>
              <a:rPr lang="cs-CZ" sz="2400" dirty="0" err="1" smtClean="0">
                <a:latin typeface="Arial Black" pitchFamily="34" charset="0"/>
              </a:rPr>
              <a:t>NaCl</a:t>
            </a:r>
            <a:r>
              <a:rPr lang="cs-CZ" sz="2400" dirty="0" smtClean="0">
                <a:latin typeface="Arial Black" pitchFamily="34" charset="0"/>
              </a:rPr>
              <a:t> – </a:t>
            </a:r>
            <a:r>
              <a:rPr lang="cs-CZ" dirty="0" smtClean="0">
                <a:latin typeface="Arial Black" pitchFamily="34" charset="0"/>
              </a:rPr>
              <a:t>popis schématu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63491" y="1052632"/>
            <a:ext cx="2991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anoda :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chlor odevzdá nadbytečné elektrony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0" y="1037627"/>
            <a:ext cx="2991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katoda :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sodík přijme</a:t>
            </a:r>
          </a:p>
          <a:p>
            <a:r>
              <a:rPr lang="cs-CZ" dirty="0" smtClean="0">
                <a:latin typeface="Arial Black" pitchFamily="34" charset="0"/>
              </a:rPr>
              <a:t>chybějící elektrony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3728690" y="-680348"/>
            <a:ext cx="777708" cy="544880"/>
            <a:chOff x="827584" y="3125296"/>
            <a:chExt cx="777708" cy="544880"/>
          </a:xfrm>
        </p:grpSpPr>
        <p:sp>
          <p:nvSpPr>
            <p:cNvPr id="47" name="Vývojový diagram: spojnice 46"/>
            <p:cNvSpPr/>
            <p:nvPr/>
          </p:nvSpPr>
          <p:spPr>
            <a:xfrm>
              <a:off x="1148092" y="3125296"/>
              <a:ext cx="457200" cy="457200"/>
            </a:xfrm>
            <a:prstGeom prst="flowChartConnector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827584" y="3212976"/>
              <a:ext cx="457200" cy="457200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799183" y="-645405"/>
            <a:ext cx="699552" cy="457200"/>
            <a:chOff x="1284784" y="2253068"/>
            <a:chExt cx="699552" cy="457200"/>
          </a:xfrm>
        </p:grpSpPr>
        <p:sp>
          <p:nvSpPr>
            <p:cNvPr id="49" name="Vývojový diagram: spojnice 48"/>
            <p:cNvSpPr/>
            <p:nvPr/>
          </p:nvSpPr>
          <p:spPr>
            <a:xfrm>
              <a:off x="1284784" y="2253068"/>
              <a:ext cx="457200" cy="457200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spojnice 50"/>
            <p:cNvSpPr/>
            <p:nvPr/>
          </p:nvSpPr>
          <p:spPr>
            <a:xfrm>
              <a:off x="1527136" y="2253068"/>
              <a:ext cx="457200" cy="457200"/>
            </a:xfrm>
            <a:prstGeom prst="flowChartConnector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39552" y="6268670"/>
            <a:ext cx="28921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NaCl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latin typeface="Franklin Gothic Book"/>
              </a:rPr>
              <a:t>→ </a:t>
            </a:r>
            <a:r>
              <a:rPr lang="cs-CZ" sz="2400" dirty="0" smtClean="0">
                <a:latin typeface="Arial Black" pitchFamily="34" charset="0"/>
              </a:rPr>
              <a:t>Na</a:t>
            </a:r>
            <a:r>
              <a:rPr lang="cs-CZ" sz="2400" baseline="30000" dirty="0" smtClean="0">
                <a:latin typeface="Arial Black" pitchFamily="34" charset="0"/>
              </a:rPr>
              <a:t>+</a:t>
            </a:r>
            <a:r>
              <a:rPr lang="cs-CZ" sz="2400" dirty="0" smtClean="0">
                <a:latin typeface="Arial Black" pitchFamily="34" charset="0"/>
              </a:rPr>
              <a:t> + Cl</a:t>
            </a:r>
            <a:r>
              <a:rPr lang="cs-CZ" sz="2400" baseline="30000" dirty="0" smtClean="0">
                <a:latin typeface="Arial Black" pitchFamily="34" charset="0"/>
              </a:rPr>
              <a:t>-</a:t>
            </a:r>
            <a:endParaRPr lang="cs-CZ" sz="2400" dirty="0">
              <a:latin typeface="Arial Black" pitchFamily="34" charset="0"/>
            </a:endParaRPr>
          </a:p>
        </p:txBody>
      </p:sp>
      <p:grpSp>
        <p:nvGrpSpPr>
          <p:cNvPr id="1024" name="Skupina 1023"/>
          <p:cNvGrpSpPr/>
          <p:nvPr/>
        </p:nvGrpSpPr>
        <p:grpSpPr>
          <a:xfrm>
            <a:off x="4044677" y="6268670"/>
            <a:ext cx="771765" cy="459432"/>
            <a:chOff x="4044677" y="6268670"/>
            <a:chExt cx="771765" cy="459432"/>
          </a:xfrm>
        </p:grpSpPr>
        <p:sp>
          <p:nvSpPr>
            <p:cNvPr id="54" name="Vývojový diagram: spojnice 53"/>
            <p:cNvSpPr/>
            <p:nvPr/>
          </p:nvSpPr>
          <p:spPr>
            <a:xfrm>
              <a:off x="4044677" y="6268670"/>
              <a:ext cx="457200" cy="457200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ývojový diagram: spojnice 55"/>
            <p:cNvSpPr/>
            <p:nvPr/>
          </p:nvSpPr>
          <p:spPr>
            <a:xfrm>
              <a:off x="4359242" y="6270902"/>
              <a:ext cx="457200" cy="457200"/>
            </a:xfrm>
            <a:prstGeom prst="flowChartConnector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5845474" y="6247376"/>
            <a:ext cx="1231572" cy="478494"/>
            <a:chOff x="5845474" y="6247376"/>
            <a:chExt cx="1231572" cy="478494"/>
          </a:xfrm>
        </p:grpSpPr>
        <p:sp>
          <p:nvSpPr>
            <p:cNvPr id="57" name="Vývojový diagram: spojnice 56"/>
            <p:cNvSpPr/>
            <p:nvPr/>
          </p:nvSpPr>
          <p:spPr>
            <a:xfrm>
              <a:off x="5845474" y="6268670"/>
              <a:ext cx="457200" cy="457200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  <a:latin typeface="Arial Black" pitchFamily="34" charset="0"/>
                </a:rPr>
                <a:t>+</a:t>
              </a:r>
              <a:endParaRPr lang="cs-CZ" dirty="0">
                <a:solidFill>
                  <a:schemeClr val="tx1"/>
                </a:solidFill>
                <a:latin typeface="Arial Black" pitchFamily="34" charset="0"/>
              </a:endParaRPr>
            </a:p>
          </p:txBody>
        </p:sp>
        <p:sp>
          <p:nvSpPr>
            <p:cNvPr id="58" name="Vývojový diagram: spojnice 57"/>
            <p:cNvSpPr/>
            <p:nvPr/>
          </p:nvSpPr>
          <p:spPr>
            <a:xfrm>
              <a:off x="6619846" y="6247376"/>
              <a:ext cx="457200" cy="457200"/>
            </a:xfrm>
            <a:prstGeom prst="flowChartConnector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Arial Black" pitchFamily="34" charset="0"/>
                </a:rPr>
                <a:t>-</a:t>
              </a:r>
              <a:endParaRPr lang="cs-CZ" sz="2400" dirty="0">
                <a:solidFill>
                  <a:schemeClr val="tx1"/>
                </a:solidFill>
                <a:latin typeface="Arial Black" pitchFamily="34" charset="0"/>
              </a:endParaRPr>
            </a:p>
          </p:txBody>
        </p:sp>
      </p:grpSp>
      <p:cxnSp>
        <p:nvCxnSpPr>
          <p:cNvPr id="59" name="Přímá spojnice se šipkou 58"/>
          <p:cNvCxnSpPr/>
          <p:nvPr/>
        </p:nvCxnSpPr>
        <p:spPr>
          <a:xfrm flipV="1">
            <a:off x="5093652" y="6475976"/>
            <a:ext cx="535503" cy="71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97767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4335E-6 L 0.01979 0.658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0" y="3290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27746E-6 L 0.01024 0.6531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3" y="32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42775E-6 L 0.07379 -0.00277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1" y="-139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54335E-6 L 0.15868 -0.0094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34" y="-486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3526E-6 L -0.06406 -0.0048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2" y="-254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4624E-6 L -0.15608 -0.00393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13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000"/>
                            </p:stCondLst>
                            <p:childTnLst>
                              <p:par>
                                <p:cTn id="85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13873E-6 L 0.03941 -0.74451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37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29" grpId="0" animBg="1"/>
      <p:bldP spid="33" grpId="0" animBg="1"/>
      <p:bldP spid="33" grpId="1" animBg="1"/>
      <p:bldP spid="33" grpId="2" animBg="1"/>
      <p:bldP spid="34" grpId="0" animBg="1"/>
      <p:bldP spid="34" grpId="1" animBg="1"/>
      <p:bldP spid="34" grpId="2" animBg="1"/>
      <p:bldP spid="35" grpId="0" animBg="1"/>
      <p:bldP spid="35" grpId="1" animBg="1"/>
      <p:bldP spid="35" grpId="2" animBg="1"/>
      <p:bldP spid="38" grpId="0" animBg="1"/>
      <p:bldP spid="38" grpId="1" animBg="1"/>
      <p:bldP spid="38" grpId="2" animBg="1"/>
      <p:bldP spid="11" grpId="0"/>
      <p:bldP spid="46" grpId="0"/>
      <p:bldP spid="5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84076" y="169967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zápis: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27341" y="1240518"/>
            <a:ext cx="249670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anoda:</a:t>
            </a:r>
          </a:p>
          <a:p>
            <a:r>
              <a:rPr lang="cs-CZ" dirty="0" smtClean="0">
                <a:latin typeface="Arial Black" pitchFamily="34" charset="0"/>
              </a:rPr>
              <a:t>(kladná elektroda)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06148" y="1253950"/>
            <a:ext cx="2305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Cl</a:t>
            </a:r>
            <a:r>
              <a:rPr lang="cs-CZ" sz="2400" baseline="30000" dirty="0" smtClean="0">
                <a:latin typeface="Arial Black" pitchFamily="34" charset="0"/>
              </a:rPr>
              <a:t>- </a:t>
            </a:r>
            <a:r>
              <a:rPr lang="cs-CZ" sz="2400" dirty="0" smtClean="0">
                <a:latin typeface="Arial Black" pitchFamily="34" charset="0"/>
              </a:rPr>
              <a:t>- 1e</a:t>
            </a:r>
            <a:r>
              <a:rPr lang="cs-CZ" sz="2400" baseline="30000" dirty="0" smtClean="0">
                <a:latin typeface="Arial Black" pitchFamily="34" charset="0"/>
              </a:rPr>
              <a:t>- </a:t>
            </a:r>
            <a:r>
              <a:rPr lang="cs-CZ" sz="2400" dirty="0" smtClean="0">
                <a:latin typeface="Arial Black"/>
              </a:rPr>
              <a:t>→ Cl</a:t>
            </a:r>
            <a:r>
              <a:rPr lang="cs-CZ" sz="2400" baseline="30000" dirty="0" smtClean="0">
                <a:latin typeface="Arial Black"/>
              </a:rPr>
              <a:t>0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28474" y="1253950"/>
            <a:ext cx="1507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oxidace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1115" y="2204864"/>
            <a:ext cx="266207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katoda:</a:t>
            </a:r>
          </a:p>
          <a:p>
            <a:r>
              <a:rPr lang="cs-CZ" dirty="0" smtClean="0">
                <a:latin typeface="Arial Black" pitchFamily="34" charset="0"/>
              </a:rPr>
              <a:t>(záporná elektroda)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9" y="2204864"/>
            <a:ext cx="1556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redukce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14269" y="2204864"/>
            <a:ext cx="271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Na</a:t>
            </a:r>
            <a:r>
              <a:rPr lang="cs-CZ" sz="2400" baseline="30000" dirty="0" smtClean="0">
                <a:latin typeface="Arial Black" pitchFamily="34" charset="0"/>
              </a:rPr>
              <a:t>+ </a:t>
            </a:r>
            <a:r>
              <a:rPr lang="cs-CZ" sz="2400" dirty="0" smtClean="0">
                <a:latin typeface="Arial Black" pitchFamily="34" charset="0"/>
              </a:rPr>
              <a:t>+ 1e</a:t>
            </a:r>
            <a:r>
              <a:rPr lang="cs-CZ" sz="2400" baseline="30000" dirty="0" smtClean="0">
                <a:latin typeface="Arial Black" pitchFamily="34" charset="0"/>
              </a:rPr>
              <a:t>- </a:t>
            </a:r>
            <a:r>
              <a:rPr lang="cs-CZ" sz="2400" dirty="0" smtClean="0">
                <a:latin typeface="Arial Black"/>
              </a:rPr>
              <a:t>→ Na</a:t>
            </a:r>
            <a:r>
              <a:rPr lang="cs-CZ" sz="2400" baseline="30000" dirty="0" smtClean="0">
                <a:latin typeface="Arial Black"/>
              </a:rPr>
              <a:t>0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7275" y="3346609"/>
            <a:ext cx="320953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2NaCl </a:t>
            </a:r>
            <a:r>
              <a:rPr lang="cs-CZ" sz="2400" dirty="0" smtClean="0">
                <a:latin typeface="Franklin Gothic Book"/>
              </a:rPr>
              <a:t>→ </a:t>
            </a:r>
            <a:r>
              <a:rPr lang="cs-CZ" sz="2400" dirty="0" smtClean="0">
                <a:latin typeface="Arial Black" pitchFamily="34" charset="0"/>
              </a:rPr>
              <a:t>2Na + Cl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84076" y="4365104"/>
            <a:ext cx="79628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Elektrolýza je soubor redoxních reakcí,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ke kterým dochází na elektrodách při průběhu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stejnosměrného elektrického proudu roztokem nebo taveninou.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55973" y="400799"/>
            <a:ext cx="28921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NaCl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latin typeface="Franklin Gothic Book"/>
              </a:rPr>
              <a:t>→ </a:t>
            </a:r>
            <a:r>
              <a:rPr lang="cs-CZ" sz="2400" dirty="0" smtClean="0">
                <a:latin typeface="Arial Black" pitchFamily="34" charset="0"/>
              </a:rPr>
              <a:t>Na</a:t>
            </a:r>
            <a:r>
              <a:rPr lang="cs-CZ" sz="2400" baseline="30000" dirty="0" smtClean="0">
                <a:latin typeface="Arial Black" pitchFamily="34" charset="0"/>
              </a:rPr>
              <a:t>+</a:t>
            </a:r>
            <a:r>
              <a:rPr lang="cs-CZ" sz="2400" dirty="0" smtClean="0">
                <a:latin typeface="Arial Black" pitchFamily="34" charset="0"/>
              </a:rPr>
              <a:t> + Cl</a:t>
            </a:r>
            <a:r>
              <a:rPr lang="cs-CZ" sz="2400" baseline="30000" dirty="0" smtClean="0">
                <a:latin typeface="Arial Black" pitchFamily="34" charset="0"/>
              </a:rPr>
              <a:t>-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66625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 animBg="1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77887"/>
            <a:ext cx="7591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Zakresli a zapiš rovnicemi elektrolýzu CuCl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1961" y="1572816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řešení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4583703" y="1250216"/>
            <a:ext cx="2931622" cy="3379426"/>
            <a:chOff x="4583703" y="1250216"/>
            <a:chExt cx="2931622" cy="3379426"/>
          </a:xfrm>
        </p:grpSpPr>
        <p:sp>
          <p:nvSpPr>
            <p:cNvPr id="17" name="Obdélník 16"/>
            <p:cNvSpPr/>
            <p:nvPr/>
          </p:nvSpPr>
          <p:spPr>
            <a:xfrm>
              <a:off x="4583703" y="3086027"/>
              <a:ext cx="2931621" cy="154361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4583703" y="2813953"/>
              <a:ext cx="2931622" cy="181568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latin typeface="Arial Black" pitchFamily="34" charset="0"/>
              </a:endParaRPr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5053151" y="1250216"/>
              <a:ext cx="2038285" cy="2425467"/>
              <a:chOff x="5828943" y="-250347"/>
              <a:chExt cx="2038285" cy="3680377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5828943" y="837742"/>
                <a:ext cx="228600" cy="2592288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7638628" y="826308"/>
                <a:ext cx="228600" cy="2592288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" name="Skupina 6"/>
              <p:cNvGrpSpPr/>
              <p:nvPr/>
            </p:nvGrpSpPr>
            <p:grpSpPr>
              <a:xfrm>
                <a:off x="5969868" y="-250347"/>
                <a:ext cx="1812776" cy="1077644"/>
                <a:chOff x="2863828" y="-530344"/>
                <a:chExt cx="3009448" cy="1651680"/>
              </a:xfrm>
            </p:grpSpPr>
            <p:cxnSp>
              <p:nvCxnSpPr>
                <p:cNvPr id="8" name="Přímá spojnice 7"/>
                <p:cNvCxnSpPr/>
                <p:nvPr/>
              </p:nvCxnSpPr>
              <p:spPr>
                <a:xfrm flipH="1">
                  <a:off x="2863828" y="692696"/>
                  <a:ext cx="5132" cy="42864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5873276" y="692696"/>
                  <a:ext cx="0" cy="40008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2863828" y="698144"/>
                  <a:ext cx="1420140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4499992" y="684352"/>
                  <a:ext cx="1373284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 flipH="1">
                  <a:off x="4278836" y="385496"/>
                  <a:ext cx="5132" cy="61440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 flipH="1">
                  <a:off x="4501266" y="478376"/>
                  <a:ext cx="5132" cy="428640"/>
                </a:xfrm>
                <a:prstGeom prst="line">
                  <a:avLst/>
                </a:prstGeom>
                <a:ln w="57150"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14" name="TextovéPole 13"/>
                <p:cNvSpPr txBox="1"/>
                <p:nvPr/>
              </p:nvSpPr>
              <p:spPr>
                <a:xfrm>
                  <a:off x="4842775" y="-303303"/>
                  <a:ext cx="364201" cy="52321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b="1" dirty="0" smtClean="0"/>
                    <a:t>+</a:t>
                  </a:r>
                  <a:endParaRPr lang="cs-CZ" sz="2800" b="1" dirty="0"/>
                </a:p>
              </p:txBody>
            </p:sp>
            <p:sp>
              <p:nvSpPr>
                <p:cNvPr id="15" name="TextovéPole 14"/>
                <p:cNvSpPr txBox="1"/>
                <p:nvPr/>
              </p:nvSpPr>
              <p:spPr>
                <a:xfrm>
                  <a:off x="3716396" y="-530344"/>
                  <a:ext cx="458837" cy="150315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b="1" dirty="0" smtClean="0"/>
                    <a:t>-</a:t>
                  </a:r>
                  <a:endParaRPr lang="cs-CZ" sz="3600" b="1" dirty="0"/>
                </a:p>
              </p:txBody>
            </p:sp>
          </p:grpSp>
        </p:grpSp>
      </p:grpSp>
      <p:grpSp>
        <p:nvGrpSpPr>
          <p:cNvPr id="46" name="Skupina 45"/>
          <p:cNvGrpSpPr/>
          <p:nvPr/>
        </p:nvGrpSpPr>
        <p:grpSpPr>
          <a:xfrm>
            <a:off x="5321509" y="4019747"/>
            <a:ext cx="861988" cy="457200"/>
            <a:chOff x="5321509" y="4019747"/>
            <a:chExt cx="861988" cy="457200"/>
          </a:xfrm>
        </p:grpSpPr>
        <p:sp>
          <p:nvSpPr>
            <p:cNvPr id="21" name="Vývojový diagram: spojnice 20"/>
            <p:cNvSpPr/>
            <p:nvPr/>
          </p:nvSpPr>
          <p:spPr>
            <a:xfrm>
              <a:off x="5479030" y="4019747"/>
              <a:ext cx="457200" cy="457200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321509" y="4046316"/>
              <a:ext cx="8619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Arial Black" pitchFamily="34" charset="0"/>
                </a:rPr>
                <a:t>Cu</a:t>
              </a:r>
              <a:r>
                <a:rPr lang="cs-CZ" baseline="30000" dirty="0" smtClean="0">
                  <a:latin typeface="Arial Black" pitchFamily="34" charset="0"/>
                </a:rPr>
                <a:t>2+</a:t>
              </a:r>
              <a:endParaRPr lang="cs-CZ" dirty="0">
                <a:latin typeface="Arial Black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6046423" y="3978727"/>
            <a:ext cx="545294" cy="457200"/>
            <a:chOff x="6046423" y="3978727"/>
            <a:chExt cx="545294" cy="457200"/>
          </a:xfrm>
        </p:grpSpPr>
        <p:sp>
          <p:nvSpPr>
            <p:cNvPr id="22" name="Vývojový diagram: spojnice 21"/>
            <p:cNvSpPr/>
            <p:nvPr/>
          </p:nvSpPr>
          <p:spPr>
            <a:xfrm>
              <a:off x="6046423" y="3978727"/>
              <a:ext cx="457200" cy="457200"/>
            </a:xfrm>
            <a:prstGeom prst="flowChartConnector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46423" y="4046316"/>
              <a:ext cx="5452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Arial Black" pitchFamily="34" charset="0"/>
                </a:rPr>
                <a:t>Cl</a:t>
              </a:r>
              <a:r>
                <a:rPr lang="cs-CZ" baseline="30000" dirty="0" smtClean="0">
                  <a:latin typeface="Arial Black" pitchFamily="34" charset="0"/>
                </a:rPr>
                <a:t>-</a:t>
              </a:r>
              <a:endParaRPr lang="cs-CZ" dirty="0">
                <a:latin typeface="Arial Black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636657" y="3381704"/>
            <a:ext cx="545294" cy="457200"/>
            <a:chOff x="5636657" y="3381704"/>
            <a:chExt cx="545294" cy="457200"/>
          </a:xfrm>
        </p:grpSpPr>
        <p:sp>
          <p:nvSpPr>
            <p:cNvPr id="23" name="Vývojový diagram: spojnice 22"/>
            <p:cNvSpPr/>
            <p:nvPr/>
          </p:nvSpPr>
          <p:spPr>
            <a:xfrm>
              <a:off x="5705479" y="3381704"/>
              <a:ext cx="457200" cy="457200"/>
            </a:xfrm>
            <a:prstGeom prst="flowChartConnector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636657" y="3404371"/>
              <a:ext cx="5452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Arial Black" pitchFamily="34" charset="0"/>
                </a:rPr>
                <a:t>Cl</a:t>
              </a:r>
              <a:r>
                <a:rPr lang="cs-CZ" baseline="30000" dirty="0" smtClean="0">
                  <a:latin typeface="Arial Black" pitchFamily="34" charset="0"/>
                </a:rPr>
                <a:t>-</a:t>
              </a:r>
              <a:endParaRPr lang="cs-CZ" dirty="0">
                <a:latin typeface="Arial Black" pitchFamily="34" charset="0"/>
              </a:endParaRPr>
            </a:p>
          </p:txBody>
        </p:sp>
      </p:grpSp>
      <p:cxnSp>
        <p:nvCxnSpPr>
          <p:cNvPr id="29" name="Přímá spojnice se šipkou 28"/>
          <p:cNvCxnSpPr/>
          <p:nvPr/>
        </p:nvCxnSpPr>
        <p:spPr>
          <a:xfrm>
            <a:off x="6271561" y="3556589"/>
            <a:ext cx="42254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6591717" y="3780416"/>
            <a:ext cx="302297" cy="2659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5321509" y="3675683"/>
            <a:ext cx="240114" cy="3030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150768" y="6201598"/>
            <a:ext cx="3345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CuCl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 </a:t>
            </a:r>
            <a:r>
              <a:rPr lang="cs-CZ" sz="2400" dirty="0" smtClean="0">
                <a:solidFill>
                  <a:srgbClr val="FF0000"/>
                </a:solidFill>
                <a:latin typeface="Franklin Gothic Book"/>
              </a:rPr>
              <a:t>→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Cu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+ Cl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073902" y="5635624"/>
            <a:ext cx="1672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anoda: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094110" y="5635624"/>
            <a:ext cx="2343167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Cl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 pitchFamily="34" charset="0"/>
              </a:rPr>
              <a:t>-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- 1e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 pitchFamily="34" charset="0"/>
              </a:rPr>
              <a:t>- </a:t>
            </a:r>
            <a:r>
              <a:rPr lang="cs-CZ" sz="2400" dirty="0" smtClean="0">
                <a:solidFill>
                  <a:srgbClr val="FF0000"/>
                </a:solidFill>
                <a:latin typeface="Arial Black"/>
              </a:rPr>
              <a:t>→ Cl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/>
              </a:rPr>
              <a:t>0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073902" y="4888483"/>
            <a:ext cx="15392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katoda: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271561" y="4946125"/>
            <a:ext cx="1672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redukce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275023" y="5635624"/>
            <a:ext cx="1672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oxidace 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094110" y="4915011"/>
            <a:ext cx="281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Cu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 pitchFamily="34" charset="0"/>
              </a:rPr>
              <a:t>2+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+ 2e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 pitchFamily="34" charset="0"/>
              </a:rPr>
              <a:t>- </a:t>
            </a:r>
            <a:r>
              <a:rPr lang="cs-CZ" sz="2400" dirty="0" smtClean="0">
                <a:solidFill>
                  <a:srgbClr val="FF0000"/>
                </a:solidFill>
                <a:latin typeface="Arial Black"/>
              </a:rPr>
              <a:t>→ Cu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/>
              </a:rPr>
              <a:t>0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073902" y="2204863"/>
            <a:ext cx="3345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CuCl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 </a:t>
            </a:r>
            <a:r>
              <a:rPr lang="cs-CZ" sz="2400" dirty="0" smtClean="0">
                <a:solidFill>
                  <a:srgbClr val="FF0000"/>
                </a:solidFill>
                <a:latin typeface="Franklin Gothic Book"/>
              </a:rPr>
              <a:t>→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Cu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 pitchFamily="34" charset="0"/>
              </a:rPr>
              <a:t>2+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+ 2Cl</a:t>
            </a:r>
            <a:r>
              <a:rPr lang="cs-CZ" sz="24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47342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94479"/>
            <a:ext cx="4956934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Praktické využití elektrolýzy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37576" y="1519909"/>
            <a:ext cx="8211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čistých </a:t>
            </a:r>
            <a:r>
              <a:rPr lang="cs-CZ" sz="2400" dirty="0" err="1" smtClean="0">
                <a:latin typeface="Arial Black" pitchFamily="34" charset="0"/>
              </a:rPr>
              <a:t>chem</a:t>
            </a:r>
            <a:r>
              <a:rPr lang="cs-CZ" sz="2400" dirty="0" smtClean="0">
                <a:latin typeface="Arial Black" pitchFamily="34" charset="0"/>
              </a:rPr>
              <a:t>. látek: Cl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err="1" smtClean="0">
                <a:latin typeface="Arial Black" pitchFamily="34" charset="0"/>
              </a:rPr>
              <a:t>NaOH</a:t>
            </a:r>
            <a:r>
              <a:rPr lang="cs-CZ" sz="2400" dirty="0" smtClean="0">
                <a:latin typeface="Arial Black" pitchFamily="34" charset="0"/>
              </a:rPr>
              <a:t>, 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,</a:t>
            </a:r>
            <a:r>
              <a:rPr lang="cs-CZ" sz="2400" baseline="-250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Al </a:t>
            </a:r>
            <a:r>
              <a:rPr lang="cs-CZ" sz="2400" baseline="-25000" dirty="0" smtClean="0">
                <a:latin typeface="Arial Black" pitchFamily="34" charset="0"/>
              </a:rPr>
              <a:t>…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37576" y="2708920"/>
            <a:ext cx="3483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galvanické články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6J24D9TF\MC9001988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76227"/>
            <a:ext cx="1484334" cy="191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RG38T0MW\MC9004043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8247" y="2939398"/>
            <a:ext cx="1173931" cy="1316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J4MOJ4VF\MC9002372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1865" y="2486288"/>
            <a:ext cx="1053365" cy="129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17155" y="4926359"/>
            <a:ext cx="4241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galvanické pokovování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9" name="Picture 5" descr="C:\Users\ZS SLOVAN\AppData\Local\Microsoft\Windows\Temporary Internet Files\Content.IE5\0HJFE8EK\MC9001500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2804" y="5442973"/>
            <a:ext cx="1099236" cy="1139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J4MOJ4VF\MC9003797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4678" y="5442973"/>
            <a:ext cx="1255612" cy="80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 SLOVAN\AppData\Local\Microsoft\Windows\Temporary Internet Files\Content.IE5\1S6A3D5V\MC9003609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3414" y="4769854"/>
            <a:ext cx="1643631" cy="192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59390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3793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Galvanické články</a:t>
            </a:r>
            <a:endParaRPr lang="cs-CZ" sz="28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39564" y="1268760"/>
            <a:ext cx="8004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zařízení měnící chemickou energii na energii</a:t>
            </a:r>
          </a:p>
          <a:p>
            <a:r>
              <a:rPr lang="cs-CZ" sz="2400" dirty="0" smtClean="0">
                <a:latin typeface="Arial Black" pitchFamily="34" charset="0"/>
              </a:rPr>
              <a:t>   elektrickou</a:t>
            </a:r>
            <a:endParaRPr lang="cs-CZ" sz="2400" dirty="0">
              <a:latin typeface="Arial Black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070870" y="2420888"/>
            <a:ext cx="1291101" cy="1728192"/>
            <a:chOff x="1835696" y="1960864"/>
            <a:chExt cx="1291101" cy="1728192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1835696" y="1960864"/>
              <a:ext cx="1291101" cy="74805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835696" y="2708920"/>
              <a:ext cx="1225755" cy="98013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7" name="TextovéPole 16"/>
          <p:cNvSpPr txBox="1"/>
          <p:nvPr/>
        </p:nvSpPr>
        <p:spPr>
          <a:xfrm>
            <a:off x="2361971" y="2172475"/>
            <a:ext cx="6807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suchý galvanický článek (jedno použití)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L8GQULH4\MC9004325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5659" y="2600710"/>
            <a:ext cx="1058302" cy="105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LC0IHDKP\MC900237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3961" y="2621611"/>
            <a:ext cx="774635" cy="95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296625" y="3946891"/>
            <a:ext cx="6096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akumulátor (lze opakovaně nabíjet)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052" name="Picture 4" descr="C:\Users\ZS SLOVAN\AppData\Local\Microsoft\Windows\Temporary Internet Files\Content.IE5\6J24D9TF\MC90029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9099" y="4408556"/>
            <a:ext cx="2317687" cy="200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9898" y="2885192"/>
            <a:ext cx="567506" cy="567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7508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ZS SLOVAN\AppData\Local\Microsoft\Windows\Temporary Internet Files\Content.IE5\0HJFE8EK\MC9002153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88532">
            <a:off x="1581984" y="1571157"/>
            <a:ext cx="2045653" cy="233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91851" y="948819"/>
            <a:ext cx="2118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uhlíková anoda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842992" y="847589"/>
            <a:ext cx="1105272" cy="4212245"/>
            <a:chOff x="5842992" y="847589"/>
            <a:chExt cx="1105272" cy="4212245"/>
          </a:xfrm>
        </p:grpSpPr>
        <p:sp>
          <p:nvSpPr>
            <p:cNvPr id="3" name="Obdélník 2"/>
            <p:cNvSpPr/>
            <p:nvPr/>
          </p:nvSpPr>
          <p:spPr>
            <a:xfrm>
              <a:off x="5842992" y="1472101"/>
              <a:ext cx="1105272" cy="30243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5938428" y="1493920"/>
              <a:ext cx="914400" cy="294319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6287616" y="1268760"/>
              <a:ext cx="216024" cy="2664296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459028" y="847589"/>
              <a:ext cx="48923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+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395628" y="4290393"/>
              <a:ext cx="37221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latin typeface="Arial Black" pitchFamily="34" charset="0"/>
                </a:rPr>
                <a:t>-</a:t>
              </a:r>
              <a:endParaRPr lang="cs-CZ" sz="4400" dirty="0">
                <a:latin typeface="Arial Black" pitchFamily="34" charset="0"/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3721524" y="3921060"/>
            <a:ext cx="20756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zinková katoda</a:t>
            </a:r>
          </a:p>
          <a:p>
            <a:r>
              <a:rPr lang="cs-CZ" dirty="0" smtClean="0">
                <a:latin typeface="Arial Black" pitchFamily="34" charset="0"/>
              </a:rPr>
              <a:t>  (obal baterie)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64905" y="2478364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------  elektrolyt</a:t>
            </a:r>
          </a:p>
          <a:p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(salmiak NH</a:t>
            </a:r>
            <a:r>
              <a:rPr lang="cs-CZ" baseline="-25000" dirty="0" smtClean="0">
                <a:latin typeface="Arial Black" pitchFamily="34" charset="0"/>
              </a:rPr>
              <a:t>4</a:t>
            </a:r>
            <a:r>
              <a:rPr lang="cs-CZ" dirty="0" smtClean="0">
                <a:latin typeface="Arial Black" pitchFamily="34" charset="0"/>
              </a:rPr>
              <a:t>Cl)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197" y="229263"/>
            <a:ext cx="5489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-běžný suchý galvanický článek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6054" y="5059834"/>
            <a:ext cx="7962949" cy="13388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dirty="0" smtClean="0">
                <a:latin typeface="Arial Black" pitchFamily="34" charset="0"/>
              </a:rPr>
              <a:t>při vybíjení se zinkový obal – elektroda spotřebovává, proto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 při nedostatečné tloušťce obalu může dojít k jeho narušení 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baterky tzv. _____________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33898" y="5919234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vytečou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64058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  <p:bldP spid="2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24053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příklady využití suchých galvanických článků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RG38T0MW\MC900215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5412" y="1555050"/>
            <a:ext cx="2453469" cy="2161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1S6A3D5V\MC9004136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20761"/>
            <a:ext cx="2780854" cy="2083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5148064" y="1288041"/>
            <a:ext cx="2609807" cy="1659269"/>
            <a:chOff x="5148064" y="1288041"/>
            <a:chExt cx="2609807" cy="1659269"/>
          </a:xfrm>
        </p:grpSpPr>
        <p:pic>
          <p:nvPicPr>
            <p:cNvPr id="1029" name="Picture 5" descr="C:\Users\ZS SLOVAN\AppData\Local\Microsoft\Windows\Temporary Internet Files\Content.IE5\K375NA6I\MC90001677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02400" y="1288041"/>
              <a:ext cx="1255471" cy="14237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C:\Program Files (x86)\Microsoft Office\MEDIA\CAGCAT10\j0234131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1507151"/>
              <a:ext cx="1354336" cy="14401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1" name="Picture 7" descr="C:\Users\ZS SLOVAN\AppData\Local\Microsoft\Windows\Temporary Internet Files\Content.IE5\LC0IHDKP\MC9000578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7107" y="3223378"/>
            <a:ext cx="2483392" cy="178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769813" y="5081871"/>
            <a:ext cx="2869757" cy="1343441"/>
            <a:chOff x="4769813" y="5081871"/>
            <a:chExt cx="2869757" cy="1343441"/>
          </a:xfrm>
        </p:grpSpPr>
        <p:pic>
          <p:nvPicPr>
            <p:cNvPr id="1032" name="Picture 8" descr="C:\Users\ZS SLOVAN\AppData\Local\Microsoft\Windows\Temporary Internet Files\Content.IE5\LC0IHDKP\MC90028127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9813" y="5081871"/>
              <a:ext cx="1049592" cy="13434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9" descr="C:\Users\ZS SLOVAN\AppData\Local\Microsoft\Windows\Temporary Internet Files\Content.IE5\6J24D9TF\MC900237935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4471" y="5276419"/>
              <a:ext cx="1745099" cy="11488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1105206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97" y="229263"/>
            <a:ext cx="573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běžný  akumulátor - autobaterie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4099" name="Picture 3" descr="C:\Users\ZS SLOVAN\AppData\Local\Microsoft\Windows\Temporary Internet Files\Content.IE5\K375NA6I\MC900391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66022"/>
            <a:ext cx="2034766" cy="192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1809813" y="3827866"/>
            <a:ext cx="2387570" cy="2202370"/>
            <a:chOff x="1809813" y="3827866"/>
            <a:chExt cx="2387570" cy="2202370"/>
          </a:xfrm>
        </p:grpSpPr>
        <p:sp>
          <p:nvSpPr>
            <p:cNvPr id="14" name="Obdélník 13"/>
            <p:cNvSpPr/>
            <p:nvPr/>
          </p:nvSpPr>
          <p:spPr>
            <a:xfrm>
              <a:off x="1870892" y="4342357"/>
              <a:ext cx="2058833" cy="1687879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183277" y="4254399"/>
              <a:ext cx="328586" cy="1327111"/>
              <a:chOff x="4852065" y="4453325"/>
              <a:chExt cx="328586" cy="1327111"/>
            </a:xfrm>
          </p:grpSpPr>
          <p:sp>
            <p:nvSpPr>
              <p:cNvPr id="4" name="Vývojový diagram: postup 3"/>
              <p:cNvSpPr/>
              <p:nvPr/>
            </p:nvSpPr>
            <p:spPr>
              <a:xfrm rot="16200000">
                <a:off x="4352802" y="4952588"/>
                <a:ext cx="1327111" cy="328586"/>
              </a:xfrm>
              <a:prstGeom prst="flowChartProcess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4894354" y="4453325"/>
                <a:ext cx="244005" cy="115781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3241576" y="4253346"/>
              <a:ext cx="368802" cy="1256034"/>
              <a:chOff x="6882756" y="4774202"/>
              <a:chExt cx="368802" cy="1256034"/>
            </a:xfrm>
          </p:grpSpPr>
          <p:sp>
            <p:nvSpPr>
              <p:cNvPr id="20" name="Vývojový diagram: postup 19"/>
              <p:cNvSpPr/>
              <p:nvPr/>
            </p:nvSpPr>
            <p:spPr>
              <a:xfrm rot="16200000">
                <a:off x="6439140" y="5217819"/>
                <a:ext cx="1256033" cy="368802"/>
              </a:xfrm>
              <a:prstGeom prst="flowChartProcess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6935179" y="4774202"/>
                <a:ext cx="263953" cy="1157812"/>
              </a:xfrm>
              <a:prstGeom prst="rect">
                <a:avLst/>
              </a:prstGeom>
              <a:solidFill>
                <a:schemeClr val="accent1">
                  <a:lumMod val="5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TextovéPole 16"/>
            <p:cNvSpPr txBox="1"/>
            <p:nvPr/>
          </p:nvSpPr>
          <p:spPr>
            <a:xfrm>
              <a:off x="2545054" y="5611139"/>
              <a:ext cx="751185" cy="3385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latin typeface="Arial Black" pitchFamily="34" charset="0"/>
                </a:rPr>
                <a:t>H</a:t>
              </a:r>
              <a:r>
                <a:rPr lang="cs-CZ" sz="2000" baseline="-25000" dirty="0" smtClean="0">
                  <a:latin typeface="Arial Black" pitchFamily="34" charset="0"/>
                </a:rPr>
                <a:t>2</a:t>
              </a:r>
              <a:r>
                <a:rPr lang="cs-CZ" sz="2000" dirty="0" smtClean="0">
                  <a:latin typeface="Arial Black" pitchFamily="34" charset="0"/>
                </a:rPr>
                <a:t>SO</a:t>
              </a:r>
              <a:r>
                <a:rPr lang="cs-CZ" sz="2000" baseline="-25000" dirty="0" smtClean="0">
                  <a:latin typeface="Arial Black" pitchFamily="34" charset="0"/>
                </a:rPr>
                <a:t>4</a:t>
              </a:r>
              <a:endParaRPr lang="cs-CZ" sz="2000" baseline="-25000" dirty="0">
                <a:latin typeface="Arial Black" pitchFamily="34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560191" y="3827866"/>
              <a:ext cx="637192" cy="3385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latin typeface="Arial Black" pitchFamily="34" charset="0"/>
                </a:rPr>
                <a:t>PbO</a:t>
              </a:r>
              <a:r>
                <a:rPr lang="cs-CZ" sz="2000" baseline="-25000" dirty="0" smtClean="0">
                  <a:latin typeface="Arial Black" pitchFamily="34" charset="0"/>
                </a:rPr>
                <a:t>2</a:t>
              </a:r>
              <a:endParaRPr lang="cs-CZ" sz="2000" baseline="-25000" dirty="0">
                <a:latin typeface="Arial Black" pitchFamily="34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809813" y="3827866"/>
              <a:ext cx="397451" cy="3385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err="1" smtClean="0">
                  <a:latin typeface="Arial Black" pitchFamily="34" charset="0"/>
                </a:rPr>
                <a:t>Pb</a:t>
              </a:r>
              <a:endParaRPr lang="cs-CZ" sz="2000" baseline="-25000" dirty="0">
                <a:latin typeface="Arial Black" pitchFamily="34" charset="0"/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4172195" y="4271624"/>
            <a:ext cx="50023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při vybíjení se obě elektrody pokryjí</a:t>
            </a:r>
          </a:p>
          <a:p>
            <a:r>
              <a:rPr lang="cs-CZ" dirty="0" smtClean="0">
                <a:latin typeface="Arial Black" pitchFamily="34" charset="0"/>
              </a:rPr>
              <a:t>vrstvou PbSO</a:t>
            </a:r>
            <a:r>
              <a:rPr lang="cs-CZ" baseline="-25000" dirty="0" smtClean="0">
                <a:latin typeface="Arial Black" pitchFamily="34" charset="0"/>
              </a:rPr>
              <a:t>4, </a:t>
            </a:r>
            <a:r>
              <a:rPr lang="cs-CZ" dirty="0" smtClean="0">
                <a:latin typeface="Arial Black" pitchFamily="34" charset="0"/>
              </a:rPr>
              <a:t>snižuje se koncentrace</a:t>
            </a:r>
          </a:p>
          <a:p>
            <a:r>
              <a:rPr lang="cs-CZ" dirty="0" smtClean="0">
                <a:latin typeface="Arial Black" pitchFamily="34" charset="0"/>
              </a:rPr>
              <a:t>kyseliny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5129345" y="796684"/>
            <a:ext cx="3256719" cy="2694813"/>
            <a:chOff x="5129345" y="796684"/>
            <a:chExt cx="3256719" cy="2694813"/>
          </a:xfrm>
        </p:grpSpPr>
        <p:grpSp>
          <p:nvGrpSpPr>
            <p:cNvPr id="7" name="Skupina 6"/>
            <p:cNvGrpSpPr/>
            <p:nvPr/>
          </p:nvGrpSpPr>
          <p:grpSpPr>
            <a:xfrm>
              <a:off x="5129345" y="889017"/>
              <a:ext cx="3256719" cy="2602480"/>
              <a:chOff x="5136758" y="1884937"/>
              <a:chExt cx="3256719" cy="2602480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5220072" y="2492897"/>
                <a:ext cx="2808312" cy="199452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5679330" y="2428675"/>
                <a:ext cx="332830" cy="136815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7164288" y="2428674"/>
                <a:ext cx="360040" cy="1368154"/>
              </a:xfrm>
              <a:prstGeom prst="rect">
                <a:avLst/>
              </a:prstGeom>
              <a:solidFill>
                <a:schemeClr val="accent1">
                  <a:lumMod val="5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6139649" y="3992182"/>
                <a:ext cx="102463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latin typeface="Arial Black" pitchFamily="34" charset="0"/>
                  </a:rPr>
                  <a:t>H</a:t>
                </a:r>
                <a:r>
                  <a:rPr lang="cs-CZ" sz="2000" baseline="-25000" dirty="0" smtClean="0">
                    <a:latin typeface="Arial Black" pitchFamily="34" charset="0"/>
                  </a:rPr>
                  <a:t>2</a:t>
                </a:r>
                <a:r>
                  <a:rPr lang="cs-CZ" sz="2000" dirty="0" smtClean="0">
                    <a:latin typeface="Arial Black" pitchFamily="34" charset="0"/>
                  </a:rPr>
                  <a:t>SO</a:t>
                </a:r>
                <a:r>
                  <a:rPr lang="cs-CZ" sz="2000" baseline="-25000" dirty="0" smtClean="0">
                    <a:latin typeface="Arial Black" pitchFamily="34" charset="0"/>
                  </a:rPr>
                  <a:t>4</a:t>
                </a:r>
                <a:endParaRPr lang="cs-CZ" sz="2000" baseline="-25000" dirty="0">
                  <a:latin typeface="Arial Black" pitchFamily="34" charset="0"/>
                </a:endParaRPr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7524328" y="1884937"/>
                <a:ext cx="8691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latin typeface="Arial Black" pitchFamily="34" charset="0"/>
                  </a:rPr>
                  <a:t>PbO</a:t>
                </a:r>
                <a:r>
                  <a:rPr lang="cs-CZ" sz="2000" baseline="-25000" dirty="0" smtClean="0">
                    <a:latin typeface="Arial Black" pitchFamily="34" charset="0"/>
                  </a:rPr>
                  <a:t>2</a:t>
                </a:r>
                <a:endParaRPr lang="cs-CZ" sz="2000" baseline="-25000" dirty="0">
                  <a:latin typeface="Arial Black" pitchFamily="34" charset="0"/>
                </a:endParaRPr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5136758" y="1884937"/>
                <a:ext cx="54213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err="1" smtClean="0">
                    <a:latin typeface="Arial Black" pitchFamily="34" charset="0"/>
                  </a:rPr>
                  <a:t>Pb</a:t>
                </a:r>
                <a:endParaRPr lang="cs-CZ" sz="2000" baseline="-25000" dirty="0">
                  <a:latin typeface="Arial Black" pitchFamily="34" charset="0"/>
                </a:endParaRPr>
              </a:p>
            </p:txBody>
          </p:sp>
        </p:grpSp>
        <p:sp>
          <p:nvSpPr>
            <p:cNvPr id="24" name="TextovéPole 23"/>
            <p:cNvSpPr txBox="1"/>
            <p:nvPr/>
          </p:nvSpPr>
          <p:spPr>
            <a:xfrm>
              <a:off x="5815807" y="820317"/>
              <a:ext cx="45557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Arial Black" pitchFamily="34" charset="0"/>
                </a:rPr>
                <a:t>+</a:t>
              </a:r>
              <a:endParaRPr lang="cs-CZ" sz="3200" dirty="0">
                <a:latin typeface="Arial Black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089257" y="796684"/>
              <a:ext cx="3209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Arial Black" pitchFamily="34" charset="0"/>
                </a:rPr>
                <a:t>-</a:t>
              </a:r>
              <a:endParaRPr lang="cs-CZ" sz="3200" dirty="0">
                <a:latin typeface="Arial Black" pitchFamily="34" charset="0"/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4197383" y="5396845"/>
            <a:ext cx="49466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- při nabíjení je nutné přepólovat elektrody – proces probíhá obráceně: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baterie se vrací do původního stavu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27517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83581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příklady využití akumulátorů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307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40768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J4MOJ4VF\MC9004397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2070" y="91216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 SLOVAN\AppData\Local\Microsoft\Windows\Temporary Internet Files\Content.IE5\0HJFE8EK\MC9004413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04864"/>
            <a:ext cx="1879104" cy="18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43608" y="5373216"/>
            <a:ext cx="2190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Upozornění!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070433" y="3892159"/>
            <a:ext cx="2675522" cy="2610694"/>
            <a:chOff x="6070433" y="3892159"/>
            <a:chExt cx="2675522" cy="2610694"/>
          </a:xfrm>
        </p:grpSpPr>
        <p:pic>
          <p:nvPicPr>
            <p:cNvPr id="3080" name="Picture 8" descr="C:\Users\ZS SLOVAN\AppData\Local\Microsoft\Windows\Temporary Internet Files\Content.IE5\6J24D9TF\MC90025166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0433" y="3892159"/>
              <a:ext cx="2675522" cy="2610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" name="Skupina 5"/>
            <p:cNvGrpSpPr/>
            <p:nvPr/>
          </p:nvGrpSpPr>
          <p:grpSpPr>
            <a:xfrm rot="20712968">
              <a:off x="6279883" y="5338091"/>
              <a:ext cx="576064" cy="728836"/>
              <a:chOff x="3971839" y="5176556"/>
              <a:chExt cx="576064" cy="728836"/>
            </a:xfrm>
          </p:grpSpPr>
          <p:sp>
            <p:nvSpPr>
              <p:cNvPr id="4" name="Rovnoramenný trojúhelník 3"/>
              <p:cNvSpPr/>
              <p:nvPr/>
            </p:nvSpPr>
            <p:spPr>
              <a:xfrm>
                <a:off x="3971839" y="5176556"/>
                <a:ext cx="576064" cy="575456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6000" dirty="0">
                  <a:solidFill>
                    <a:sysClr val="windowText" lastClr="000000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4067944" y="5197506"/>
                <a:ext cx="35618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dirty="0" smtClean="0">
                    <a:latin typeface="Arial Black" pitchFamily="34" charset="0"/>
                  </a:rPr>
                  <a:t>!</a:t>
                </a:r>
                <a:endParaRPr lang="cs-CZ" sz="4000" dirty="0">
                  <a:latin typeface="Arial Black" pitchFamily="34" charset="0"/>
                </a:endParaRPr>
              </a:p>
            </p:txBody>
          </p:sp>
        </p:grpSp>
      </p:grpSp>
      <p:sp>
        <p:nvSpPr>
          <p:cNvPr id="7" name="TextovéPole 6"/>
          <p:cNvSpPr txBox="1"/>
          <p:nvPr/>
        </p:nvSpPr>
        <p:spPr>
          <a:xfrm>
            <a:off x="1043608" y="5959593"/>
            <a:ext cx="5156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Galvanické články = nebezpečný odpad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169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36783" y="476672"/>
            <a:ext cx="4676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Galvanické pokovování</a:t>
            </a:r>
            <a:endParaRPr lang="cs-CZ" sz="28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36536" y="1507088"/>
            <a:ext cx="7234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pokrývání předmětů tenkou vrstvou kovu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9290" y="2740277"/>
            <a:ext cx="81072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Na základě znalosti elektrolýzy urči, jakou elektrodu bude představovat pokovovaný předmět: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6783" y="4149080"/>
            <a:ext cx="94991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protože kationty kovu směřují ke katodě,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předmět, který chceme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pokovit,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upevníme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                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jako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katodu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tj. zápornou elektrodu.</a:t>
            </a:r>
          </a:p>
        </p:txBody>
      </p:sp>
    </p:spTree>
    <p:extLst>
      <p:ext uri="{BB962C8B-B14F-4D97-AF65-F5344CB8AC3E}">
        <p14:creationId xmlns:p14="http://schemas.microsoft.com/office/powerpoint/2010/main" xmlns="" val="370112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464"/>
            <a:ext cx="7941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Zdroje</a:t>
            </a:r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1152500" y="2609867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http://office.microsoft.com/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52500" y="2204864"/>
            <a:ext cx="1038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latin typeface="Calibri" pitchFamily="34" charset="0"/>
                <a:cs typeface="Calibri" pitchFamily="34" charset="0"/>
              </a:rPr>
              <a:t>Ilustrace.</a:t>
            </a:r>
            <a:endParaRPr lang="cs-CZ" u="sng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2277" y="1360356"/>
            <a:ext cx="77662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ŠIBOR, J</a:t>
            </a:r>
            <a:r>
              <a:rPr lang="cs-CZ" dirty="0" smtClean="0"/>
              <a:t>., </a:t>
            </a:r>
            <a:r>
              <a:rPr lang="cs-CZ" dirty="0"/>
              <a:t>PLUCKOVÁ, I</a:t>
            </a:r>
            <a:r>
              <a:rPr lang="cs-CZ" dirty="0" smtClean="0"/>
              <a:t>.,</a:t>
            </a:r>
            <a:r>
              <a:rPr lang="cs-CZ" dirty="0"/>
              <a:t> MACH, J</a:t>
            </a:r>
            <a:r>
              <a:rPr lang="cs-CZ" dirty="0" smtClean="0"/>
              <a:t>. </a:t>
            </a:r>
            <a:r>
              <a:rPr lang="cs-CZ" dirty="0"/>
              <a:t>Chemie, Úvod do obecné a </a:t>
            </a:r>
            <a:r>
              <a:rPr lang="cs-CZ" dirty="0" smtClean="0"/>
              <a:t>organické </a:t>
            </a:r>
            <a:r>
              <a:rPr lang="cs-CZ" dirty="0"/>
              <a:t>chemie. 1. vyd. Brno: Nová </a:t>
            </a:r>
            <a:r>
              <a:rPr lang="cs-CZ" dirty="0" smtClean="0"/>
              <a:t>škola s. r. o., 2011. </a:t>
            </a:r>
            <a:r>
              <a:rPr lang="cs-CZ" dirty="0"/>
              <a:t>ISBN </a:t>
            </a:r>
            <a:r>
              <a:rPr lang="cs-CZ" dirty="0" smtClean="0"/>
              <a:t>978-80-7289-282-2. </a:t>
            </a:r>
            <a:r>
              <a:rPr lang="cs-CZ" dirty="0"/>
              <a:t>s. </a:t>
            </a:r>
            <a:r>
              <a:rPr lang="cs-CZ" dirty="0" smtClean="0"/>
              <a:t>18-19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244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455</TotalTime>
  <Words>659</Words>
  <Application>Microsoft Office PowerPoint</Application>
  <PresentationFormat>Předvádění na obrazovce (4:3)</PresentationFormat>
  <Paragraphs>145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Slunovrat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Dum</cp:lastModifiedBy>
  <cp:revision>47</cp:revision>
  <dcterms:created xsi:type="dcterms:W3CDTF">2012-01-21T16:29:40Z</dcterms:created>
  <dcterms:modified xsi:type="dcterms:W3CDTF">2013-09-21T06:49:20Z</dcterms:modified>
</cp:coreProperties>
</file>