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5" r:id="rId6"/>
    <p:sldId id="261" r:id="rId7"/>
    <p:sldId id="264" r:id="rId8"/>
    <p:sldId id="262" r:id="rId9"/>
    <p:sldId id="263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7F9FA6-327F-42FE-BEB1-4EAA0E3F47F2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9B9A59-F8AC-4F68-9380-08BE36065D0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8449168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7F9FA6-327F-42FE-BEB1-4EAA0E3F47F2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9B9A59-F8AC-4F68-9380-08BE36065D0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486539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7F9FA6-327F-42FE-BEB1-4EAA0E3F47F2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9B9A59-F8AC-4F68-9380-08BE36065D0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79092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7F9FA6-327F-42FE-BEB1-4EAA0E3F47F2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9B9A59-F8AC-4F68-9380-08BE36065D0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4068529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7F9FA6-327F-42FE-BEB1-4EAA0E3F47F2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9B9A59-F8AC-4F68-9380-08BE36065D0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1908553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7F9FA6-327F-42FE-BEB1-4EAA0E3F47F2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9B9A59-F8AC-4F68-9380-08BE36065D0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5300911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7F9FA6-327F-42FE-BEB1-4EAA0E3F47F2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9B9A59-F8AC-4F68-9380-08BE36065D0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506814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7F9FA6-327F-42FE-BEB1-4EAA0E3F47F2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9B9A59-F8AC-4F68-9380-08BE36065D0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9293664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7F9FA6-327F-42FE-BEB1-4EAA0E3F47F2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9B9A59-F8AC-4F68-9380-08BE36065D0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5771064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7F9FA6-327F-42FE-BEB1-4EAA0E3F47F2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9B9A59-F8AC-4F68-9380-08BE36065D0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532309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7F9FA6-327F-42FE-BEB1-4EAA0E3F47F2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9B9A59-F8AC-4F68-9380-08BE36065D0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779740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D7F9FA6-327F-42FE-BEB1-4EAA0E3F47F2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C9B9A59-F8AC-4F68-9380-08BE36065D0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2422670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548680"/>
            <a:ext cx="3859213" cy="865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1259632" y="1413867"/>
            <a:ext cx="7222194" cy="523220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 smtClean="0">
                <a:solidFill>
                  <a:srgbClr val="00B050"/>
                </a:solidFill>
              </a:rPr>
              <a:t>ZÁKLADNÍ ŠKOLA SLOVAN, KROMĚŘÍŽ, PŘÍSPĚVKOVÁ ORGANIZACE</a:t>
            </a:r>
          </a:p>
          <a:p>
            <a:pPr algn="ctr"/>
            <a:r>
              <a:rPr lang="cs-CZ" b="1" dirty="0" smtClean="0">
                <a:solidFill>
                  <a:srgbClr val="00B050"/>
                </a:solidFill>
              </a:rPr>
              <a:t>ZEYEROVA 3354, 767 01 KROMĚŘÍŽ</a:t>
            </a:r>
          </a:p>
          <a:p>
            <a:pPr algn="ctr"/>
            <a:endParaRPr lang="cs-CZ" b="1" dirty="0" smtClean="0">
              <a:solidFill>
                <a:srgbClr val="00B050"/>
              </a:solidFill>
            </a:endParaRPr>
          </a:p>
          <a:p>
            <a:pPr algn="ctr"/>
            <a:r>
              <a:rPr lang="cs-CZ" dirty="0" smtClean="0"/>
              <a:t>projekt v rámci vzdělávacího programu</a:t>
            </a:r>
          </a:p>
          <a:p>
            <a:pPr algn="ctr"/>
            <a:r>
              <a:rPr lang="cs-CZ" dirty="0" smtClean="0"/>
              <a:t>VZDĚLÁNÍ PRO KONKURENCESCHOPNOST</a:t>
            </a:r>
          </a:p>
          <a:p>
            <a:endParaRPr lang="cs-CZ" dirty="0" smtClean="0"/>
          </a:p>
          <a:p>
            <a:pPr algn="ctr"/>
            <a:r>
              <a:rPr lang="cs-CZ" dirty="0" smtClean="0"/>
              <a:t>ŠABLONA ČÍSLO: III/2</a:t>
            </a:r>
          </a:p>
          <a:p>
            <a:pPr algn="ctr"/>
            <a:r>
              <a:rPr lang="cs-CZ" dirty="0" smtClean="0"/>
              <a:t>NÁZEV:  INOVACE A ZKVALITNĚNÍ VÝUKY PROSTŘEDNICTVÍM ICT</a:t>
            </a:r>
          </a:p>
          <a:p>
            <a:endParaRPr lang="cs-CZ" dirty="0" smtClean="0"/>
          </a:p>
          <a:p>
            <a:endParaRPr lang="cs-CZ" dirty="0"/>
          </a:p>
          <a:p>
            <a:r>
              <a:rPr lang="cs-CZ" dirty="0"/>
              <a:t>PŘEDMĚT: ČESKÝ JAZYK A LITERATURA</a:t>
            </a:r>
          </a:p>
          <a:p>
            <a:r>
              <a:rPr lang="cs-CZ" dirty="0"/>
              <a:t>ROČNÍK: VI.</a:t>
            </a:r>
          </a:p>
          <a:p>
            <a:r>
              <a:rPr lang="cs-CZ" dirty="0"/>
              <a:t>TÉMA: LITERÁRNÍ POJMY </a:t>
            </a:r>
            <a:r>
              <a:rPr lang="cs-CZ" dirty="0" smtClean="0"/>
              <a:t>– DOBRODRUŽNÁ LITERATURA</a:t>
            </a:r>
            <a:endParaRPr lang="cs-CZ" dirty="0"/>
          </a:p>
          <a:p>
            <a:r>
              <a:rPr lang="cs-CZ" dirty="0"/>
              <a:t>AUTOR: MGR. MARTINA ZAVADILOVÁ</a:t>
            </a:r>
          </a:p>
          <a:p>
            <a:r>
              <a:rPr lang="cs-CZ" dirty="0"/>
              <a:t>DATUM VYTVOŘENÍ</a:t>
            </a:r>
            <a:r>
              <a:rPr lang="cs-CZ" dirty="0" smtClean="0"/>
              <a:t>: 20.2.2012</a:t>
            </a:r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pPr algn="ctr"/>
            <a:r>
              <a:rPr lang="cs-CZ" sz="2800" b="1" dirty="0" smtClean="0">
                <a:solidFill>
                  <a:srgbClr val="C00000"/>
                </a:solidFill>
              </a:rPr>
              <a:t>VY_32_INOVACE_06_MZ</a:t>
            </a:r>
            <a:endParaRPr lang="cs-CZ" sz="28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8218560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C000"/>
                </a:solidFill>
              </a:rPr>
              <a:t>Anotace</a:t>
            </a:r>
            <a:endParaRPr lang="cs-CZ" dirty="0">
              <a:solidFill>
                <a:srgbClr val="FFC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dirty="0" smtClean="0"/>
              <a:t>Žáci si přečtou úryvek z knihy J. Verna Dvacet tisíc mil pod mořem a podívají se na stejnojmennou ukázku filmu a porovnají je.</a:t>
            </a:r>
          </a:p>
          <a:p>
            <a:r>
              <a:rPr lang="cs-CZ" dirty="0" smtClean="0"/>
              <a:t>Osvojí si pojem „dobrodružná literatura“.</a:t>
            </a:r>
          </a:p>
          <a:p>
            <a:r>
              <a:rPr lang="cs-CZ" dirty="0" smtClean="0"/>
              <a:t>V krátkém kvízu žáci doplní autory dobrodružné literatury či jejich díla.</a:t>
            </a:r>
          </a:p>
          <a:p>
            <a:r>
              <a:rPr lang="cs-CZ" dirty="0" smtClean="0"/>
              <a:t>Pomůcky: kniha a DVD </a:t>
            </a:r>
            <a:r>
              <a:rPr lang="cs-CZ" dirty="0"/>
              <a:t>Dvacet tisíc mil pod </a:t>
            </a:r>
            <a:r>
              <a:rPr lang="cs-CZ" dirty="0" smtClean="0"/>
              <a:t>mořem </a:t>
            </a:r>
          </a:p>
          <a:p>
            <a:endParaRPr lang="cs-CZ" dirty="0" smtClean="0"/>
          </a:p>
          <a:p>
            <a:pPr marL="0" indent="0" algn="ctr">
              <a:buNone/>
            </a:pPr>
            <a:r>
              <a:rPr lang="cs-CZ" dirty="0" smtClean="0">
                <a:solidFill>
                  <a:srgbClr val="FFC000"/>
                </a:solidFill>
              </a:rPr>
              <a:t>Zkušenosti z pilotáže:</a:t>
            </a:r>
          </a:p>
          <a:p>
            <a:r>
              <a:rPr lang="cs-CZ" dirty="0" smtClean="0"/>
              <a:t>U žáků měla samozřejmě větší úspěch ukázka filmu než úryvek z knihy.</a:t>
            </a:r>
          </a:p>
          <a:p>
            <a:r>
              <a:rPr lang="cs-CZ" dirty="0" smtClean="0"/>
              <a:t>Žáky zaujal kvíz.</a:t>
            </a:r>
          </a:p>
          <a:p>
            <a:r>
              <a:rPr lang="cs-CZ" dirty="0" smtClean="0"/>
              <a:t>V průběhu prezentace si řada žáků uvědomila, že znají spoustu příkladů dobrodružné literatury, i když na začátku tvrdili opak.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2803680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C000"/>
                </a:solidFill>
              </a:rPr>
              <a:t>Klíčová slova</a:t>
            </a:r>
            <a:endParaRPr lang="cs-CZ" dirty="0">
              <a:solidFill>
                <a:srgbClr val="FFC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dirty="0" smtClean="0"/>
              <a:t>Dobrodružná literatura</a:t>
            </a:r>
          </a:p>
          <a:p>
            <a:r>
              <a:rPr lang="cs-CZ" dirty="0" smtClean="0"/>
              <a:t>Epická díla</a:t>
            </a:r>
          </a:p>
          <a:p>
            <a:r>
              <a:rPr lang="cs-CZ" dirty="0" smtClean="0"/>
              <a:t>Dobrodružný motiv</a:t>
            </a:r>
          </a:p>
          <a:p>
            <a:r>
              <a:rPr lang="cs-CZ" dirty="0" smtClean="0"/>
              <a:t>Literatura pro děti a mládež</a:t>
            </a:r>
          </a:p>
          <a:p>
            <a:r>
              <a:rPr lang="cs-CZ" dirty="0" smtClean="0"/>
              <a:t>Homér</a:t>
            </a:r>
            <a:endParaRPr lang="cs-CZ" dirty="0"/>
          </a:p>
          <a:p>
            <a:r>
              <a:rPr lang="cs-CZ" dirty="0"/>
              <a:t>Walter </a:t>
            </a:r>
            <a:r>
              <a:rPr lang="cs-CZ" dirty="0" err="1" smtClean="0"/>
              <a:t>Scott</a:t>
            </a:r>
            <a:endParaRPr lang="cs-CZ" dirty="0"/>
          </a:p>
          <a:p>
            <a:r>
              <a:rPr lang="cs-CZ" dirty="0"/>
              <a:t>Daniel </a:t>
            </a:r>
            <a:r>
              <a:rPr lang="cs-CZ" dirty="0" err="1" smtClean="0"/>
              <a:t>Defoe</a:t>
            </a:r>
            <a:endParaRPr lang="cs-CZ" dirty="0"/>
          </a:p>
          <a:p>
            <a:r>
              <a:rPr lang="cs-CZ" dirty="0"/>
              <a:t>Jack </a:t>
            </a:r>
            <a:r>
              <a:rPr lang="cs-CZ" dirty="0" smtClean="0"/>
              <a:t>London</a:t>
            </a:r>
            <a:endParaRPr lang="cs-CZ" dirty="0"/>
          </a:p>
          <a:p>
            <a:r>
              <a:rPr lang="cs-CZ" dirty="0" err="1"/>
              <a:t>Jules</a:t>
            </a:r>
            <a:r>
              <a:rPr lang="cs-CZ" dirty="0"/>
              <a:t> </a:t>
            </a:r>
            <a:r>
              <a:rPr lang="cs-CZ" dirty="0" smtClean="0"/>
              <a:t>Verne</a:t>
            </a:r>
            <a:endParaRPr lang="cs-CZ" dirty="0"/>
          </a:p>
          <a:p>
            <a:r>
              <a:rPr lang="cs-CZ" dirty="0"/>
              <a:t>Karel </a:t>
            </a:r>
            <a:r>
              <a:rPr lang="cs-CZ" dirty="0" smtClean="0"/>
              <a:t>May</a:t>
            </a:r>
            <a:endParaRPr lang="cs-CZ" dirty="0"/>
          </a:p>
          <a:p>
            <a:r>
              <a:rPr lang="cs-CZ" dirty="0"/>
              <a:t>Alexander </a:t>
            </a:r>
            <a:r>
              <a:rPr lang="cs-CZ" dirty="0" smtClean="0"/>
              <a:t>Dumas</a:t>
            </a:r>
            <a:endParaRPr lang="cs-CZ" dirty="0"/>
          </a:p>
          <a:p>
            <a:r>
              <a:rPr lang="cs-CZ" dirty="0"/>
              <a:t>Jonathan </a:t>
            </a:r>
            <a:r>
              <a:rPr lang="cs-CZ" dirty="0" err="1" smtClean="0"/>
              <a:t>Swift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6967374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sz="8000" dirty="0" smtClean="0">
                <a:solidFill>
                  <a:srgbClr val="FFC000"/>
                </a:solidFill>
              </a:rPr>
              <a:t>DOBRODRUŽNÁ LITERATURA</a:t>
            </a:r>
            <a:endParaRPr lang="cs-CZ" sz="8000" dirty="0">
              <a:solidFill>
                <a:srgbClr val="FFC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35978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C000"/>
                </a:solidFill>
              </a:rPr>
              <a:t>???</a:t>
            </a:r>
            <a:endParaRPr lang="cs-CZ" dirty="0">
              <a:solidFill>
                <a:srgbClr val="FFC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Přečtěte si ukázku z knihy J. Verna a pak se podívejte na část stejnojmenného filmu</a:t>
            </a:r>
            <a:r>
              <a:rPr lang="cs-CZ" dirty="0" smtClean="0"/>
              <a:t>. Porovnejte je. Je filmové zpracování stejné jako původní text? Nebo se liší? Která podoba se vám více líbila?</a:t>
            </a:r>
          </a:p>
          <a:p>
            <a:r>
              <a:rPr lang="cs-CZ" dirty="0" smtClean="0"/>
              <a:t>K jakému </a:t>
            </a:r>
            <a:r>
              <a:rPr lang="cs-CZ" b="1" dirty="0" smtClean="0"/>
              <a:t>literárnímu žánru </a:t>
            </a:r>
            <a:r>
              <a:rPr lang="cs-CZ" dirty="0" smtClean="0"/>
              <a:t>řadíme tuto knihu J. </a:t>
            </a:r>
            <a:r>
              <a:rPr lang="cs-CZ" dirty="0"/>
              <a:t>V</a:t>
            </a:r>
            <a:r>
              <a:rPr lang="cs-CZ" dirty="0" smtClean="0"/>
              <a:t>erna? Co je pro tento žánr typické? </a:t>
            </a:r>
          </a:p>
          <a:p>
            <a:r>
              <a:rPr lang="cs-CZ" dirty="0" smtClean="0"/>
              <a:t>Znáš nějaké podobné knihy?</a:t>
            </a:r>
          </a:p>
          <a:p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4643964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C000"/>
                </a:solidFill>
              </a:rPr>
              <a:t>Dobrodružná literatura:</a:t>
            </a:r>
            <a:endParaRPr lang="cs-CZ" dirty="0">
              <a:solidFill>
                <a:srgbClr val="FFC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b="1" dirty="0" smtClean="0"/>
              <a:t>Epická díla</a:t>
            </a:r>
            <a:r>
              <a:rPr lang="cs-CZ" dirty="0" smtClean="0"/>
              <a:t> (</a:t>
            </a:r>
            <a:r>
              <a:rPr lang="cs-CZ" u="sng" dirty="0" smtClean="0"/>
              <a:t>povídky, romány</a:t>
            </a:r>
            <a:r>
              <a:rPr lang="cs-CZ" dirty="0" smtClean="0"/>
              <a:t>)</a:t>
            </a:r>
          </a:p>
          <a:p>
            <a:r>
              <a:rPr lang="cs-CZ" b="1" dirty="0" smtClean="0"/>
              <a:t>Typické rysy</a:t>
            </a:r>
            <a:r>
              <a:rPr lang="cs-CZ" dirty="0" smtClean="0"/>
              <a:t>: poutavý děj, překvapující situace, neobvyklé prostředí, motivy nebezpečí, napětí.</a:t>
            </a:r>
          </a:p>
          <a:p>
            <a:r>
              <a:rPr lang="cs-CZ" b="1" dirty="0" smtClean="0"/>
              <a:t>Postavy</a:t>
            </a:r>
            <a:r>
              <a:rPr lang="cs-CZ" dirty="0" smtClean="0"/>
              <a:t> jsou často buď kladné nebo záporné, dobro vítězí nad zlem.</a:t>
            </a:r>
          </a:p>
          <a:p>
            <a:r>
              <a:rPr lang="cs-CZ" b="1" dirty="0" smtClean="0"/>
              <a:t>Dobrodružný motiv </a:t>
            </a:r>
            <a:r>
              <a:rPr lang="cs-CZ" dirty="0" smtClean="0"/>
              <a:t>je častý v </a:t>
            </a:r>
            <a:r>
              <a:rPr lang="cs-CZ" b="1" dirty="0" smtClean="0"/>
              <a:t>literatuře pro děti a mládež</a:t>
            </a:r>
            <a:r>
              <a:rPr lang="cs-CZ" dirty="0" smtClean="0"/>
              <a:t> (</a:t>
            </a:r>
            <a:r>
              <a:rPr lang="cs-CZ" u="sng" dirty="0" smtClean="0"/>
              <a:t>robinsonády, indiánky, westerny</a:t>
            </a:r>
            <a:r>
              <a:rPr lang="cs-CZ" dirty="0" smtClean="0"/>
              <a:t>).</a:t>
            </a:r>
          </a:p>
          <a:p>
            <a:r>
              <a:rPr lang="cs-CZ" dirty="0" smtClean="0"/>
              <a:t>Podle prvků, které v díle převažují, se dobrodružná povídka či román řadí k  </a:t>
            </a:r>
            <a:r>
              <a:rPr lang="cs-CZ" b="1" dirty="0" smtClean="0"/>
              <a:t>literatuře historické, detektivní, vědeckofantastické, cestopisné</a:t>
            </a:r>
            <a:r>
              <a:rPr lang="cs-CZ" dirty="0" smtClean="0"/>
              <a:t>,…</a:t>
            </a:r>
          </a:p>
        </p:txBody>
      </p:sp>
    </p:spTree>
    <p:extLst>
      <p:ext uri="{BB962C8B-B14F-4D97-AF65-F5344CB8AC3E}">
        <p14:creationId xmlns:p14="http://schemas.microsoft.com/office/powerpoint/2010/main" val="395269606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C000"/>
                </a:solidFill>
              </a:rPr>
              <a:t>???</a:t>
            </a:r>
            <a:endParaRPr lang="cs-CZ" dirty="0">
              <a:solidFill>
                <a:srgbClr val="FFC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25000" lnSpcReduction="20000"/>
          </a:bodyPr>
          <a:lstStyle/>
          <a:p>
            <a:pPr marL="0" indent="0" algn="ctr">
              <a:buNone/>
            </a:pPr>
            <a:r>
              <a:rPr lang="cs-CZ" sz="9600" b="1" dirty="0" smtClean="0"/>
              <a:t>Doplň autora nebo dílo:</a:t>
            </a:r>
          </a:p>
          <a:p>
            <a:r>
              <a:rPr lang="cs-CZ" sz="9600" dirty="0" smtClean="0"/>
              <a:t>………………….. – </a:t>
            </a:r>
            <a:r>
              <a:rPr lang="cs-CZ" sz="9600" dirty="0"/>
              <a:t>Odyssea</a:t>
            </a:r>
          </a:p>
          <a:p>
            <a:r>
              <a:rPr lang="cs-CZ" sz="9600" dirty="0"/>
              <a:t>Walter </a:t>
            </a:r>
            <a:r>
              <a:rPr lang="cs-CZ" sz="9600" dirty="0" smtClean="0"/>
              <a:t>………………… – </a:t>
            </a:r>
            <a:r>
              <a:rPr lang="cs-CZ" sz="9600" dirty="0" err="1"/>
              <a:t>Ivanhoe</a:t>
            </a:r>
            <a:endParaRPr lang="cs-CZ" sz="9600" dirty="0"/>
          </a:p>
          <a:p>
            <a:r>
              <a:rPr lang="cs-CZ" sz="9600" dirty="0"/>
              <a:t>Daniel </a:t>
            </a:r>
            <a:r>
              <a:rPr lang="cs-CZ" sz="9600" dirty="0" err="1"/>
              <a:t>Defoe</a:t>
            </a:r>
            <a:r>
              <a:rPr lang="cs-CZ" sz="9600" dirty="0"/>
              <a:t> </a:t>
            </a:r>
            <a:r>
              <a:rPr lang="cs-CZ" sz="9600" dirty="0" smtClean="0"/>
              <a:t>–……………………</a:t>
            </a:r>
          </a:p>
          <a:p>
            <a:r>
              <a:rPr lang="cs-CZ" sz="9600" dirty="0" smtClean="0"/>
              <a:t>Jack ………………….– </a:t>
            </a:r>
            <a:r>
              <a:rPr lang="cs-CZ" sz="9600" dirty="0"/>
              <a:t>Bílý Tesák</a:t>
            </a:r>
          </a:p>
          <a:p>
            <a:r>
              <a:rPr lang="cs-CZ" sz="9600" dirty="0" smtClean="0"/>
              <a:t>…………. </a:t>
            </a:r>
            <a:r>
              <a:rPr lang="cs-CZ" sz="9600" dirty="0"/>
              <a:t>Verne – Dvacet tisíc mil pod mořem</a:t>
            </a:r>
          </a:p>
          <a:p>
            <a:r>
              <a:rPr lang="cs-CZ" sz="9600" dirty="0"/>
              <a:t>Karel May </a:t>
            </a:r>
            <a:r>
              <a:rPr lang="cs-CZ" sz="9600" dirty="0" smtClean="0"/>
              <a:t>– ……………………………</a:t>
            </a:r>
          </a:p>
          <a:p>
            <a:r>
              <a:rPr lang="cs-CZ" sz="9600" dirty="0" smtClean="0"/>
              <a:t>Alexander </a:t>
            </a:r>
            <a:r>
              <a:rPr lang="cs-CZ" sz="9600" dirty="0"/>
              <a:t>Dumas – </a:t>
            </a:r>
            <a:r>
              <a:rPr lang="cs-CZ" sz="9600" dirty="0" smtClean="0"/>
              <a:t>…………………………..</a:t>
            </a:r>
            <a:endParaRPr lang="cs-CZ" sz="9600" dirty="0"/>
          </a:p>
          <a:p>
            <a:r>
              <a:rPr lang="cs-CZ" sz="9600" dirty="0" smtClean="0"/>
              <a:t>Jonathan…………………..– </a:t>
            </a:r>
            <a:r>
              <a:rPr lang="cs-CZ" sz="9600" dirty="0" err="1"/>
              <a:t>Gulliverovy</a:t>
            </a:r>
            <a:r>
              <a:rPr lang="cs-CZ" sz="9600" dirty="0"/>
              <a:t> </a:t>
            </a:r>
            <a:r>
              <a:rPr lang="cs-CZ" sz="9600" dirty="0" smtClean="0"/>
              <a:t>cesty</a:t>
            </a:r>
          </a:p>
          <a:p>
            <a:pPr marL="0" indent="0">
              <a:buNone/>
            </a:pPr>
            <a:endParaRPr lang="cs-CZ" sz="9600" dirty="0"/>
          </a:p>
          <a:p>
            <a:pPr marL="0" indent="0">
              <a:buNone/>
            </a:pPr>
            <a:r>
              <a:rPr lang="cs-CZ" sz="9600" i="1" dirty="0" smtClean="0"/>
              <a:t>(</a:t>
            </a:r>
            <a:r>
              <a:rPr lang="cs-CZ" sz="9600" i="1" dirty="0" err="1" smtClean="0"/>
              <a:t>Swift</a:t>
            </a:r>
            <a:r>
              <a:rPr lang="cs-CZ" sz="9600" i="1" dirty="0" smtClean="0"/>
              <a:t>, Vinnetou, Homér, </a:t>
            </a:r>
            <a:r>
              <a:rPr lang="cs-CZ" sz="9600" i="1" dirty="0"/>
              <a:t>Robinson </a:t>
            </a:r>
            <a:r>
              <a:rPr lang="cs-CZ" sz="9600" i="1" dirty="0" err="1" smtClean="0"/>
              <a:t>Crusoe</a:t>
            </a:r>
            <a:r>
              <a:rPr lang="cs-CZ" sz="9600" i="1" dirty="0" smtClean="0"/>
              <a:t>, </a:t>
            </a:r>
            <a:r>
              <a:rPr lang="cs-CZ" sz="9600" i="1" dirty="0" err="1" smtClean="0"/>
              <a:t>Scott</a:t>
            </a:r>
            <a:r>
              <a:rPr lang="cs-CZ" sz="9600" i="1" dirty="0" smtClean="0"/>
              <a:t>, </a:t>
            </a:r>
          </a:p>
          <a:p>
            <a:pPr marL="0" indent="0">
              <a:buNone/>
            </a:pPr>
            <a:r>
              <a:rPr lang="cs-CZ" sz="9600" i="1" dirty="0" smtClean="0"/>
              <a:t>Tři mušketýři, </a:t>
            </a:r>
            <a:r>
              <a:rPr lang="cs-CZ" sz="9600" i="1" dirty="0" err="1" smtClean="0"/>
              <a:t>Jules</a:t>
            </a:r>
            <a:r>
              <a:rPr lang="cs-CZ" sz="9600" i="1" dirty="0" smtClean="0"/>
              <a:t>, London)</a:t>
            </a:r>
            <a:endParaRPr lang="cs-CZ" sz="9600" i="1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110400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rgbClr val="FFC000"/>
                </a:solidFill>
              </a:rPr>
              <a:t>Příklady dobrodružné literatury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b="1" dirty="0" smtClean="0"/>
              <a:t>Homér</a:t>
            </a:r>
            <a:r>
              <a:rPr lang="cs-CZ" dirty="0" smtClean="0"/>
              <a:t> – Odyssea</a:t>
            </a:r>
          </a:p>
          <a:p>
            <a:r>
              <a:rPr lang="cs-CZ" b="1" dirty="0" smtClean="0"/>
              <a:t>Walter </a:t>
            </a:r>
            <a:r>
              <a:rPr lang="cs-CZ" b="1" dirty="0" err="1" smtClean="0"/>
              <a:t>Scott</a:t>
            </a:r>
            <a:r>
              <a:rPr lang="cs-CZ" dirty="0" smtClean="0"/>
              <a:t> – </a:t>
            </a:r>
            <a:r>
              <a:rPr lang="cs-CZ" dirty="0" err="1" smtClean="0"/>
              <a:t>Ivanhoe</a:t>
            </a:r>
            <a:endParaRPr lang="cs-CZ" dirty="0" smtClean="0"/>
          </a:p>
          <a:p>
            <a:r>
              <a:rPr lang="cs-CZ" b="1" dirty="0" smtClean="0"/>
              <a:t>Daniel </a:t>
            </a:r>
            <a:r>
              <a:rPr lang="cs-CZ" b="1" dirty="0" err="1" smtClean="0"/>
              <a:t>Defoe</a:t>
            </a:r>
            <a:r>
              <a:rPr lang="cs-CZ" dirty="0" smtClean="0"/>
              <a:t> – Robinson </a:t>
            </a:r>
            <a:r>
              <a:rPr lang="cs-CZ" dirty="0" err="1" smtClean="0"/>
              <a:t>Crusoe</a:t>
            </a:r>
            <a:endParaRPr lang="cs-CZ" dirty="0" smtClean="0"/>
          </a:p>
          <a:p>
            <a:r>
              <a:rPr lang="cs-CZ" b="1" dirty="0" smtClean="0"/>
              <a:t>Jack London</a:t>
            </a:r>
            <a:r>
              <a:rPr lang="cs-CZ" dirty="0" smtClean="0"/>
              <a:t> – Bílý Tesák</a:t>
            </a:r>
          </a:p>
          <a:p>
            <a:r>
              <a:rPr lang="cs-CZ" b="1" dirty="0" err="1" smtClean="0"/>
              <a:t>Jules</a:t>
            </a:r>
            <a:r>
              <a:rPr lang="cs-CZ" b="1" dirty="0" smtClean="0"/>
              <a:t> Verne</a:t>
            </a:r>
            <a:r>
              <a:rPr lang="cs-CZ" dirty="0" smtClean="0"/>
              <a:t> – Dvacet tisíc mil pod mořem</a:t>
            </a:r>
          </a:p>
          <a:p>
            <a:r>
              <a:rPr lang="cs-CZ" b="1" dirty="0" smtClean="0"/>
              <a:t>Karel May</a:t>
            </a:r>
            <a:r>
              <a:rPr lang="cs-CZ" dirty="0" smtClean="0"/>
              <a:t> – Vinnetou</a:t>
            </a:r>
          </a:p>
          <a:p>
            <a:r>
              <a:rPr lang="cs-CZ" b="1" dirty="0" smtClean="0"/>
              <a:t>Alexander Dumas</a:t>
            </a:r>
            <a:r>
              <a:rPr lang="cs-CZ" dirty="0" smtClean="0"/>
              <a:t> – Tři mušketýři</a:t>
            </a:r>
          </a:p>
          <a:p>
            <a:r>
              <a:rPr lang="cs-CZ" b="1" dirty="0" smtClean="0"/>
              <a:t>Jonathan </a:t>
            </a:r>
            <a:r>
              <a:rPr lang="cs-CZ" b="1" dirty="0" err="1" smtClean="0"/>
              <a:t>Swift</a:t>
            </a:r>
            <a:r>
              <a:rPr lang="cs-CZ" dirty="0" smtClean="0"/>
              <a:t> – </a:t>
            </a:r>
            <a:r>
              <a:rPr lang="cs-CZ" dirty="0" err="1" smtClean="0"/>
              <a:t>Gulliverovy</a:t>
            </a:r>
            <a:r>
              <a:rPr lang="cs-CZ" dirty="0" smtClean="0"/>
              <a:t> cesty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790455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C000"/>
                </a:solidFill>
              </a:rPr>
              <a:t>Zdroje:</a:t>
            </a:r>
            <a:endParaRPr lang="cs-CZ" dirty="0">
              <a:solidFill>
                <a:srgbClr val="FFC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Kobr</a:t>
            </a:r>
            <a:r>
              <a:rPr lang="cs-CZ" dirty="0"/>
              <a:t>, </a:t>
            </a:r>
            <a:r>
              <a:rPr lang="cs-CZ" dirty="0" smtClean="0"/>
              <a:t>Jaroslav: </a:t>
            </a:r>
            <a:r>
              <a:rPr lang="cs-CZ" dirty="0"/>
              <a:t>Malý slovník literárních pojmů, Nakladatelství </a:t>
            </a:r>
            <a:r>
              <a:rPr lang="cs-CZ" dirty="0" err="1"/>
              <a:t>Linx</a:t>
            </a:r>
            <a:r>
              <a:rPr lang="cs-CZ" dirty="0"/>
              <a:t> a </a:t>
            </a:r>
            <a:r>
              <a:rPr lang="cs-CZ" dirty="0" err="1"/>
              <a:t>spol</a:t>
            </a:r>
            <a:r>
              <a:rPr lang="cs-CZ" dirty="0"/>
              <a:t>, Praha, ISBN 80-86194-08-6, s. </a:t>
            </a:r>
            <a:r>
              <a:rPr lang="cs-CZ" dirty="0" smtClean="0"/>
              <a:t>15</a:t>
            </a:r>
            <a:endParaRPr lang="cs-CZ" dirty="0"/>
          </a:p>
          <a:p>
            <a:r>
              <a:rPr lang="cs-CZ" dirty="0"/>
              <a:t>Křivánek ,</a:t>
            </a:r>
            <a:r>
              <a:rPr lang="cs-CZ" dirty="0" smtClean="0"/>
              <a:t>Vladimír; </a:t>
            </a:r>
            <a:r>
              <a:rPr lang="cs-CZ" dirty="0"/>
              <a:t>Helena, </a:t>
            </a:r>
            <a:r>
              <a:rPr lang="cs-CZ" dirty="0" smtClean="0"/>
              <a:t>Kupcová: </a:t>
            </a:r>
            <a:r>
              <a:rPr lang="cs-CZ" dirty="0"/>
              <a:t>Malý slovník literárních pojmů a autorů, </a:t>
            </a:r>
            <a:r>
              <a:rPr lang="cs-CZ" dirty="0" err="1"/>
              <a:t>Scientia</a:t>
            </a:r>
            <a:r>
              <a:rPr lang="cs-CZ" dirty="0"/>
              <a:t>, spol. s r.o., Praha 1994, ISBN 80-85827-15-8 s. </a:t>
            </a:r>
            <a:r>
              <a:rPr lang="cs-CZ" dirty="0" smtClean="0"/>
              <a:t>16</a:t>
            </a:r>
          </a:p>
          <a:p>
            <a:r>
              <a:rPr lang="cs-CZ" dirty="0" smtClean="0"/>
              <a:t>Verne, </a:t>
            </a:r>
            <a:r>
              <a:rPr lang="cs-CZ" dirty="0" err="1" smtClean="0"/>
              <a:t>Jules</a:t>
            </a:r>
            <a:r>
              <a:rPr lang="cs-CZ" dirty="0" smtClean="0"/>
              <a:t>: </a:t>
            </a:r>
            <a:r>
              <a:rPr lang="cs-CZ" dirty="0"/>
              <a:t>Dvacet tisíc mil pod </a:t>
            </a:r>
            <a:r>
              <a:rPr lang="cs-CZ" dirty="0" smtClean="0"/>
              <a:t>mořem, Vyd. Brno</a:t>
            </a:r>
            <a:r>
              <a:rPr lang="cs-CZ" dirty="0"/>
              <a:t>: Tribun, 2007, ISBN </a:t>
            </a:r>
            <a:r>
              <a:rPr lang="cs-CZ" dirty="0" smtClean="0"/>
              <a:t>978-80-87139-20-2</a:t>
            </a:r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3503422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105</TotalTime>
  <Words>509</Words>
  <Application>Microsoft Office PowerPoint</Application>
  <PresentationFormat>Předvádění na obrazovce (4:3)</PresentationFormat>
  <Paragraphs>79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Anotace</vt:lpstr>
      <vt:lpstr>Klíčová slova</vt:lpstr>
      <vt:lpstr>DOBRODRUŽNÁ LITERATURA</vt:lpstr>
      <vt:lpstr>???</vt:lpstr>
      <vt:lpstr>Dobrodružná literatura:</vt:lpstr>
      <vt:lpstr>???</vt:lpstr>
      <vt:lpstr>Příklady dobrodružné literatury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ZS SLOVAN</dc:creator>
  <cp:lastModifiedBy>EU14</cp:lastModifiedBy>
  <cp:revision>30</cp:revision>
  <dcterms:created xsi:type="dcterms:W3CDTF">2012-01-10T08:43:05Z</dcterms:created>
  <dcterms:modified xsi:type="dcterms:W3CDTF">2012-05-31T12:00:58Z</dcterms:modified>
</cp:coreProperties>
</file>