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7" r:id="rId6"/>
    <p:sldId id="269" r:id="rId7"/>
    <p:sldId id="262" r:id="rId8"/>
    <p:sldId id="263" r:id="rId9"/>
    <p:sldId id="264" r:id="rId10"/>
    <p:sldId id="266" r:id="rId11"/>
    <p:sldId id="265" r:id="rId12"/>
    <p:sldId id="268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F9FA6-327F-42FE-BEB1-4EAA0E3F47F2}" type="datetimeFigureOut">
              <a:rPr lang="cs-CZ" smtClean="0"/>
              <a:t>31.5.2012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9B9A59-F8AC-4F68-9380-08BE36065D0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844916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F9FA6-327F-42FE-BEB1-4EAA0E3F47F2}" type="datetimeFigureOut">
              <a:rPr lang="cs-CZ" smtClean="0"/>
              <a:t>31.5.2012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9B9A59-F8AC-4F68-9380-08BE36065D0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48653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F9FA6-327F-42FE-BEB1-4EAA0E3F47F2}" type="datetimeFigureOut">
              <a:rPr lang="cs-CZ" smtClean="0"/>
              <a:t>31.5.2012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9B9A59-F8AC-4F68-9380-08BE36065D0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679092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F9FA6-327F-42FE-BEB1-4EAA0E3F47F2}" type="datetimeFigureOut">
              <a:rPr lang="cs-CZ" smtClean="0"/>
              <a:t>31.5.2012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9B9A59-F8AC-4F68-9380-08BE36065D0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406852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F9FA6-327F-42FE-BEB1-4EAA0E3F47F2}" type="datetimeFigureOut">
              <a:rPr lang="cs-CZ" smtClean="0"/>
              <a:t>31.5.2012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9B9A59-F8AC-4F68-9380-08BE36065D0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190855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F9FA6-327F-42FE-BEB1-4EAA0E3F47F2}" type="datetimeFigureOut">
              <a:rPr lang="cs-CZ" smtClean="0"/>
              <a:t>31.5.2012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9B9A59-F8AC-4F68-9380-08BE36065D0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530091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F9FA6-327F-42FE-BEB1-4EAA0E3F47F2}" type="datetimeFigureOut">
              <a:rPr lang="cs-CZ" smtClean="0"/>
              <a:t>31.5.2012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9B9A59-F8AC-4F68-9380-08BE36065D0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50681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F9FA6-327F-42FE-BEB1-4EAA0E3F47F2}" type="datetimeFigureOut">
              <a:rPr lang="cs-CZ" smtClean="0"/>
              <a:t>31.5.2012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9B9A59-F8AC-4F68-9380-08BE36065D0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929366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F9FA6-327F-42FE-BEB1-4EAA0E3F47F2}" type="datetimeFigureOut">
              <a:rPr lang="cs-CZ" smtClean="0"/>
              <a:t>31.5.2012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9B9A59-F8AC-4F68-9380-08BE36065D0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577106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F9FA6-327F-42FE-BEB1-4EAA0E3F47F2}" type="datetimeFigureOut">
              <a:rPr lang="cs-CZ" smtClean="0"/>
              <a:t>31.5.2012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9B9A59-F8AC-4F68-9380-08BE36065D0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32309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F9FA6-327F-42FE-BEB1-4EAA0E3F47F2}" type="datetimeFigureOut">
              <a:rPr lang="cs-CZ" smtClean="0"/>
              <a:t>31.5.2012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9B9A59-F8AC-4F68-9380-08BE36065D0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77974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7F9FA6-327F-42FE-BEB1-4EAA0E3F47F2}" type="datetimeFigureOut">
              <a:rPr lang="cs-CZ" smtClean="0"/>
              <a:t>31.5.2012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9B9A59-F8AC-4F68-9380-08BE36065D0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242267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548680"/>
            <a:ext cx="3859213" cy="865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bdélník 3"/>
          <p:cNvSpPr/>
          <p:nvPr/>
        </p:nvSpPr>
        <p:spPr>
          <a:xfrm>
            <a:off x="1259632" y="1413867"/>
            <a:ext cx="7222194" cy="52322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b="1" dirty="0" smtClean="0">
                <a:solidFill>
                  <a:srgbClr val="00B050"/>
                </a:solidFill>
              </a:rPr>
              <a:t>ZÁKLADNÍ ŠKOLA SLOVAN, KROMĚŘÍŽ, PŘÍSPĚVKOVÁ ORGANIZACE</a:t>
            </a:r>
          </a:p>
          <a:p>
            <a:pPr algn="ctr"/>
            <a:r>
              <a:rPr lang="cs-CZ" b="1" dirty="0" smtClean="0">
                <a:solidFill>
                  <a:srgbClr val="00B050"/>
                </a:solidFill>
              </a:rPr>
              <a:t>ZEYEROVA 3354, 767 01 KROMĚŘÍŽ</a:t>
            </a:r>
          </a:p>
          <a:p>
            <a:pPr algn="ctr"/>
            <a:endParaRPr lang="cs-CZ" b="1" dirty="0" smtClean="0">
              <a:solidFill>
                <a:srgbClr val="00B050"/>
              </a:solidFill>
            </a:endParaRPr>
          </a:p>
          <a:p>
            <a:pPr algn="ctr"/>
            <a:r>
              <a:rPr lang="cs-CZ" dirty="0" smtClean="0"/>
              <a:t>projekt v rámci vzdělávacího programu</a:t>
            </a:r>
          </a:p>
          <a:p>
            <a:pPr algn="ctr"/>
            <a:r>
              <a:rPr lang="cs-CZ" dirty="0" smtClean="0"/>
              <a:t>VZDĚLÁNÍ PRO KONKURENCESCHOPNOST</a:t>
            </a:r>
          </a:p>
          <a:p>
            <a:endParaRPr lang="cs-CZ" dirty="0" smtClean="0"/>
          </a:p>
          <a:p>
            <a:pPr algn="ctr"/>
            <a:r>
              <a:rPr lang="cs-CZ" dirty="0" smtClean="0"/>
              <a:t>ŠABLONA ČÍSLO: III/2</a:t>
            </a:r>
          </a:p>
          <a:p>
            <a:pPr algn="ctr"/>
            <a:r>
              <a:rPr lang="cs-CZ" dirty="0" smtClean="0"/>
              <a:t>NÁZEV:  INOVACE A ZKVALITNĚNÍ VÝUKY PROSTŘEDNICTVÍM ICT</a:t>
            </a:r>
          </a:p>
          <a:p>
            <a:endParaRPr lang="cs-CZ" dirty="0" smtClean="0"/>
          </a:p>
          <a:p>
            <a:endParaRPr lang="cs-CZ" dirty="0"/>
          </a:p>
          <a:p>
            <a:r>
              <a:rPr lang="cs-CZ" dirty="0"/>
              <a:t>PŘEDMĚT: ČESKÝ JAZYK A LITERATURA</a:t>
            </a:r>
          </a:p>
          <a:p>
            <a:r>
              <a:rPr lang="cs-CZ" dirty="0"/>
              <a:t>ROČNÍK: </a:t>
            </a:r>
            <a:r>
              <a:rPr lang="cs-CZ" dirty="0" smtClean="0"/>
              <a:t>VIII.</a:t>
            </a:r>
            <a:endParaRPr lang="cs-CZ" dirty="0"/>
          </a:p>
          <a:p>
            <a:r>
              <a:rPr lang="cs-CZ" dirty="0"/>
              <a:t>TÉMA: LITERÁRNÍ POJMY - </a:t>
            </a:r>
            <a:r>
              <a:rPr lang="cs-CZ" dirty="0" smtClean="0"/>
              <a:t>DRAMA</a:t>
            </a:r>
            <a:endParaRPr lang="cs-CZ" dirty="0"/>
          </a:p>
          <a:p>
            <a:r>
              <a:rPr lang="cs-CZ" dirty="0"/>
              <a:t>AUTOR: MGR. MARTINA ZAVADILOVÁ</a:t>
            </a:r>
          </a:p>
          <a:p>
            <a:r>
              <a:rPr lang="cs-CZ" dirty="0"/>
              <a:t>DATUM VYTVOŘENÍ</a:t>
            </a:r>
            <a:r>
              <a:rPr lang="cs-CZ" dirty="0" smtClean="0"/>
              <a:t>: 21.2.2012</a:t>
            </a:r>
            <a:endParaRPr lang="cs-CZ" dirty="0"/>
          </a:p>
          <a:p>
            <a:endParaRPr lang="cs-CZ" dirty="0" smtClean="0"/>
          </a:p>
          <a:p>
            <a:endParaRPr lang="cs-CZ" dirty="0" smtClean="0"/>
          </a:p>
          <a:p>
            <a:pPr algn="ctr"/>
            <a:r>
              <a:rPr lang="cs-CZ" sz="2800" b="1" dirty="0" smtClean="0">
                <a:solidFill>
                  <a:srgbClr val="C00000"/>
                </a:solidFill>
              </a:rPr>
              <a:t>VY_32_INOVACE_07_MZ</a:t>
            </a:r>
            <a:endParaRPr lang="cs-CZ" sz="2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218560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Anotace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dirty="0" smtClean="0"/>
              <a:t>Žáci v úvodu diskutují, zda chodí do divadla, jakou hru viděli naposledy a co je typické pro divadlo.</a:t>
            </a:r>
            <a:r>
              <a:rPr lang="cs-CZ" dirty="0"/>
              <a:t> </a:t>
            </a:r>
            <a:r>
              <a:rPr lang="cs-CZ" dirty="0" smtClean="0"/>
              <a:t>Podívají se na ukázku z filmu Zamilovaný Shakespeare a porovnají podobu divadla dříve a nyní.</a:t>
            </a:r>
          </a:p>
          <a:p>
            <a:r>
              <a:rPr lang="cs-CZ" dirty="0" smtClean="0"/>
              <a:t>Žáci si osvojí literární pojem „drama“ (dělení, výstavba dramatu).</a:t>
            </a:r>
          </a:p>
          <a:p>
            <a:r>
              <a:rPr lang="cs-CZ" dirty="0" smtClean="0"/>
              <a:t>Žáci se pokusí zdramatizovat svůj oblíbený vtip či úryvek z knihy.</a:t>
            </a:r>
          </a:p>
          <a:p>
            <a:endParaRPr lang="cs-CZ" dirty="0"/>
          </a:p>
          <a:p>
            <a:pPr marL="0" indent="0" algn="ctr">
              <a:buNone/>
            </a:pPr>
            <a:r>
              <a:rPr lang="cs-CZ" dirty="0" smtClean="0">
                <a:solidFill>
                  <a:srgbClr val="FF0000"/>
                </a:solidFill>
              </a:rPr>
              <a:t>Zkušenosti z pilotáže:</a:t>
            </a:r>
          </a:p>
          <a:p>
            <a:r>
              <a:rPr lang="cs-CZ" dirty="0" smtClean="0"/>
              <a:t>Téma této prezentace bylo pro spoustu žáků náročné. (Protože nechodí do divadla?). </a:t>
            </a:r>
          </a:p>
          <a:p>
            <a:r>
              <a:rPr lang="cs-CZ" dirty="0" smtClean="0"/>
              <a:t>Odlehčení nabídla dramatizace vtipu, u které se všichni pobavili.</a:t>
            </a:r>
          </a:p>
        </p:txBody>
      </p:sp>
    </p:spTree>
    <p:extLst>
      <p:ext uri="{BB962C8B-B14F-4D97-AF65-F5344CB8AC3E}">
        <p14:creationId xmlns:p14="http://schemas.microsoft.com/office/powerpoint/2010/main" val="362803680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Klíčová slova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Divadlo</a:t>
            </a:r>
          </a:p>
          <a:p>
            <a:r>
              <a:rPr lang="cs-CZ" dirty="0" smtClean="0"/>
              <a:t>Divadelní hra</a:t>
            </a:r>
          </a:p>
          <a:p>
            <a:r>
              <a:rPr lang="cs-CZ" dirty="0" smtClean="0"/>
              <a:t>Film Zamilovaný Shakespeare</a:t>
            </a:r>
          </a:p>
          <a:p>
            <a:r>
              <a:rPr lang="cs-CZ" dirty="0" smtClean="0"/>
              <a:t>Drama</a:t>
            </a:r>
          </a:p>
          <a:p>
            <a:r>
              <a:rPr lang="cs-CZ" dirty="0"/>
              <a:t>M</a:t>
            </a:r>
            <a:r>
              <a:rPr lang="cs-CZ" dirty="0" smtClean="0"/>
              <a:t>onolog, dialog</a:t>
            </a:r>
          </a:p>
          <a:p>
            <a:r>
              <a:rPr lang="cs-CZ" dirty="0"/>
              <a:t>D</a:t>
            </a:r>
            <a:r>
              <a:rPr lang="cs-CZ" dirty="0" smtClean="0"/>
              <a:t>ějství, </a:t>
            </a:r>
            <a:r>
              <a:rPr lang="cs-CZ" dirty="0"/>
              <a:t>scény, výstupy</a:t>
            </a:r>
            <a:r>
              <a:rPr lang="cs-CZ" dirty="0" smtClean="0"/>
              <a:t>, prolog, epilog</a:t>
            </a:r>
          </a:p>
          <a:p>
            <a:r>
              <a:rPr lang="cs-CZ" dirty="0" smtClean="0"/>
              <a:t>Činohra, komedie, tragédie </a:t>
            </a:r>
          </a:p>
          <a:p>
            <a:r>
              <a:rPr lang="cs-CZ" dirty="0" smtClean="0"/>
              <a:t>Opera, muzikál, loutková hra, pantomima</a:t>
            </a:r>
            <a:endParaRPr lang="cs-CZ" dirty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6967374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8000" dirty="0" smtClean="0">
                <a:solidFill>
                  <a:srgbClr val="FF0000"/>
                </a:solidFill>
              </a:rPr>
              <a:t>DRAMA</a:t>
            </a:r>
            <a:endParaRPr lang="cs-CZ" sz="8000" dirty="0">
              <a:solidFill>
                <a:srgbClr val="FF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6920019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???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u="sng" dirty="0" smtClean="0"/>
              <a:t>Chodíš do divadla</a:t>
            </a:r>
            <a:r>
              <a:rPr lang="cs-CZ" dirty="0" smtClean="0"/>
              <a:t>? Jakou hru jsi viděl/a naposledy?</a:t>
            </a:r>
          </a:p>
          <a:p>
            <a:endParaRPr lang="cs-CZ" dirty="0"/>
          </a:p>
          <a:p>
            <a:r>
              <a:rPr lang="cs-CZ" u="sng" dirty="0" smtClean="0"/>
              <a:t>Čím se vyznačuje divadelní hra</a:t>
            </a:r>
            <a:r>
              <a:rPr lang="cs-CZ" dirty="0" smtClean="0"/>
              <a:t>? Co je pro ni typické?</a:t>
            </a:r>
          </a:p>
          <a:p>
            <a:endParaRPr lang="cs-CZ" dirty="0"/>
          </a:p>
          <a:p>
            <a:r>
              <a:rPr lang="cs-CZ" u="sng" dirty="0" smtClean="0"/>
              <a:t>Podívej se na ukázku z filmu Zamilovaný Shakespeare</a:t>
            </a:r>
            <a:r>
              <a:rPr lang="cs-CZ" dirty="0" smtClean="0"/>
              <a:t> a porovnej, jak vypadalo divadlo kdysi a nyní.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2761086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solidFill>
                  <a:srgbClr val="FF0000"/>
                </a:solidFill>
              </a:rPr>
              <a:t>Drama: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Základní literární druh </a:t>
            </a:r>
            <a:r>
              <a:rPr lang="cs-CZ" dirty="0"/>
              <a:t>(vedle epiky a lyriky), určený k </a:t>
            </a:r>
            <a:r>
              <a:rPr lang="cs-CZ" b="1" dirty="0"/>
              <a:t>předvádění na </a:t>
            </a:r>
            <a:r>
              <a:rPr lang="cs-CZ" b="1" dirty="0" smtClean="0"/>
              <a:t>jevišti</a:t>
            </a:r>
          </a:p>
          <a:p>
            <a:pPr algn="just"/>
            <a:r>
              <a:rPr lang="cs-CZ" dirty="0" smtClean="0"/>
              <a:t>Příběh </a:t>
            </a:r>
            <a:r>
              <a:rPr lang="cs-CZ" dirty="0"/>
              <a:t>dramatu se odvíjí z </a:t>
            </a:r>
            <a:r>
              <a:rPr lang="cs-CZ" b="1" dirty="0"/>
              <a:t>promluv postav</a:t>
            </a:r>
            <a:r>
              <a:rPr lang="cs-CZ" dirty="0" smtClean="0"/>
              <a:t>:</a:t>
            </a:r>
          </a:p>
          <a:p>
            <a:pPr marL="457200" lvl="1" indent="0" algn="just">
              <a:buNone/>
            </a:pPr>
            <a:r>
              <a:rPr lang="cs-CZ" b="1" dirty="0"/>
              <a:t>monolog</a:t>
            </a:r>
            <a:r>
              <a:rPr lang="cs-CZ" dirty="0"/>
              <a:t> (promluva jedince)</a:t>
            </a:r>
          </a:p>
          <a:p>
            <a:pPr marL="457200" lvl="1" indent="0" algn="just">
              <a:buNone/>
            </a:pPr>
            <a:r>
              <a:rPr lang="cs-CZ" b="1" dirty="0"/>
              <a:t>dialog</a:t>
            </a:r>
            <a:r>
              <a:rPr lang="cs-CZ" dirty="0"/>
              <a:t> (promluva dvou a více postav)</a:t>
            </a:r>
          </a:p>
          <a:p>
            <a:pPr marL="342900" lvl="1" indent="-342900" algn="just">
              <a:buFont typeface="Arial" pitchFamily="34" charset="0"/>
              <a:buChar char="•"/>
            </a:pPr>
            <a:r>
              <a:rPr lang="cs-CZ" sz="3200" dirty="0" smtClean="0"/>
              <a:t>Děj </a:t>
            </a:r>
            <a:r>
              <a:rPr lang="cs-CZ" sz="3200" dirty="0"/>
              <a:t>dále dotváří </a:t>
            </a:r>
            <a:r>
              <a:rPr lang="cs-CZ" sz="3200" b="1" dirty="0"/>
              <a:t>scénické a režijní poznámky</a:t>
            </a:r>
            <a:r>
              <a:rPr lang="cs-CZ" sz="3200" dirty="0"/>
              <a:t>, </a:t>
            </a:r>
            <a:r>
              <a:rPr lang="cs-CZ" sz="3200" b="1" dirty="0"/>
              <a:t>jeviště, kulisy, osvětlení, světelné a zvukové efekty,</a:t>
            </a:r>
            <a:r>
              <a:rPr lang="cs-CZ" sz="3200" dirty="0"/>
              <a:t>…</a:t>
            </a:r>
          </a:p>
          <a:p>
            <a:pPr algn="just"/>
            <a:endParaRPr lang="cs-CZ" dirty="0" smtClean="0"/>
          </a:p>
          <a:p>
            <a:pPr algn="just"/>
            <a:endParaRPr lang="cs-CZ" dirty="0"/>
          </a:p>
          <a:p>
            <a:pPr marL="457200" lvl="1" indent="0" algn="just">
              <a:buNone/>
            </a:pPr>
            <a:endParaRPr lang="cs-CZ" dirty="0"/>
          </a:p>
          <a:p>
            <a:endParaRPr lang="cs-CZ" b="1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1961286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Námětem dramatu </a:t>
            </a:r>
            <a:r>
              <a:rPr lang="cs-CZ" dirty="0" smtClean="0"/>
              <a:t>je konflikt, střet zájmů postav</a:t>
            </a:r>
          </a:p>
          <a:p>
            <a:r>
              <a:rPr lang="cs-CZ" dirty="0" smtClean="0"/>
              <a:t>Drama bývá </a:t>
            </a:r>
            <a:r>
              <a:rPr lang="cs-CZ" b="1" dirty="0" smtClean="0"/>
              <a:t>psáno prózou i veršem</a:t>
            </a:r>
          </a:p>
          <a:p>
            <a:r>
              <a:rPr lang="cs-CZ" dirty="0" smtClean="0"/>
              <a:t>Drama i jako </a:t>
            </a:r>
            <a:r>
              <a:rPr lang="cs-CZ" b="1" dirty="0" smtClean="0"/>
              <a:t>literární dílo – knižní drama</a:t>
            </a:r>
          </a:p>
          <a:p>
            <a:r>
              <a:rPr lang="cs-CZ" dirty="0" smtClean="0"/>
              <a:t>Drama se dělí na </a:t>
            </a:r>
            <a:r>
              <a:rPr lang="cs-CZ" b="1" dirty="0" smtClean="0"/>
              <a:t>dějství</a:t>
            </a:r>
            <a:r>
              <a:rPr lang="cs-CZ" dirty="0" smtClean="0"/>
              <a:t> (jednání, akty), </a:t>
            </a:r>
            <a:r>
              <a:rPr lang="cs-CZ" b="1" dirty="0" smtClean="0"/>
              <a:t>scény</a:t>
            </a:r>
            <a:r>
              <a:rPr lang="cs-CZ" dirty="0" smtClean="0"/>
              <a:t>, </a:t>
            </a:r>
            <a:r>
              <a:rPr lang="cs-CZ" b="1" dirty="0" smtClean="0"/>
              <a:t>výstupy</a:t>
            </a:r>
            <a:r>
              <a:rPr lang="cs-CZ" dirty="0" smtClean="0"/>
              <a:t>, někdy bývá uvedeno </a:t>
            </a:r>
            <a:r>
              <a:rPr lang="cs-CZ" b="1" dirty="0" smtClean="0"/>
              <a:t>prologem</a:t>
            </a:r>
            <a:r>
              <a:rPr lang="cs-CZ" dirty="0" smtClean="0"/>
              <a:t> a ukončeno </a:t>
            </a:r>
            <a:r>
              <a:rPr lang="cs-CZ" b="1" dirty="0" smtClean="0"/>
              <a:t>epilogem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0014113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Drama – základní dělení: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 algn="ctr"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r>
              <a:rPr lang="cs-CZ" b="1" dirty="0" smtClean="0"/>
              <a:t>Činohra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 smtClean="0"/>
              <a:t>Komedie </a:t>
            </a:r>
            <a:r>
              <a:rPr lang="cs-CZ" dirty="0" smtClean="0"/>
              <a:t>(veselohra)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 smtClean="0"/>
              <a:t>Tragédie</a:t>
            </a:r>
            <a:r>
              <a:rPr lang="cs-CZ" dirty="0" smtClean="0"/>
              <a:t> (truchlohra)</a:t>
            </a:r>
          </a:p>
          <a:p>
            <a:pPr marL="514350" indent="-514350">
              <a:buFont typeface="+mj-lt"/>
              <a:buAutoNum type="arabicPeriod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1588102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Další druhy dramatu: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/>
              <a:t>Opera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Muzikál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Loutková hra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Pantomima</a:t>
            </a:r>
          </a:p>
          <a:p>
            <a:pPr marL="0" indent="0">
              <a:buNone/>
            </a:pPr>
            <a:r>
              <a:rPr lang="cs-CZ" dirty="0" smtClean="0"/>
              <a:t>….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4386607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Výstavba dramatu dle Aristotela: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cs-CZ" b="1" dirty="0" smtClean="0"/>
              <a:t>Expozice</a:t>
            </a:r>
            <a:r>
              <a:rPr lang="cs-CZ" dirty="0" smtClean="0"/>
              <a:t> (seznámení s hlavními postavami a prostředím)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 smtClean="0"/>
              <a:t>Kolize</a:t>
            </a:r>
            <a:r>
              <a:rPr lang="cs-CZ" dirty="0" smtClean="0"/>
              <a:t> (konflikt, zápletka, zauzlení děje)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 smtClean="0"/>
              <a:t>Krize</a:t>
            </a:r>
            <a:r>
              <a:rPr lang="cs-CZ" dirty="0" smtClean="0"/>
              <a:t> (vyvrcholení konfliktu)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 smtClean="0"/>
              <a:t>Peripetie</a:t>
            </a:r>
            <a:r>
              <a:rPr lang="cs-CZ" dirty="0" smtClean="0"/>
              <a:t> (zvrat, obrat ve vývoji děje)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 smtClean="0"/>
              <a:t>Katastrofa </a:t>
            </a:r>
            <a:r>
              <a:rPr lang="cs-CZ" dirty="0" smtClean="0"/>
              <a:t>(rozuzlení a vyústění děje, zakončení)</a:t>
            </a:r>
          </a:p>
        </p:txBody>
      </p:sp>
    </p:spTree>
    <p:extLst>
      <p:ext uri="{BB962C8B-B14F-4D97-AF65-F5344CB8AC3E}">
        <p14:creationId xmlns:p14="http://schemas.microsoft.com/office/powerpoint/2010/main" val="154808941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???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Rozdělte se do skupin a </a:t>
            </a:r>
            <a:r>
              <a:rPr lang="cs-CZ" u="sng" dirty="0" smtClean="0"/>
              <a:t>zdramatizujte váš oblíbený vtip </a:t>
            </a:r>
            <a:r>
              <a:rPr lang="cs-CZ" dirty="0" smtClean="0"/>
              <a:t>( úryvek z nějaké knihy,…). Můžete si připravit jednoduché kulisy, scénku doplnit hudbou,…Fantazii se meze nekladou!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6160514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Zdroje: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Kobr</a:t>
            </a:r>
            <a:r>
              <a:rPr lang="cs-CZ" dirty="0"/>
              <a:t>, </a:t>
            </a:r>
            <a:r>
              <a:rPr lang="cs-CZ" dirty="0" smtClean="0"/>
              <a:t>Jaroslav: </a:t>
            </a:r>
            <a:r>
              <a:rPr lang="cs-CZ" dirty="0"/>
              <a:t>Malý slovník literárních pojmů, Nakladatelství </a:t>
            </a:r>
            <a:r>
              <a:rPr lang="cs-CZ" dirty="0" err="1"/>
              <a:t>Linx</a:t>
            </a:r>
            <a:r>
              <a:rPr lang="cs-CZ" dirty="0"/>
              <a:t> a </a:t>
            </a:r>
            <a:r>
              <a:rPr lang="cs-CZ" dirty="0" err="1"/>
              <a:t>spol</a:t>
            </a:r>
            <a:r>
              <a:rPr lang="cs-CZ" dirty="0"/>
              <a:t>, Praha, ISBN 80-86194-08-6, s. </a:t>
            </a:r>
            <a:r>
              <a:rPr lang="cs-CZ" dirty="0" smtClean="0"/>
              <a:t>17</a:t>
            </a:r>
            <a:endParaRPr lang="cs-CZ" dirty="0"/>
          </a:p>
          <a:p>
            <a:r>
              <a:rPr lang="cs-CZ" dirty="0"/>
              <a:t>Křivánek </a:t>
            </a:r>
            <a:r>
              <a:rPr lang="cs-CZ"/>
              <a:t>,</a:t>
            </a:r>
            <a:r>
              <a:rPr lang="cs-CZ" smtClean="0"/>
              <a:t>Vladimí</a:t>
            </a:r>
            <a:r>
              <a:rPr lang="cs-CZ"/>
              <a:t>r</a:t>
            </a:r>
            <a:r>
              <a:rPr lang="cs-CZ" smtClean="0"/>
              <a:t>; </a:t>
            </a:r>
            <a:r>
              <a:rPr lang="cs-CZ" dirty="0"/>
              <a:t>Helena</a:t>
            </a:r>
            <a:r>
              <a:rPr lang="cs-CZ"/>
              <a:t>, </a:t>
            </a:r>
            <a:r>
              <a:rPr lang="cs-CZ" smtClean="0"/>
              <a:t>Kupcová: </a:t>
            </a:r>
            <a:r>
              <a:rPr lang="cs-CZ" dirty="0"/>
              <a:t>Malý slovník literárních pojmů a autorů, </a:t>
            </a:r>
            <a:r>
              <a:rPr lang="cs-CZ" dirty="0" err="1"/>
              <a:t>Scientia</a:t>
            </a:r>
            <a:r>
              <a:rPr lang="cs-CZ" dirty="0"/>
              <a:t>, spol. s r.o., Praha 1994, ISBN 80-85827-15-8 s. </a:t>
            </a:r>
            <a:r>
              <a:rPr lang="cs-CZ" dirty="0" smtClean="0"/>
              <a:t>17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3822929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155</TotalTime>
  <Words>485</Words>
  <Application>Microsoft Office PowerPoint</Application>
  <PresentationFormat>Předvádění na obrazovce (4:3)</PresentationFormat>
  <Paragraphs>78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systému Office</vt:lpstr>
      <vt:lpstr>Prezentace aplikace PowerPoint</vt:lpstr>
      <vt:lpstr>Anotace</vt:lpstr>
      <vt:lpstr>Klíčová slova</vt:lpstr>
      <vt:lpstr>DRAMA</vt:lpstr>
      <vt:lpstr>???</vt:lpstr>
      <vt:lpstr>Drama:</vt:lpstr>
      <vt:lpstr>Prezentace aplikace PowerPoint</vt:lpstr>
      <vt:lpstr>Drama – základní dělení:</vt:lpstr>
      <vt:lpstr>Další druhy dramatu:</vt:lpstr>
      <vt:lpstr>Výstavba dramatu dle Aristotela:</vt:lpstr>
      <vt:lpstr>???</vt:lpstr>
      <vt:lpstr>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ZS SLOVAN</dc:creator>
  <cp:lastModifiedBy>EU14</cp:lastModifiedBy>
  <cp:revision>27</cp:revision>
  <dcterms:created xsi:type="dcterms:W3CDTF">2012-01-10T08:43:05Z</dcterms:created>
  <dcterms:modified xsi:type="dcterms:W3CDTF">2012-05-31T12:01:46Z</dcterms:modified>
</cp:coreProperties>
</file>