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6" r:id="rId6"/>
    <p:sldId id="261" r:id="rId7"/>
    <p:sldId id="263" r:id="rId8"/>
    <p:sldId id="264" r:id="rId9"/>
    <p:sldId id="265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PŘEDMĚT: ČESKÝ JAZYK A LITERATURA</a:t>
            </a:r>
          </a:p>
          <a:p>
            <a:r>
              <a:rPr lang="cs-CZ" dirty="0"/>
              <a:t>ROČNÍK: </a:t>
            </a:r>
            <a:r>
              <a:rPr lang="cs-CZ" dirty="0" smtClean="0"/>
              <a:t>VII.</a:t>
            </a:r>
            <a:endParaRPr lang="cs-CZ" dirty="0"/>
          </a:p>
          <a:p>
            <a:r>
              <a:rPr lang="cs-CZ" dirty="0"/>
              <a:t>TÉMA: LITERÁRNÍ POJMY - </a:t>
            </a:r>
            <a:r>
              <a:rPr lang="cs-CZ" dirty="0" smtClean="0"/>
              <a:t>LEGENDY</a:t>
            </a:r>
            <a:endParaRPr lang="cs-CZ" dirty="0"/>
          </a:p>
          <a:p>
            <a:r>
              <a:rPr lang="cs-CZ" dirty="0"/>
              <a:t>AUTOR: MGR. MARTINA ZAVADILOVÁ</a:t>
            </a:r>
          </a:p>
          <a:p>
            <a:r>
              <a:rPr lang="cs-CZ" dirty="0"/>
              <a:t>DATUM VYTVOŘENÍ</a:t>
            </a:r>
            <a:r>
              <a:rPr lang="cs-CZ" dirty="0" smtClean="0"/>
              <a:t>: 28.2.2012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VY_32_INOVACE_10_MZ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900FF"/>
                </a:solidFill>
              </a:rPr>
              <a:t>Anotace</a:t>
            </a:r>
            <a:endParaRPr lang="cs-CZ" dirty="0">
              <a:solidFill>
                <a:srgbClr val="99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Žáci se podívají na ukázku z filmu Balada pro banditu a porovnají ji s úryvkem z knihy Nikola Šuhaj loupežník.</a:t>
            </a:r>
          </a:p>
          <a:p>
            <a:r>
              <a:rPr lang="cs-CZ" dirty="0" smtClean="0"/>
              <a:t>Přečtou si charakteristiku „legendy“ a pokusí se vysvětlit, proč je Olbrachtova kniha řazena mezi legendy.</a:t>
            </a:r>
          </a:p>
          <a:p>
            <a:r>
              <a:rPr lang="cs-CZ" dirty="0" smtClean="0"/>
              <a:t>Žáci si osvojí pojem „legenda“.</a:t>
            </a:r>
          </a:p>
          <a:p>
            <a:r>
              <a:rPr lang="cs-CZ" dirty="0" smtClean="0"/>
              <a:t>Při skupinové práci si přečtou informace o vybraném světci a představí jeho život spolužákům.</a:t>
            </a:r>
          </a:p>
          <a:p>
            <a:r>
              <a:rPr lang="cs-CZ" dirty="0" smtClean="0"/>
              <a:t>Pomůcky: DVD Balada </a:t>
            </a:r>
            <a:r>
              <a:rPr lang="cs-CZ" dirty="0"/>
              <a:t>pro banditu, </a:t>
            </a:r>
            <a:r>
              <a:rPr lang="cs-CZ" dirty="0" smtClean="0"/>
              <a:t>kniha </a:t>
            </a:r>
            <a:r>
              <a:rPr lang="cs-CZ" dirty="0"/>
              <a:t>Nikola Šuhaj </a:t>
            </a:r>
            <a:r>
              <a:rPr lang="cs-CZ" dirty="0" smtClean="0"/>
              <a:t>loupežník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>
                <a:solidFill>
                  <a:srgbClr val="9900FF"/>
                </a:solidFill>
              </a:rPr>
              <a:t>Zkušenosti z pilotáže:</a:t>
            </a:r>
          </a:p>
          <a:p>
            <a:r>
              <a:rPr lang="cs-CZ" dirty="0" smtClean="0"/>
              <a:t>Téma této prezentace je náročnější, osvědčilo se žáky s ním předem seznámit. Stejně tak bylo dobré i povyprávět stručně obsah filmu a knihy. </a:t>
            </a:r>
          </a:p>
          <a:p>
            <a:r>
              <a:rPr lang="cs-CZ" dirty="0" smtClean="0"/>
              <a:t>Zvolený úryvek knihy je vhodné mít předem nakopírovaný do dvojic.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900FF"/>
                </a:solidFill>
              </a:rPr>
              <a:t>Klíčová slova</a:t>
            </a:r>
            <a:endParaRPr lang="cs-CZ" dirty="0">
              <a:solidFill>
                <a:srgbClr val="99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Balada pro banditu</a:t>
            </a:r>
          </a:p>
          <a:p>
            <a:r>
              <a:rPr lang="cs-CZ" dirty="0" smtClean="0"/>
              <a:t>Legenda</a:t>
            </a:r>
          </a:p>
          <a:p>
            <a:r>
              <a:rPr lang="cs-CZ" dirty="0" smtClean="0"/>
              <a:t>Epický žánr</a:t>
            </a:r>
          </a:p>
          <a:p>
            <a:r>
              <a:rPr lang="cs-CZ" dirty="0" smtClean="0"/>
              <a:t>Náboženská tématika</a:t>
            </a:r>
          </a:p>
          <a:p>
            <a:r>
              <a:rPr lang="cs-CZ" dirty="0" smtClean="0"/>
              <a:t>Světec</a:t>
            </a:r>
          </a:p>
          <a:p>
            <a:r>
              <a:rPr lang="cs-CZ" dirty="0" smtClean="0"/>
              <a:t>Život </a:t>
            </a:r>
            <a:r>
              <a:rPr lang="cs-CZ" dirty="0"/>
              <a:t>Konstantinův, Život </a:t>
            </a:r>
            <a:r>
              <a:rPr lang="cs-CZ" dirty="0" smtClean="0"/>
              <a:t>Metodějův, Život </a:t>
            </a:r>
            <a:r>
              <a:rPr lang="cs-CZ" dirty="0"/>
              <a:t>svatého </a:t>
            </a:r>
            <a:r>
              <a:rPr lang="cs-CZ" dirty="0" smtClean="0"/>
              <a:t>Václava, Život </a:t>
            </a:r>
            <a:r>
              <a:rPr lang="cs-CZ" dirty="0"/>
              <a:t>svaté </a:t>
            </a:r>
            <a:r>
              <a:rPr lang="cs-CZ" dirty="0" smtClean="0"/>
              <a:t>Kateřiny</a:t>
            </a:r>
          </a:p>
          <a:p>
            <a:r>
              <a:rPr lang="cs-CZ" dirty="0"/>
              <a:t>Julius Zeyer – Tři legendy o krucifixu</a:t>
            </a:r>
          </a:p>
          <a:p>
            <a:pPr marL="0" indent="0">
              <a:buNone/>
            </a:pPr>
            <a:endParaRPr lang="cs-CZ" b="1" dirty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8000" dirty="0" smtClean="0">
                <a:solidFill>
                  <a:srgbClr val="9900FF"/>
                </a:solidFill>
              </a:rPr>
              <a:t>LEGENDA</a:t>
            </a:r>
            <a:endParaRPr lang="cs-CZ" sz="8000" dirty="0">
              <a:solidFill>
                <a:srgbClr val="9900FF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9195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900FF"/>
                </a:solidFill>
              </a:rPr>
              <a:t>???</a:t>
            </a:r>
            <a:endParaRPr lang="cs-CZ" dirty="0">
              <a:solidFill>
                <a:srgbClr val="99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Podívejte se na ukázku z filmu </a:t>
            </a:r>
            <a:r>
              <a:rPr lang="cs-CZ" b="1" dirty="0"/>
              <a:t>Balada pro banditu</a:t>
            </a:r>
            <a:r>
              <a:rPr lang="cs-CZ" dirty="0"/>
              <a:t> a porovnejte ji s </a:t>
            </a:r>
            <a:r>
              <a:rPr lang="cs-CZ" dirty="0" smtClean="0"/>
              <a:t>úryvkem z knihy </a:t>
            </a:r>
            <a:r>
              <a:rPr lang="cs-CZ" b="1" dirty="0"/>
              <a:t>Nikola Šuhaj loupežník </a:t>
            </a:r>
            <a:r>
              <a:rPr lang="cs-CZ" dirty="0" smtClean="0"/>
              <a:t>od </a:t>
            </a:r>
            <a:r>
              <a:rPr lang="cs-CZ" dirty="0"/>
              <a:t>Ivana </a:t>
            </a:r>
            <a:r>
              <a:rPr lang="cs-CZ" dirty="0" smtClean="0"/>
              <a:t>Olbrachta.</a:t>
            </a:r>
            <a:endParaRPr lang="cs-CZ" b="1" dirty="0" smtClean="0"/>
          </a:p>
          <a:p>
            <a:endParaRPr lang="cs-CZ" b="1" dirty="0"/>
          </a:p>
          <a:p>
            <a:r>
              <a:rPr lang="cs-CZ" dirty="0" smtClean="0"/>
              <a:t>Přečti si charakteristiku literárního žánru </a:t>
            </a:r>
            <a:r>
              <a:rPr lang="cs-CZ" b="1" dirty="0" smtClean="0"/>
              <a:t>legenda</a:t>
            </a:r>
            <a:r>
              <a:rPr lang="cs-CZ" dirty="0" smtClean="0"/>
              <a:t>. Proč je kniha Ivana Olbrachta řazena k žánru legenda?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92873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900FF"/>
                </a:solidFill>
              </a:rPr>
              <a:t>Legenda:</a:t>
            </a:r>
            <a:endParaRPr lang="cs-CZ" dirty="0">
              <a:solidFill>
                <a:srgbClr val="99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Z lat. </a:t>
            </a:r>
            <a:r>
              <a:rPr lang="cs-CZ" b="1" dirty="0"/>
              <a:t>l</a:t>
            </a:r>
            <a:r>
              <a:rPr lang="cs-CZ" b="1" dirty="0" smtClean="0"/>
              <a:t>egenda </a:t>
            </a:r>
            <a:r>
              <a:rPr lang="cs-CZ" dirty="0" smtClean="0"/>
              <a:t>– to, co má být čteno</a:t>
            </a:r>
          </a:p>
          <a:p>
            <a:r>
              <a:rPr lang="cs-CZ" dirty="0" smtClean="0"/>
              <a:t>Středověký </a:t>
            </a:r>
            <a:r>
              <a:rPr lang="cs-CZ" b="1" dirty="0" smtClean="0"/>
              <a:t>epický žánr </a:t>
            </a:r>
            <a:r>
              <a:rPr lang="cs-CZ" dirty="0" smtClean="0"/>
              <a:t>s </a:t>
            </a:r>
            <a:r>
              <a:rPr lang="cs-CZ" b="1" dirty="0" smtClean="0"/>
              <a:t>náboženskou tématikou </a:t>
            </a:r>
          </a:p>
          <a:p>
            <a:r>
              <a:rPr lang="cs-CZ" dirty="0" smtClean="0"/>
              <a:t>Původně ústně tradované </a:t>
            </a:r>
            <a:r>
              <a:rPr lang="cs-CZ" b="1" dirty="0" smtClean="0"/>
              <a:t>vyprávění o životě, </a:t>
            </a:r>
            <a:r>
              <a:rPr lang="cs-CZ" b="1" dirty="0"/>
              <a:t>smrti, umučení a zázracích určitého </a:t>
            </a:r>
            <a:r>
              <a:rPr lang="cs-CZ" b="1" dirty="0" smtClean="0"/>
              <a:t>světce </a:t>
            </a:r>
            <a:r>
              <a:rPr lang="cs-CZ" dirty="0" smtClean="0"/>
              <a:t>či mučedníka</a:t>
            </a:r>
          </a:p>
          <a:p>
            <a:r>
              <a:rPr lang="cs-CZ" dirty="0" smtClean="0"/>
              <a:t>Obsahuje </a:t>
            </a:r>
            <a:r>
              <a:rPr lang="cs-CZ" b="1" dirty="0"/>
              <a:t>zázraky</a:t>
            </a:r>
            <a:r>
              <a:rPr lang="cs-CZ" dirty="0"/>
              <a:t>, </a:t>
            </a:r>
            <a:r>
              <a:rPr lang="cs-CZ" b="1" dirty="0"/>
              <a:t>nadpřirozené jevy</a:t>
            </a:r>
            <a:endParaRPr lang="cs-CZ" b="1" dirty="0" smtClean="0"/>
          </a:p>
          <a:p>
            <a:r>
              <a:rPr lang="cs-CZ" dirty="0" smtClean="0"/>
              <a:t>V novějším pojetí je legenda vyprávěním mystického či mýtického charakteru</a:t>
            </a:r>
          </a:p>
          <a:p>
            <a:r>
              <a:rPr lang="cs-CZ" dirty="0"/>
              <a:t>V přeneseném smyslu může být i legenda o význačné osobě.</a:t>
            </a:r>
          </a:p>
        </p:txBody>
      </p:sp>
    </p:spTree>
    <p:extLst>
      <p:ext uri="{BB962C8B-B14F-4D97-AF65-F5344CB8AC3E}">
        <p14:creationId xmlns:p14="http://schemas.microsoft.com/office/powerpoint/2010/main" val="12123331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900FF"/>
                </a:solidFill>
              </a:rPr>
              <a:t>Legendy – příklady:</a:t>
            </a:r>
            <a:endParaRPr lang="cs-CZ" dirty="0">
              <a:solidFill>
                <a:srgbClr val="99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Staroslověnské legendy o sv. Cyrilovi a Metodějovi – </a:t>
            </a:r>
            <a:r>
              <a:rPr lang="cs-CZ" b="1" dirty="0" smtClean="0"/>
              <a:t>Život Konstantinův, Život Metodějův</a:t>
            </a:r>
          </a:p>
          <a:p>
            <a:r>
              <a:rPr lang="cs-CZ" dirty="0" smtClean="0"/>
              <a:t>Legendy o sv. Václavovi – </a:t>
            </a:r>
            <a:r>
              <a:rPr lang="cs-CZ" b="1" dirty="0" smtClean="0"/>
              <a:t>Život svatého Václava</a:t>
            </a:r>
          </a:p>
          <a:p>
            <a:r>
              <a:rPr lang="cs-CZ" dirty="0" smtClean="0"/>
              <a:t>Legenda o sv. Kateřině – </a:t>
            </a:r>
            <a:r>
              <a:rPr lang="cs-CZ" b="1" dirty="0" smtClean="0"/>
              <a:t>Život svaté Kateřiny</a:t>
            </a:r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98863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900FF"/>
                </a:solidFill>
              </a:rPr>
              <a:t>Moderní legendy:</a:t>
            </a:r>
            <a:endParaRPr lang="cs-CZ" dirty="0">
              <a:solidFill>
                <a:srgbClr val="99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Julius Zeyer – </a:t>
            </a:r>
            <a:r>
              <a:rPr lang="cs-CZ" b="1" dirty="0" smtClean="0"/>
              <a:t>Tři legendy o krucifixu</a:t>
            </a:r>
          </a:p>
          <a:p>
            <a:r>
              <a:rPr lang="cs-CZ" dirty="0" smtClean="0"/>
              <a:t>Ivan Olbracht – </a:t>
            </a:r>
            <a:r>
              <a:rPr lang="cs-CZ" b="1" dirty="0" smtClean="0"/>
              <a:t>Nikola Šuhaj loupežník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0402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9900FF"/>
                </a:solidFill>
              </a:rPr>
              <a:t>???</a:t>
            </a:r>
            <a:endParaRPr lang="cs-CZ" dirty="0">
              <a:solidFill>
                <a:srgbClr val="9900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Ve skupině si vyberte jednoho světce</a:t>
            </a:r>
            <a:r>
              <a:rPr lang="cs-CZ" dirty="0" smtClean="0"/>
              <a:t>. Přečte si o něm nějaké informace (na internetu, v encyklopedii). Zvolte si zástupce ve skupině, který se bude za tohoto světce vydávat a představí ho ostatním skupinám.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311824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Kobr</a:t>
            </a:r>
            <a:r>
              <a:rPr lang="cs-CZ" dirty="0"/>
              <a:t>, </a:t>
            </a:r>
            <a:r>
              <a:rPr lang="cs-CZ" dirty="0" smtClean="0"/>
              <a:t>Jaroslav: </a:t>
            </a:r>
            <a:r>
              <a:rPr lang="cs-CZ" dirty="0"/>
              <a:t>Malý slovník literárních pojmů, Nakladatelství </a:t>
            </a:r>
            <a:r>
              <a:rPr lang="cs-CZ" dirty="0" err="1"/>
              <a:t>Linx</a:t>
            </a:r>
            <a:r>
              <a:rPr lang="cs-CZ" dirty="0"/>
              <a:t> a </a:t>
            </a:r>
            <a:r>
              <a:rPr lang="cs-CZ" dirty="0" err="1"/>
              <a:t>spol</a:t>
            </a:r>
            <a:r>
              <a:rPr lang="cs-CZ" dirty="0"/>
              <a:t>, Praha, ISBN 80-86194-08-6, s. </a:t>
            </a:r>
            <a:r>
              <a:rPr lang="cs-CZ" dirty="0" smtClean="0"/>
              <a:t>28</a:t>
            </a:r>
            <a:endParaRPr lang="cs-CZ" dirty="0"/>
          </a:p>
          <a:p>
            <a:r>
              <a:rPr lang="cs-CZ" dirty="0"/>
              <a:t>Křivánek ,</a:t>
            </a:r>
            <a:r>
              <a:rPr lang="cs-CZ" dirty="0" smtClean="0"/>
              <a:t>Vladimír; </a:t>
            </a:r>
            <a:r>
              <a:rPr lang="cs-CZ" dirty="0"/>
              <a:t>Helena, </a:t>
            </a:r>
            <a:r>
              <a:rPr lang="cs-CZ" dirty="0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28</a:t>
            </a:r>
          </a:p>
          <a:p>
            <a:r>
              <a:rPr lang="cs-CZ" dirty="0" smtClean="0"/>
              <a:t>Olbracht</a:t>
            </a:r>
            <a:r>
              <a:rPr lang="cs-CZ" smtClean="0"/>
              <a:t>, </a:t>
            </a:r>
            <a:r>
              <a:rPr lang="cs-CZ" smtClean="0"/>
              <a:t>Ivan: </a:t>
            </a:r>
            <a:r>
              <a:rPr lang="cs-CZ" dirty="0" smtClean="0"/>
              <a:t>Nikola Šuhaj Loupežník, Vyd</a:t>
            </a:r>
            <a:r>
              <a:rPr lang="cs-CZ" dirty="0"/>
              <a:t>.</a:t>
            </a:r>
            <a:r>
              <a:rPr lang="cs-CZ" dirty="0" smtClean="0"/>
              <a:t> Praha</a:t>
            </a:r>
            <a:r>
              <a:rPr lang="cs-CZ" dirty="0"/>
              <a:t>: Maťa, 2005, ISBN 80-7287-103-X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44099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474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Klíčová slova</vt:lpstr>
      <vt:lpstr>LEGENDA</vt:lpstr>
      <vt:lpstr>???</vt:lpstr>
      <vt:lpstr>Legenda:</vt:lpstr>
      <vt:lpstr>Legendy – příklady:</vt:lpstr>
      <vt:lpstr>Moderní legendy:</vt:lpstr>
      <vt:lpstr>???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25</cp:revision>
  <dcterms:created xsi:type="dcterms:W3CDTF">2012-01-10T08:43:05Z</dcterms:created>
  <dcterms:modified xsi:type="dcterms:W3CDTF">2012-05-31T12:03:56Z</dcterms:modified>
</cp:coreProperties>
</file>