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4" r:id="rId6"/>
    <p:sldId id="261" r:id="rId7"/>
    <p:sldId id="263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44916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48653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79092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68529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90855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0091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50681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29366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771064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32309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77974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D7F9FA6-327F-42FE-BEB1-4EAA0E3F47F2}" type="datetimeFigureOut">
              <a:rPr lang="cs-CZ" smtClean="0"/>
              <a:t>31.5.2012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C9B9A59-F8AC-4F68-9380-08BE36065D0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42267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/>
              <a:t>PŘEDMĚT: ČESKÝ JAZYK A LITERATURA</a:t>
            </a:r>
          </a:p>
          <a:p>
            <a:r>
              <a:rPr lang="cs-CZ" dirty="0"/>
              <a:t>ROČNÍK: </a:t>
            </a:r>
            <a:r>
              <a:rPr lang="cs-CZ" dirty="0" smtClean="0"/>
              <a:t>VIII.</a:t>
            </a:r>
            <a:endParaRPr lang="cs-CZ" dirty="0"/>
          </a:p>
          <a:p>
            <a:r>
              <a:rPr lang="cs-CZ" dirty="0"/>
              <a:t>TÉMA: LITERÁRNÍ POJMY - </a:t>
            </a:r>
            <a:r>
              <a:rPr lang="cs-CZ" dirty="0" smtClean="0"/>
              <a:t>PERSONIFIKACE</a:t>
            </a:r>
            <a:endParaRPr lang="cs-CZ" dirty="0"/>
          </a:p>
          <a:p>
            <a:r>
              <a:rPr lang="cs-CZ" dirty="0"/>
              <a:t>AUTOR: MGR. MARTINA ZAVADILOVÁ</a:t>
            </a:r>
          </a:p>
          <a:p>
            <a:r>
              <a:rPr lang="cs-CZ" dirty="0"/>
              <a:t>DATUM VYTVOŘENÍ</a:t>
            </a:r>
            <a:r>
              <a:rPr lang="cs-CZ" dirty="0" smtClean="0"/>
              <a:t>: 7.3. 2012</a:t>
            </a: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VY_32_INOVACE_12_MZ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218560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Anotace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Žák se </a:t>
            </a:r>
            <a:r>
              <a:rPr lang="cs-CZ" dirty="0" smtClean="0"/>
              <a:t>seznámí </a:t>
            </a:r>
            <a:r>
              <a:rPr lang="cs-CZ" dirty="0"/>
              <a:t>s pojmem „</a:t>
            </a:r>
            <a:r>
              <a:rPr lang="cs-CZ" dirty="0" smtClean="0"/>
              <a:t>personifikace“ a charakterizuje ho.</a:t>
            </a:r>
          </a:p>
          <a:p>
            <a:r>
              <a:rPr lang="cs-CZ" dirty="0" smtClean="0"/>
              <a:t>Žáci vyhledávají v textu dle vlastního výběru příklady personifikace.</a:t>
            </a:r>
          </a:p>
          <a:p>
            <a:r>
              <a:rPr lang="cs-CZ" dirty="0" smtClean="0"/>
              <a:t>Žáci se pokusí vymyslet vlastní příklady personifikace.</a:t>
            </a:r>
          </a:p>
          <a:p>
            <a:r>
              <a:rPr lang="cs-CZ" dirty="0" smtClean="0"/>
              <a:t>Pomůcky: žáci si přinesou text z umělecké literatury (báseň</a:t>
            </a:r>
            <a:r>
              <a:rPr lang="cs-CZ" smtClean="0"/>
              <a:t>, …)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Zkušenosti z pilotáže:</a:t>
            </a:r>
          </a:p>
          <a:p>
            <a:r>
              <a:rPr lang="cs-CZ" dirty="0" smtClean="0"/>
              <a:t>Prezentace žáky zaujala i pobavila, zejména se jim líbila hra na básníky.</a:t>
            </a:r>
          </a:p>
          <a:p>
            <a:r>
              <a:rPr lang="cs-CZ" dirty="0" smtClean="0"/>
              <a:t>Většině žáků se dařilo vyhledávat příklady personifikací v textu a vytvářet vlastní příklady.</a:t>
            </a:r>
          </a:p>
          <a:p>
            <a:r>
              <a:rPr lang="cs-CZ" dirty="0" smtClean="0"/>
              <a:t>Je dobré mít připraveno několik uměleckých textů pro žáky, kteří si z různých důvodů text dle vlastního výběru nepřinesli.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280368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Klíčová slova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Personifikace</a:t>
            </a:r>
          </a:p>
          <a:p>
            <a:r>
              <a:rPr lang="cs-CZ" dirty="0" smtClean="0"/>
              <a:t>Zosobnění</a:t>
            </a:r>
          </a:p>
          <a:p>
            <a:r>
              <a:rPr lang="cs-CZ" dirty="0" smtClean="0"/>
              <a:t>Metafora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696737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PERSONIFIKACE</a:t>
            </a:r>
            <a:endParaRPr lang="cs-CZ" sz="80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283056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???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b="1" dirty="0" smtClean="0"/>
              <a:t>Zahraj si na básníka. Co všechno můžou dělat tyto předměty, rostliny, zvířata?</a:t>
            </a:r>
          </a:p>
          <a:p>
            <a:pPr marL="0" indent="0">
              <a:buNone/>
            </a:pPr>
            <a:r>
              <a:rPr lang="cs-CZ" dirty="0" smtClean="0"/>
              <a:t> </a:t>
            </a:r>
          </a:p>
          <a:p>
            <a:pPr marL="0" indent="0">
              <a:buNone/>
            </a:pPr>
            <a:r>
              <a:rPr lang="cs-CZ" dirty="0" smtClean="0"/>
              <a:t>Slunce – </a:t>
            </a:r>
          </a:p>
          <a:p>
            <a:pPr marL="0" indent="0">
              <a:buNone/>
            </a:pPr>
            <a:r>
              <a:rPr lang="cs-CZ" dirty="0" smtClean="0"/>
              <a:t>Strom – </a:t>
            </a:r>
          </a:p>
          <a:p>
            <a:pPr marL="0" indent="0">
              <a:buNone/>
            </a:pPr>
            <a:r>
              <a:rPr lang="cs-CZ" dirty="0" smtClean="0"/>
              <a:t>Kočka –</a:t>
            </a:r>
          </a:p>
          <a:p>
            <a:pPr marL="0" indent="0">
              <a:buNone/>
            </a:pPr>
            <a:r>
              <a:rPr lang="cs-CZ" dirty="0" smtClean="0"/>
              <a:t>Kniha –</a:t>
            </a:r>
          </a:p>
          <a:p>
            <a:pPr marL="0" indent="0">
              <a:buNone/>
            </a:pPr>
            <a:r>
              <a:rPr lang="cs-CZ" dirty="0" smtClean="0"/>
              <a:t>(př., slunce se mračí, kniha čeká, …)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b="1" dirty="0" smtClean="0"/>
              <a:t>Jak tento jev nazýváme?</a:t>
            </a:r>
          </a:p>
          <a:p>
            <a:pPr marL="0" indent="0">
              <a:buNone/>
            </a:pP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321607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Personifikace: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Neboli </a:t>
            </a:r>
            <a:r>
              <a:rPr lang="cs-CZ" b="1" dirty="0" smtClean="0"/>
              <a:t>zosobnění</a:t>
            </a:r>
          </a:p>
          <a:p>
            <a:r>
              <a:rPr lang="cs-CZ" dirty="0" smtClean="0"/>
              <a:t>Je založena na </a:t>
            </a:r>
            <a:r>
              <a:rPr lang="cs-CZ" b="1" dirty="0" smtClean="0"/>
              <a:t>přenášení lidských vlastností na neživé věci</a:t>
            </a:r>
            <a:r>
              <a:rPr lang="cs-CZ" dirty="0" smtClean="0"/>
              <a:t>, předměty, zvířata, rostliny; ty pak jednají a chovají se jako lidé, mluví jako lidé, cítí jako lidé, …</a:t>
            </a:r>
          </a:p>
          <a:p>
            <a:r>
              <a:rPr lang="cs-CZ" b="1" dirty="0"/>
              <a:t>Druh </a:t>
            </a:r>
            <a:r>
              <a:rPr lang="cs-CZ" b="1" dirty="0" smtClean="0"/>
              <a:t>metafory</a:t>
            </a:r>
          </a:p>
          <a:p>
            <a:r>
              <a:rPr lang="cs-CZ" dirty="0" smtClean="0"/>
              <a:t>Užívá se jak v literatuře, tak v běžné řeči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20013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???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Přines si jakýkoliv </a:t>
            </a:r>
            <a:r>
              <a:rPr lang="cs-CZ" b="1" dirty="0" smtClean="0"/>
              <a:t>text</a:t>
            </a:r>
            <a:r>
              <a:rPr lang="cs-CZ" dirty="0" smtClean="0"/>
              <a:t> ( báseň, úryvek z tvé oblíbené knihy, …) a vyhledej v něm </a:t>
            </a:r>
            <a:r>
              <a:rPr lang="cs-CZ" b="1" dirty="0" smtClean="0"/>
              <a:t>příklad personifikace.</a:t>
            </a:r>
          </a:p>
          <a:p>
            <a:endParaRPr lang="cs-CZ" dirty="0" smtClean="0"/>
          </a:p>
          <a:p>
            <a:r>
              <a:rPr lang="cs-CZ" dirty="0" smtClean="0"/>
              <a:t>Dokážeš vymyslet </a:t>
            </a:r>
            <a:r>
              <a:rPr lang="cs-CZ" b="1" dirty="0" smtClean="0"/>
              <a:t>vlastní příklady personifikace</a:t>
            </a:r>
            <a:r>
              <a:rPr lang="cs-CZ" dirty="0" smtClean="0"/>
              <a:t>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7961319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>
                    <a:lumMod val="60000"/>
                    <a:lumOff val="40000"/>
                  </a:schemeClr>
                </a:solidFill>
              </a:rPr>
              <a:t>Zdroje:</a:t>
            </a:r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Kobr</a:t>
            </a:r>
            <a:r>
              <a:rPr lang="cs-CZ" dirty="0"/>
              <a:t>, </a:t>
            </a:r>
            <a:r>
              <a:rPr lang="cs-CZ" dirty="0" smtClean="0"/>
              <a:t>Jaroslav: </a:t>
            </a:r>
            <a:r>
              <a:rPr lang="cs-CZ" dirty="0"/>
              <a:t>Malý slovník literárních pojmů, Nakladatelství </a:t>
            </a:r>
            <a:r>
              <a:rPr lang="cs-CZ" dirty="0" err="1"/>
              <a:t>Linx</a:t>
            </a:r>
            <a:r>
              <a:rPr lang="cs-CZ" dirty="0"/>
              <a:t> a </a:t>
            </a:r>
            <a:r>
              <a:rPr lang="cs-CZ" dirty="0" err="1"/>
              <a:t>spol</a:t>
            </a:r>
            <a:r>
              <a:rPr lang="cs-CZ" dirty="0"/>
              <a:t>, Praha, ISBN 80-86194-08-6, </a:t>
            </a:r>
            <a:r>
              <a:rPr lang="cs-CZ" dirty="0" smtClean="0"/>
              <a:t>s.39</a:t>
            </a:r>
            <a:endParaRPr lang="cs-CZ" dirty="0"/>
          </a:p>
          <a:p>
            <a:r>
              <a:rPr lang="cs-CZ" smtClean="0"/>
              <a:t>Křivánek, Vladimír</a:t>
            </a:r>
            <a:r>
              <a:rPr lang="cs-CZ" dirty="0"/>
              <a:t>;</a:t>
            </a:r>
            <a:r>
              <a:rPr lang="cs-CZ" smtClean="0"/>
              <a:t> </a:t>
            </a:r>
            <a:r>
              <a:rPr lang="cs-CZ" dirty="0"/>
              <a:t>Helena</a:t>
            </a:r>
            <a:r>
              <a:rPr lang="cs-CZ"/>
              <a:t>, </a:t>
            </a:r>
            <a:r>
              <a:rPr lang="cs-CZ" smtClean="0"/>
              <a:t>Kupcová: </a:t>
            </a:r>
            <a:r>
              <a:rPr lang="cs-CZ" dirty="0"/>
              <a:t>Malý slovník literárních pojmů a autorů, </a:t>
            </a:r>
            <a:r>
              <a:rPr lang="cs-CZ" dirty="0" err="1"/>
              <a:t>Scientia</a:t>
            </a:r>
            <a:r>
              <a:rPr lang="cs-CZ" dirty="0"/>
              <a:t>, spol. s r.o., Praha 1994, ISBN 80-85827-15-8 s. </a:t>
            </a:r>
            <a:r>
              <a:rPr lang="cs-CZ" dirty="0" smtClean="0"/>
              <a:t>35</a:t>
            </a:r>
            <a:endParaRPr lang="cs-CZ" dirty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7807451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</TotalTime>
  <Words>338</Words>
  <Application>Microsoft Office PowerPoint</Application>
  <PresentationFormat>Předvádění na obrazovce (4:3)</PresentationFormat>
  <Paragraphs>56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Klíčová slova</vt:lpstr>
      <vt:lpstr>PERSONIFIKACE</vt:lpstr>
      <vt:lpstr>???</vt:lpstr>
      <vt:lpstr>Personifikace:</vt:lpstr>
      <vt:lpstr>???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EU14</cp:lastModifiedBy>
  <cp:revision>26</cp:revision>
  <dcterms:created xsi:type="dcterms:W3CDTF">2012-01-10T08:43:05Z</dcterms:created>
  <dcterms:modified xsi:type="dcterms:W3CDTF">2012-05-31T12:05:16Z</dcterms:modified>
</cp:coreProperties>
</file>