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4" r:id="rId6"/>
    <p:sldId id="260" r:id="rId7"/>
    <p:sldId id="265" r:id="rId8"/>
    <p:sldId id="266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B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491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86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90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6852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085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009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06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936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710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230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797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7F9FA6-327F-42FE-BEB1-4EAA0E3F47F2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B9A59-F8AC-4F68-9380-08BE36065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4226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PŘEDMĚT: ČESKÝ JAZYK A LITERATURA</a:t>
            </a:r>
          </a:p>
          <a:p>
            <a:r>
              <a:rPr lang="cs-CZ" dirty="0"/>
              <a:t>ROČNÍK: VI.</a:t>
            </a:r>
          </a:p>
          <a:p>
            <a:r>
              <a:rPr lang="cs-CZ" dirty="0"/>
              <a:t>TÉMA: LITERÁRNÍ POJMY - </a:t>
            </a:r>
            <a:r>
              <a:rPr lang="cs-CZ" dirty="0" smtClean="0"/>
              <a:t>POEZIE</a:t>
            </a:r>
            <a:endParaRPr lang="cs-CZ" dirty="0"/>
          </a:p>
          <a:p>
            <a:r>
              <a:rPr lang="cs-CZ" dirty="0"/>
              <a:t>AUTOR: MGR. MARTINA ZAVADILOVÁ</a:t>
            </a:r>
          </a:p>
          <a:p>
            <a:r>
              <a:rPr lang="cs-CZ" dirty="0"/>
              <a:t>DATUM VYTVOŘENÍ</a:t>
            </a:r>
            <a:r>
              <a:rPr lang="cs-CZ" dirty="0" smtClean="0"/>
              <a:t>:  8.3.2012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VY_32_INOVACE_13_MZ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1856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47B38"/>
                </a:solidFill>
              </a:rPr>
              <a:t>Anotace</a:t>
            </a:r>
            <a:endParaRPr lang="cs-CZ" dirty="0">
              <a:solidFill>
                <a:srgbClr val="F47B3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Z písmen žáci sestaví slovo „poezie“.</a:t>
            </a:r>
          </a:p>
          <a:p>
            <a:r>
              <a:rPr lang="cs-CZ" dirty="0" smtClean="0"/>
              <a:t>Žáci si osvojí pojem „poezie“, její základní rysy a dělení.</a:t>
            </a:r>
          </a:p>
          <a:p>
            <a:r>
              <a:rPr lang="cs-CZ" dirty="0" smtClean="0"/>
              <a:t>Žáci se seznámí s básníkem Janem Skácelem a s jeho sbírkami (nejen) pro děti a mládež.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F47B38"/>
                </a:solidFill>
              </a:rPr>
              <a:t>Zkušenosti z pilotáže:</a:t>
            </a:r>
          </a:p>
          <a:p>
            <a:r>
              <a:rPr lang="cs-CZ" dirty="0" smtClean="0"/>
              <a:t>Žáky zaujala úvodní motivace.</a:t>
            </a:r>
          </a:p>
          <a:p>
            <a:r>
              <a:rPr lang="cs-CZ" dirty="0" smtClean="0"/>
              <a:t>Definice poezie v prezentaci slouží spíše jako osnova, je důležité mít připraveno řadu konkrétních příkladů, které žákům více přiblíží jednotlivé umělecké prostředky.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8036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47B38"/>
                </a:solidFill>
              </a:rPr>
              <a:t>Klíčová slova</a:t>
            </a:r>
            <a:endParaRPr lang="cs-CZ" dirty="0">
              <a:solidFill>
                <a:srgbClr val="F47B3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Básnictví</a:t>
            </a:r>
          </a:p>
          <a:p>
            <a:r>
              <a:rPr lang="cs-CZ" dirty="0" smtClean="0"/>
              <a:t>Základní literární druh</a:t>
            </a:r>
          </a:p>
          <a:p>
            <a:r>
              <a:rPr lang="cs-CZ" dirty="0" smtClean="0"/>
              <a:t>Verš</a:t>
            </a:r>
          </a:p>
          <a:p>
            <a:r>
              <a:rPr lang="cs-CZ" dirty="0" smtClean="0"/>
              <a:t>Umělecké </a:t>
            </a:r>
            <a:r>
              <a:rPr lang="cs-CZ" dirty="0"/>
              <a:t>prostředky: rým, rytmus, metrum, obraznost, </a:t>
            </a:r>
            <a:r>
              <a:rPr lang="cs-CZ" dirty="0" smtClean="0"/>
              <a:t>symbolika</a:t>
            </a:r>
          </a:p>
          <a:p>
            <a:r>
              <a:rPr lang="cs-CZ" dirty="0" smtClean="0"/>
              <a:t>Typické rysy: </a:t>
            </a:r>
            <a:r>
              <a:rPr lang="cs-CZ" dirty="0"/>
              <a:t>typická subjektivita, citovost, expresivita, originalita vidění, dojmy</a:t>
            </a:r>
            <a:r>
              <a:rPr lang="cs-CZ" dirty="0" smtClean="0"/>
              <a:t>,…</a:t>
            </a:r>
          </a:p>
          <a:p>
            <a:r>
              <a:rPr lang="cs-CZ" dirty="0" smtClean="0"/>
              <a:t>Pojetí poezie</a:t>
            </a:r>
          </a:p>
          <a:p>
            <a:r>
              <a:rPr lang="cs-CZ" dirty="0" smtClean="0"/>
              <a:t>Dělení poezie (dle přítomnosti/nepřítomnosti děje)</a:t>
            </a:r>
          </a:p>
          <a:p>
            <a:r>
              <a:rPr lang="cs-CZ" dirty="0" smtClean="0"/>
              <a:t>Jan Skácel – </a:t>
            </a:r>
            <a:r>
              <a:rPr lang="cs-CZ" dirty="0" err="1" smtClean="0"/>
              <a:t>Uspávánky</a:t>
            </a:r>
            <a:r>
              <a:rPr lang="cs-CZ" dirty="0" smtClean="0"/>
              <a:t>, Kam </a:t>
            </a:r>
            <a:r>
              <a:rPr lang="cs-CZ" dirty="0"/>
              <a:t>odešly </a:t>
            </a:r>
            <a:r>
              <a:rPr lang="cs-CZ" dirty="0" smtClean="0"/>
              <a:t>laně, Proč </a:t>
            </a:r>
            <a:r>
              <a:rPr lang="cs-CZ" dirty="0"/>
              <a:t>ten ptáček z větve nespadne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96737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F47B38"/>
                </a:solidFill>
              </a:rPr>
              <a:t>POEZIE</a:t>
            </a:r>
            <a:endParaRPr lang="cs-CZ" sz="8000" dirty="0">
              <a:solidFill>
                <a:srgbClr val="F47B38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52356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47B38"/>
                </a:solidFill>
              </a:rPr>
              <a:t>???</a:t>
            </a:r>
            <a:endParaRPr lang="cs-CZ" dirty="0">
              <a:solidFill>
                <a:srgbClr val="F47B3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Jaký literární pojem vznikne z těchto písmen? Víš, co znamená? 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sz="4000" dirty="0" smtClean="0"/>
              <a:t>EEIOPZ</a:t>
            </a:r>
          </a:p>
          <a:p>
            <a:pPr marL="0" indent="0" algn="ctr">
              <a:buNone/>
            </a:pPr>
            <a:r>
              <a:rPr lang="cs-CZ" sz="4000" dirty="0" smtClean="0">
                <a:solidFill>
                  <a:srgbClr val="F47B38"/>
                </a:solidFill>
              </a:rPr>
              <a:t>POEZIE</a:t>
            </a:r>
            <a:endParaRPr lang="cs-CZ" sz="4000" dirty="0">
              <a:solidFill>
                <a:srgbClr val="F47B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7262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47B38"/>
                </a:solidFill>
              </a:rPr>
              <a:t>Poezie:</a:t>
            </a:r>
            <a:endParaRPr lang="cs-CZ" dirty="0">
              <a:solidFill>
                <a:srgbClr val="F47B3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Neboli </a:t>
            </a:r>
            <a:r>
              <a:rPr lang="cs-CZ" b="1" dirty="0" smtClean="0"/>
              <a:t>básnictví</a:t>
            </a:r>
          </a:p>
          <a:p>
            <a:r>
              <a:rPr lang="cs-CZ" b="1" dirty="0"/>
              <a:t>Základní literární druh </a:t>
            </a:r>
            <a:r>
              <a:rPr lang="cs-CZ" dirty="0"/>
              <a:t>vedle prózy a dramatu</a:t>
            </a:r>
          </a:p>
          <a:p>
            <a:r>
              <a:rPr lang="cs-CZ" dirty="0"/>
              <a:t>J</a:t>
            </a:r>
            <a:r>
              <a:rPr lang="cs-CZ" dirty="0" smtClean="0"/>
              <a:t>de o uměleckou literaturu psanou </a:t>
            </a:r>
            <a:r>
              <a:rPr lang="cs-CZ" b="1" dirty="0" smtClean="0"/>
              <a:t>veršem</a:t>
            </a:r>
            <a:r>
              <a:rPr lang="cs-CZ" dirty="0" smtClean="0"/>
              <a:t>, řečí rytmicky organizovanou</a:t>
            </a:r>
          </a:p>
          <a:p>
            <a:r>
              <a:rPr lang="cs-CZ" dirty="0" smtClean="0"/>
              <a:t>Využívá tyto </a:t>
            </a:r>
            <a:r>
              <a:rPr lang="cs-CZ" b="1" dirty="0" smtClean="0"/>
              <a:t>umělecké prostředky</a:t>
            </a:r>
            <a:r>
              <a:rPr lang="cs-CZ" dirty="0" smtClean="0"/>
              <a:t>: </a:t>
            </a:r>
            <a:r>
              <a:rPr lang="cs-CZ" u="sng" dirty="0" smtClean="0"/>
              <a:t>rým, rytmus, metrum, obraznost, symbolika</a:t>
            </a:r>
          </a:p>
          <a:p>
            <a:r>
              <a:rPr lang="cs-CZ" dirty="0" smtClean="0"/>
              <a:t>Pro poezii je dále </a:t>
            </a:r>
            <a:r>
              <a:rPr lang="cs-CZ" b="1" dirty="0" smtClean="0"/>
              <a:t>typická</a:t>
            </a:r>
            <a:r>
              <a:rPr lang="cs-CZ" dirty="0" smtClean="0"/>
              <a:t> </a:t>
            </a:r>
            <a:r>
              <a:rPr lang="cs-CZ" u="sng" dirty="0" smtClean="0"/>
              <a:t>subjektivita, citovost, expresivita, originalita vidění, dojmy</a:t>
            </a:r>
            <a:r>
              <a:rPr lang="cs-CZ" dirty="0" smtClean="0"/>
              <a:t>,…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8702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rgbClr val="F47B38"/>
                </a:solidFill>
              </a:rPr>
              <a:t>Dělení poezie:</a:t>
            </a:r>
            <a:endParaRPr lang="cs-CZ" dirty="0">
              <a:solidFill>
                <a:srgbClr val="F47B3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epická poezie </a:t>
            </a:r>
            <a:r>
              <a:rPr lang="cs-CZ" dirty="0"/>
              <a:t>– </a:t>
            </a:r>
            <a:r>
              <a:rPr lang="cs-CZ" dirty="0" smtClean="0"/>
              <a:t>obsahuje </a:t>
            </a:r>
            <a:r>
              <a:rPr lang="cs-CZ" dirty="0"/>
              <a:t>děj, např. rytířská </a:t>
            </a:r>
            <a:r>
              <a:rPr lang="cs-CZ" dirty="0" smtClean="0"/>
              <a:t>poezie.</a:t>
            </a:r>
            <a:endParaRPr lang="cs-CZ" dirty="0"/>
          </a:p>
          <a:p>
            <a:r>
              <a:rPr lang="cs-CZ" b="1" dirty="0"/>
              <a:t>lyrická poezie </a:t>
            </a:r>
            <a:r>
              <a:rPr lang="cs-CZ" dirty="0"/>
              <a:t>– </a:t>
            </a:r>
            <a:r>
              <a:rPr lang="cs-CZ" dirty="0" smtClean="0"/>
              <a:t>bez děje, spíše postihuje </a:t>
            </a:r>
            <a:r>
              <a:rPr lang="cs-CZ" dirty="0"/>
              <a:t>náladu, </a:t>
            </a:r>
            <a:r>
              <a:rPr lang="cs-CZ" dirty="0" smtClean="0"/>
              <a:t>city, …</a:t>
            </a:r>
            <a:endParaRPr lang="cs-CZ" dirty="0"/>
          </a:p>
          <a:p>
            <a:r>
              <a:rPr lang="cs-CZ" b="1" dirty="0"/>
              <a:t>lyricko-epická poezie </a:t>
            </a:r>
            <a:r>
              <a:rPr lang="cs-CZ" dirty="0"/>
              <a:t>– děj </a:t>
            </a:r>
            <a:r>
              <a:rPr lang="cs-CZ" dirty="0" smtClean="0"/>
              <a:t>není podstatný, ale je </a:t>
            </a:r>
            <a:r>
              <a:rPr lang="cs-CZ" dirty="0"/>
              <a:t>většinou patrný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i="1" dirty="0" smtClean="0"/>
              <a:t>pozn.</a:t>
            </a:r>
            <a:r>
              <a:rPr lang="cs-CZ" dirty="0" smtClean="0"/>
              <a:t> </a:t>
            </a:r>
            <a:r>
              <a:rPr lang="cs-CZ" i="1" dirty="0" smtClean="0"/>
              <a:t>toto dělení vychází z přítomnosti či nepřítomnosti děje v díle)</a:t>
            </a:r>
            <a:endParaRPr lang="cs-CZ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7883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47B38"/>
                </a:solidFill>
              </a:rPr>
              <a:t>???</a:t>
            </a:r>
            <a:endParaRPr lang="cs-CZ" dirty="0">
              <a:solidFill>
                <a:srgbClr val="F47B3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Kdo je autorem následujících básnických sbírek?</a:t>
            </a:r>
            <a:r>
              <a:rPr lang="cs-CZ" dirty="0" smtClean="0"/>
              <a:t> Pátrej v knihách či na internetu. Přečti si z nich nějakou báseň.</a:t>
            </a:r>
          </a:p>
          <a:p>
            <a:pPr lvl="1"/>
            <a:r>
              <a:rPr lang="cs-CZ" b="1" dirty="0" err="1" smtClean="0"/>
              <a:t>Uspávánky</a:t>
            </a:r>
            <a:endParaRPr lang="cs-CZ" b="1" dirty="0" smtClean="0"/>
          </a:p>
          <a:p>
            <a:pPr lvl="1"/>
            <a:r>
              <a:rPr lang="cs-CZ" b="1" dirty="0" smtClean="0"/>
              <a:t>Kam odešly laně</a:t>
            </a:r>
          </a:p>
          <a:p>
            <a:pPr lvl="1"/>
            <a:r>
              <a:rPr lang="cs-CZ" b="1" dirty="0" smtClean="0"/>
              <a:t>Proč ten ptáček z větve nespadne</a:t>
            </a:r>
          </a:p>
          <a:p>
            <a:pPr marL="457200" lvl="1" indent="0">
              <a:buNone/>
            </a:pPr>
            <a:endParaRPr lang="cs-CZ" dirty="0"/>
          </a:p>
          <a:p>
            <a:pPr marL="457200" lvl="1" indent="0" algn="ctr">
              <a:buNone/>
            </a:pPr>
            <a:r>
              <a:rPr lang="cs-CZ" sz="4000" dirty="0" smtClean="0">
                <a:solidFill>
                  <a:srgbClr val="F47B38"/>
                </a:solidFill>
              </a:rPr>
              <a:t>Jan Skácel </a:t>
            </a:r>
            <a:r>
              <a:rPr lang="cs-CZ" sz="4000" dirty="0" smtClean="0"/>
              <a:t> (1922-1989)</a:t>
            </a:r>
            <a:endParaRPr lang="cs-CZ" sz="4000" dirty="0"/>
          </a:p>
          <a:p>
            <a:pPr marL="4572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86022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47B38"/>
                </a:solidFill>
              </a:rPr>
              <a:t>Zdroje:</a:t>
            </a:r>
            <a:endParaRPr lang="cs-CZ" dirty="0">
              <a:solidFill>
                <a:srgbClr val="F47B38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Kobr</a:t>
            </a:r>
            <a:r>
              <a:rPr lang="cs-CZ" dirty="0"/>
              <a:t>, </a:t>
            </a:r>
            <a:r>
              <a:rPr lang="cs-CZ" dirty="0" smtClean="0"/>
              <a:t>Jaroslav: </a:t>
            </a:r>
            <a:r>
              <a:rPr lang="cs-CZ" dirty="0"/>
              <a:t>Malý slovník literárních pojmů, Nakladatelství </a:t>
            </a:r>
            <a:r>
              <a:rPr lang="cs-CZ" dirty="0" err="1"/>
              <a:t>Linx</a:t>
            </a:r>
            <a:r>
              <a:rPr lang="cs-CZ" dirty="0"/>
              <a:t> a </a:t>
            </a:r>
            <a:r>
              <a:rPr lang="cs-CZ" dirty="0" err="1"/>
              <a:t>spol</a:t>
            </a:r>
            <a:r>
              <a:rPr lang="cs-CZ" dirty="0"/>
              <a:t>, Praha, ISBN 80-86194-08-6, s. </a:t>
            </a:r>
            <a:r>
              <a:rPr lang="cs-CZ" dirty="0" smtClean="0"/>
              <a:t>41</a:t>
            </a:r>
            <a:endParaRPr lang="cs-CZ" dirty="0"/>
          </a:p>
          <a:p>
            <a:r>
              <a:rPr lang="cs-CZ" smtClean="0"/>
              <a:t>Křivánek, Vladimír</a:t>
            </a:r>
            <a:r>
              <a:rPr lang="cs-CZ" dirty="0"/>
              <a:t>;</a:t>
            </a:r>
            <a:r>
              <a:rPr lang="cs-CZ" smtClean="0"/>
              <a:t> </a:t>
            </a:r>
            <a:r>
              <a:rPr lang="cs-CZ" dirty="0"/>
              <a:t>Helena</a:t>
            </a:r>
            <a:r>
              <a:rPr lang="cs-CZ"/>
              <a:t>, </a:t>
            </a:r>
            <a:r>
              <a:rPr lang="cs-CZ" smtClean="0"/>
              <a:t>Kupcová: </a:t>
            </a:r>
            <a:r>
              <a:rPr lang="cs-CZ" dirty="0"/>
              <a:t>Malý slovník literárních pojmů a autorů, </a:t>
            </a:r>
            <a:r>
              <a:rPr lang="cs-CZ" dirty="0" err="1"/>
              <a:t>Scientia</a:t>
            </a:r>
            <a:r>
              <a:rPr lang="cs-CZ" dirty="0"/>
              <a:t>, spol. s r.o., Praha 1994, ISBN 80-85827-15-8 s. </a:t>
            </a:r>
            <a:r>
              <a:rPr lang="cs-CZ" dirty="0" smtClean="0"/>
              <a:t>36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47886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406</Words>
  <Application>Microsoft Office PowerPoint</Application>
  <PresentationFormat>Předvádění na obrazovce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Klíčová slova</vt:lpstr>
      <vt:lpstr>POEZIE</vt:lpstr>
      <vt:lpstr>???</vt:lpstr>
      <vt:lpstr>Poezie:</vt:lpstr>
      <vt:lpstr>Dělení poezie:</vt:lpstr>
      <vt:lpstr>???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EU14</cp:lastModifiedBy>
  <cp:revision>29</cp:revision>
  <dcterms:created xsi:type="dcterms:W3CDTF">2012-01-10T08:43:05Z</dcterms:created>
  <dcterms:modified xsi:type="dcterms:W3CDTF">2012-05-31T12:06:21Z</dcterms:modified>
</cp:coreProperties>
</file>