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9" r:id="rId3"/>
    <p:sldId id="270" r:id="rId4"/>
    <p:sldId id="271" r:id="rId5"/>
    <p:sldId id="277" r:id="rId6"/>
    <p:sldId id="259" r:id="rId7"/>
    <p:sldId id="278" r:id="rId8"/>
    <p:sldId id="260" r:id="rId9"/>
    <p:sldId id="276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0122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1510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213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2516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013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293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4126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18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502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633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3807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93ED3-7530-4C0E-AFC1-4DDB12011A51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6399A-F2DC-45A3-838C-27C155495F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551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PŘEDMĚT: ČESKÝ JAZYK A LITERATURA</a:t>
            </a:r>
          </a:p>
          <a:p>
            <a:r>
              <a:rPr lang="cs-CZ" dirty="0"/>
              <a:t>ROČNÍK: VI.</a:t>
            </a:r>
          </a:p>
          <a:p>
            <a:r>
              <a:rPr lang="cs-CZ" dirty="0"/>
              <a:t>TÉMA: LITERÁRNÍ POJMY </a:t>
            </a:r>
            <a:r>
              <a:rPr lang="cs-CZ" dirty="0" smtClean="0"/>
              <a:t>– POHÁDKY</a:t>
            </a:r>
            <a:endParaRPr lang="cs-CZ" dirty="0"/>
          </a:p>
          <a:p>
            <a:r>
              <a:rPr lang="cs-CZ" dirty="0"/>
              <a:t>AUTOR: MGR. MARTINA ZAVADILOVÁ</a:t>
            </a:r>
          </a:p>
          <a:p>
            <a:r>
              <a:rPr lang="cs-CZ" dirty="0"/>
              <a:t>DATUM VYTVOŘENÍ</a:t>
            </a:r>
            <a:r>
              <a:rPr lang="cs-CZ" dirty="0" smtClean="0"/>
              <a:t>: 12.3.2012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VY_32_INOVACE_14_MZ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3443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/>
              <a:t>Žák si přečte ukázky z pohádek Sůl nad zlato a Tři veteráni, porovná je a diskutuje o nich</a:t>
            </a:r>
          </a:p>
          <a:p>
            <a:r>
              <a:rPr lang="cs-CZ" dirty="0"/>
              <a:t>Žák </a:t>
            </a:r>
            <a:r>
              <a:rPr lang="cs-CZ" dirty="0" smtClean="0"/>
              <a:t>si osvojí pojem </a:t>
            </a:r>
            <a:r>
              <a:rPr lang="cs-CZ" dirty="0"/>
              <a:t>„pohádky</a:t>
            </a:r>
            <a:r>
              <a:rPr lang="cs-CZ" dirty="0" smtClean="0"/>
              <a:t>“ </a:t>
            </a:r>
          </a:p>
          <a:p>
            <a:r>
              <a:rPr lang="cs-CZ" dirty="0" smtClean="0"/>
              <a:t>Žáci představí své oblíbené pohádky a pohádkové knihy a nakreslí své oblíbené pohádkové postavy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Pomůcky - knihy:</a:t>
            </a:r>
          </a:p>
          <a:p>
            <a:pPr lvl="1"/>
            <a:r>
              <a:rPr lang="cs-CZ" dirty="0" smtClean="0"/>
              <a:t>Božena </a:t>
            </a:r>
            <a:r>
              <a:rPr lang="cs-CZ" dirty="0"/>
              <a:t>Němcová -  Sůl nad zlato (Národní pohádky)</a:t>
            </a:r>
          </a:p>
          <a:p>
            <a:pPr lvl="1"/>
            <a:r>
              <a:rPr lang="cs-CZ" dirty="0"/>
              <a:t>Jan Werich – Tři veteráni (</a:t>
            </a:r>
            <a:r>
              <a:rPr lang="cs-CZ" dirty="0" err="1"/>
              <a:t>Fimfárum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Zkušenosti z pilotáže:</a:t>
            </a:r>
          </a:p>
          <a:p>
            <a:r>
              <a:rPr lang="cs-CZ" dirty="0" smtClean="0"/>
              <a:t>Ukázalo se, </a:t>
            </a:r>
            <a:r>
              <a:rPr lang="cs-CZ" dirty="0"/>
              <a:t>ž</a:t>
            </a:r>
            <a:r>
              <a:rPr lang="cs-CZ" dirty="0" smtClean="0"/>
              <a:t>e obě ukázky </a:t>
            </a:r>
            <a:r>
              <a:rPr lang="cs-CZ" smtClean="0"/>
              <a:t>byly vhodně </a:t>
            </a:r>
            <a:r>
              <a:rPr lang="cs-CZ" dirty="0" smtClean="0"/>
              <a:t>vybrány pro tuto prezentaci, protože žáci je obě znali a daly se z nich tedy jednoduše vyvodit základní rysy pohádek.</a:t>
            </a:r>
          </a:p>
          <a:p>
            <a:r>
              <a:rPr lang="cs-CZ" dirty="0" smtClean="0"/>
              <a:t>Pohádky jsou stále oblíbené téma i u starších žáků, takže jednotlivé úkoly této prezentace se velmi dobře zpracovávaly.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83410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Klíčová slova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Pohádky </a:t>
            </a:r>
          </a:p>
          <a:p>
            <a:r>
              <a:rPr lang="cs-CZ" dirty="0" smtClean="0"/>
              <a:t>Lidová slovesnost, fantastický příběh, nadpřirozené postavy, magická čísla</a:t>
            </a:r>
          </a:p>
          <a:p>
            <a:r>
              <a:rPr lang="cs-CZ" dirty="0" smtClean="0"/>
              <a:t>Pohádky kouzelné, legendární, novelistické, umělé</a:t>
            </a:r>
          </a:p>
          <a:p>
            <a:r>
              <a:rPr lang="cs-CZ" dirty="0" smtClean="0"/>
              <a:t>Božena Němcová -  Sůl nad zlato (Národní pohádky)</a:t>
            </a:r>
          </a:p>
          <a:p>
            <a:r>
              <a:rPr lang="cs-CZ" dirty="0" smtClean="0"/>
              <a:t>Jan Werich – Tři veteráni (</a:t>
            </a:r>
            <a:r>
              <a:rPr lang="cs-CZ" dirty="0" err="1" smtClean="0"/>
              <a:t>Fimfárum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34967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POHÁDKY</a:t>
            </a:r>
            <a:endParaRPr lang="cs-CZ" sz="8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0860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???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Přečti si texty pohádek</a:t>
            </a:r>
            <a:r>
              <a:rPr lang="cs-CZ" dirty="0" smtClean="0"/>
              <a:t>, které máš před sebou</a:t>
            </a:r>
            <a:r>
              <a:rPr lang="cs-CZ" dirty="0"/>
              <a:t>.</a:t>
            </a:r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890729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???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Poznáš, kdo jsou autoři těchto ukázek? Z </a:t>
            </a:r>
            <a:r>
              <a:rPr lang="cs-CZ" b="1" dirty="0" smtClean="0"/>
              <a:t>kterých knih</a:t>
            </a:r>
            <a:r>
              <a:rPr lang="cs-CZ" dirty="0" smtClean="0"/>
              <a:t> jsou tyto ukázky?</a:t>
            </a:r>
          </a:p>
          <a:p>
            <a:r>
              <a:rPr lang="cs-CZ" dirty="0"/>
              <a:t>Obě </a:t>
            </a:r>
            <a:r>
              <a:rPr lang="cs-CZ" dirty="0" smtClean="0"/>
              <a:t>ukázky </a:t>
            </a:r>
            <a:r>
              <a:rPr lang="cs-CZ" dirty="0"/>
              <a:t>byly </a:t>
            </a:r>
            <a:r>
              <a:rPr lang="cs-CZ" b="1" dirty="0"/>
              <a:t>zfilmovány</a:t>
            </a:r>
            <a:r>
              <a:rPr lang="cs-CZ" dirty="0"/>
              <a:t> – viděl jsi je</a:t>
            </a:r>
            <a:r>
              <a:rPr lang="cs-CZ" dirty="0" smtClean="0"/>
              <a:t>?</a:t>
            </a:r>
          </a:p>
          <a:p>
            <a:r>
              <a:rPr lang="cs-CZ" dirty="0"/>
              <a:t>Pro zajímavost: Která </a:t>
            </a:r>
            <a:r>
              <a:rPr lang="cs-CZ" b="1" dirty="0"/>
              <a:t>osobnost tyto ukázky spojuje</a:t>
            </a:r>
            <a:r>
              <a:rPr lang="cs-CZ" dirty="0"/>
              <a:t>?</a:t>
            </a:r>
          </a:p>
          <a:p>
            <a:r>
              <a:rPr lang="cs-CZ" dirty="0" smtClean="0"/>
              <a:t>Co mají tyto ukázky </a:t>
            </a:r>
            <a:r>
              <a:rPr lang="cs-CZ" b="1" dirty="0" smtClean="0"/>
              <a:t>společného</a:t>
            </a:r>
            <a:r>
              <a:rPr lang="cs-CZ" dirty="0" smtClean="0"/>
              <a:t>? V čem se </a:t>
            </a:r>
            <a:r>
              <a:rPr lang="cs-CZ" b="1" dirty="0" smtClean="0"/>
              <a:t>liší</a:t>
            </a:r>
            <a:r>
              <a:rPr lang="cs-CZ" dirty="0" smtClean="0"/>
              <a:t>?</a:t>
            </a:r>
          </a:p>
          <a:p>
            <a:r>
              <a:rPr lang="cs-CZ" dirty="0" smtClean="0"/>
              <a:t>K jakému </a:t>
            </a:r>
            <a:r>
              <a:rPr lang="cs-CZ" b="1" dirty="0" smtClean="0"/>
              <a:t>žánru</a:t>
            </a:r>
            <a:r>
              <a:rPr lang="cs-CZ" dirty="0" smtClean="0"/>
              <a:t> tyto ukázky patří? Co o něm víš?</a:t>
            </a:r>
          </a:p>
        </p:txBody>
      </p:sp>
    </p:spTree>
    <p:extLst>
      <p:ext uri="{BB962C8B-B14F-4D97-AF65-F5344CB8AC3E}">
        <p14:creationId xmlns:p14="http://schemas.microsoft.com/office/powerpoint/2010/main" val="1306833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Četli jsme: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Božena Němcová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sz="3700" b="1" dirty="0"/>
              <a:t>Sůl nad zlato</a:t>
            </a:r>
            <a:r>
              <a:rPr lang="cs-CZ" sz="3700" dirty="0"/>
              <a:t> (Národní pohádky)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cs-CZ" sz="3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Jan Werich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sz="3700" b="1" dirty="0"/>
              <a:t>Tři veteráni</a:t>
            </a:r>
            <a:r>
              <a:rPr lang="cs-CZ" sz="3700" dirty="0"/>
              <a:t> (</a:t>
            </a:r>
            <a:r>
              <a:rPr lang="cs-CZ" sz="3700" dirty="0" err="1"/>
              <a:t>Fimfárum</a:t>
            </a:r>
            <a:r>
              <a:rPr lang="cs-CZ" sz="37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2364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Pohádky: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Jedná se o žánr </a:t>
            </a:r>
            <a:r>
              <a:rPr lang="cs-CZ" b="1" dirty="0" smtClean="0"/>
              <a:t>lidové slovesnosti</a:t>
            </a:r>
            <a:r>
              <a:rPr lang="cs-CZ" dirty="0" smtClean="0"/>
              <a:t>.</a:t>
            </a:r>
          </a:p>
          <a:p>
            <a:r>
              <a:rPr lang="cs-CZ" dirty="0" smtClean="0"/>
              <a:t>Jde o </a:t>
            </a:r>
            <a:r>
              <a:rPr lang="cs-CZ" b="1" dirty="0" smtClean="0"/>
              <a:t>fantastický příběh</a:t>
            </a:r>
            <a:r>
              <a:rPr lang="cs-CZ" dirty="0" smtClean="0"/>
              <a:t>, který není vázaný na konkrétní prostor a čas.</a:t>
            </a:r>
          </a:p>
          <a:p>
            <a:r>
              <a:rPr lang="cs-CZ" dirty="0" smtClean="0"/>
              <a:t>V pohádkách vystupují </a:t>
            </a:r>
            <a:r>
              <a:rPr lang="cs-CZ" b="1" dirty="0" smtClean="0"/>
              <a:t>nadpřirozené bytosti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Základním rysem </a:t>
            </a:r>
            <a:r>
              <a:rPr lang="cs-CZ" dirty="0" smtClean="0"/>
              <a:t>pohádek je boj dobra se zlem, dobro vítězí, zlo je poraženo.</a:t>
            </a:r>
          </a:p>
          <a:p>
            <a:r>
              <a:rPr lang="cs-CZ" dirty="0" smtClean="0"/>
              <a:t>Užití </a:t>
            </a:r>
            <a:r>
              <a:rPr lang="cs-CZ" b="1" dirty="0" smtClean="0"/>
              <a:t>ustálených formulí </a:t>
            </a:r>
            <a:r>
              <a:rPr lang="cs-CZ" dirty="0" smtClean="0"/>
              <a:t>(Byl jednou jeden…,  Zazvonil zvonec a pohádky je konec).</a:t>
            </a:r>
          </a:p>
          <a:p>
            <a:r>
              <a:rPr lang="cs-CZ" dirty="0"/>
              <a:t>V pohádkách se objevují </a:t>
            </a:r>
            <a:r>
              <a:rPr lang="cs-CZ" b="1" dirty="0"/>
              <a:t>magická čísla </a:t>
            </a:r>
            <a:r>
              <a:rPr lang="cs-CZ" dirty="0"/>
              <a:t>– 3,7,9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19543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Dělení pohádek: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cs-CZ" b="1" dirty="0"/>
              <a:t>Kouzelné </a:t>
            </a:r>
            <a:r>
              <a:rPr lang="cs-CZ" dirty="0"/>
              <a:t>(fantastické) pohádky </a:t>
            </a:r>
            <a:endParaRPr lang="cs-CZ" dirty="0" smtClean="0"/>
          </a:p>
          <a:p>
            <a:pPr marL="342900" lvl="1" indent="-342900">
              <a:buFont typeface="Arial" pitchFamily="34" charset="0"/>
              <a:buChar char="•"/>
            </a:pPr>
            <a:endParaRPr lang="cs-CZ" dirty="0" smtClean="0"/>
          </a:p>
          <a:p>
            <a:pPr marL="342900" lvl="1" indent="-342900">
              <a:buFont typeface="Arial" pitchFamily="34" charset="0"/>
              <a:buChar char="•"/>
            </a:pPr>
            <a:r>
              <a:rPr lang="cs-CZ" b="1" dirty="0" smtClean="0"/>
              <a:t>Legendární</a:t>
            </a:r>
            <a:r>
              <a:rPr lang="cs-CZ" dirty="0" smtClean="0"/>
              <a:t> </a:t>
            </a:r>
            <a:r>
              <a:rPr lang="cs-CZ" dirty="0"/>
              <a:t>pohádky </a:t>
            </a:r>
            <a:endParaRPr lang="cs-CZ" dirty="0" smtClean="0"/>
          </a:p>
          <a:p>
            <a:pPr marL="342900" lvl="1" indent="-342900">
              <a:buFont typeface="Arial" pitchFamily="34" charset="0"/>
              <a:buChar char="•"/>
            </a:pPr>
            <a:endParaRPr lang="cs-CZ" dirty="0" smtClean="0"/>
          </a:p>
          <a:p>
            <a:pPr marL="342900" lvl="1" indent="-342900">
              <a:buFont typeface="Arial" pitchFamily="34" charset="0"/>
              <a:buChar char="•"/>
            </a:pPr>
            <a:r>
              <a:rPr lang="cs-CZ" sz="2800" b="1" dirty="0" smtClean="0"/>
              <a:t>Novelistické</a:t>
            </a:r>
            <a:r>
              <a:rPr lang="cs-CZ" sz="2800" dirty="0" smtClean="0"/>
              <a:t> </a:t>
            </a:r>
            <a:r>
              <a:rPr lang="cs-CZ" sz="2800" dirty="0"/>
              <a:t>pohádky </a:t>
            </a:r>
            <a:endParaRPr lang="cs-CZ" sz="2800" dirty="0" smtClean="0"/>
          </a:p>
          <a:p>
            <a:pPr marL="342900" lvl="1" indent="-342900">
              <a:buFont typeface="Arial" pitchFamily="34" charset="0"/>
              <a:buChar char="•"/>
            </a:pPr>
            <a:endParaRPr lang="cs-CZ" sz="2800" dirty="0" smtClean="0"/>
          </a:p>
          <a:p>
            <a:pPr marL="342900" lvl="1" indent="-342900">
              <a:buFont typeface="Arial" pitchFamily="34" charset="0"/>
              <a:buChar char="•"/>
            </a:pPr>
            <a:r>
              <a:rPr lang="cs-CZ" sz="2800" b="1" dirty="0" smtClean="0"/>
              <a:t>Umělé</a:t>
            </a:r>
            <a:r>
              <a:rPr lang="cs-CZ" sz="2800" dirty="0" smtClean="0"/>
              <a:t> </a:t>
            </a:r>
            <a:r>
              <a:rPr lang="cs-CZ" sz="2800" dirty="0"/>
              <a:t>(autorské, moderní) </a:t>
            </a:r>
            <a:r>
              <a:rPr lang="cs-CZ" sz="2800" dirty="0" smtClean="0"/>
              <a:t>pohádky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852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???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Jaké jsou tvé </a:t>
            </a:r>
            <a:r>
              <a:rPr lang="cs-CZ" b="1" dirty="0" smtClean="0"/>
              <a:t>oblíbené pohádky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b="1" dirty="0" smtClean="0"/>
              <a:t>Přines</a:t>
            </a:r>
            <a:r>
              <a:rPr lang="cs-CZ" dirty="0" smtClean="0"/>
              <a:t> spolužákům ukázat nějakou knihu pohádek, kterou máš doma.</a:t>
            </a:r>
          </a:p>
          <a:p>
            <a:endParaRPr lang="cs-CZ" dirty="0" smtClean="0"/>
          </a:p>
          <a:p>
            <a:r>
              <a:rPr lang="cs-CZ" b="1" dirty="0" smtClean="0"/>
              <a:t>Nakresli</a:t>
            </a:r>
            <a:r>
              <a:rPr lang="cs-CZ" dirty="0" smtClean="0"/>
              <a:t> některou svou oblíbenou pohádkovou postavu.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673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Zdroje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Kobr, </a:t>
            </a:r>
            <a:r>
              <a:rPr lang="cs-CZ" dirty="0" smtClean="0"/>
              <a:t>Jaroslav: </a:t>
            </a:r>
            <a:r>
              <a:rPr lang="cs-CZ" dirty="0" smtClean="0"/>
              <a:t>Malý slovník literárních pojmů, Nakladatelství </a:t>
            </a:r>
            <a:r>
              <a:rPr lang="cs-CZ" dirty="0" err="1" smtClean="0"/>
              <a:t>Linx</a:t>
            </a:r>
            <a:r>
              <a:rPr lang="cs-CZ" dirty="0" smtClean="0"/>
              <a:t> a </a:t>
            </a:r>
            <a:r>
              <a:rPr lang="cs-CZ" dirty="0" err="1" smtClean="0"/>
              <a:t>spol</a:t>
            </a:r>
            <a:r>
              <a:rPr lang="cs-CZ" dirty="0" smtClean="0"/>
              <a:t>, Praha, ISBN 80-86194-08-6, s.41</a:t>
            </a:r>
          </a:p>
          <a:p>
            <a:r>
              <a:rPr lang="cs-CZ" dirty="0" smtClean="0"/>
              <a:t>Křivánek ,</a:t>
            </a:r>
            <a:r>
              <a:rPr lang="cs-CZ" dirty="0" smtClean="0"/>
              <a:t>Vladimír; </a:t>
            </a:r>
            <a:r>
              <a:rPr lang="cs-CZ" dirty="0" smtClean="0"/>
              <a:t>Helena, </a:t>
            </a:r>
            <a:r>
              <a:rPr lang="cs-CZ" dirty="0" smtClean="0"/>
              <a:t>Kupcová: </a:t>
            </a:r>
            <a:r>
              <a:rPr lang="cs-CZ" dirty="0" smtClean="0"/>
              <a:t>Malý slovník literárních pojmů a autorů, </a:t>
            </a:r>
            <a:r>
              <a:rPr lang="cs-CZ" dirty="0" err="1" smtClean="0"/>
              <a:t>Scientia</a:t>
            </a:r>
            <a:r>
              <a:rPr lang="cs-CZ" dirty="0" smtClean="0"/>
              <a:t>, spol. s r.o., Praha 1994, ISBN 80-85827-15-8 s. 37</a:t>
            </a:r>
          </a:p>
          <a:p>
            <a:r>
              <a:rPr lang="cs-CZ" dirty="0" smtClean="0"/>
              <a:t>Němcová, </a:t>
            </a:r>
            <a:r>
              <a:rPr lang="cs-CZ" dirty="0" smtClean="0"/>
              <a:t>Božena: </a:t>
            </a:r>
            <a:r>
              <a:rPr lang="cs-CZ" dirty="0" smtClean="0"/>
              <a:t>Národní pohádky, Vyd. Praha: Junior, ISBN 80-7267-086-7, s. 101</a:t>
            </a:r>
          </a:p>
          <a:p>
            <a:r>
              <a:rPr lang="cs-CZ" dirty="0" smtClean="0"/>
              <a:t>Werich</a:t>
            </a:r>
            <a:r>
              <a:rPr lang="cs-CZ" smtClean="0"/>
              <a:t>, </a:t>
            </a:r>
            <a:r>
              <a:rPr lang="cs-CZ" smtClean="0"/>
              <a:t>Jan: </a:t>
            </a:r>
            <a:r>
              <a:rPr lang="cs-CZ" dirty="0" err="1" smtClean="0"/>
              <a:t>Fimfárum</a:t>
            </a:r>
            <a:r>
              <a:rPr lang="cs-CZ" dirty="0" smtClean="0"/>
              <a:t>, Vyd. Praha: Albatros, 1978,s. 145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568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241</TotalTime>
  <Words>504</Words>
  <Application>Microsoft Office PowerPoint</Application>
  <PresentationFormat>Předvádění na obrazovce (4:3)</PresentationFormat>
  <Paragraphs>82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Klíčová slova</vt:lpstr>
      <vt:lpstr>POHÁDKY</vt:lpstr>
      <vt:lpstr>???</vt:lpstr>
      <vt:lpstr>???</vt:lpstr>
      <vt:lpstr>Četli jsme:</vt:lpstr>
      <vt:lpstr>Pohádky:</vt:lpstr>
      <vt:lpstr>Dělení pohádek:</vt:lpstr>
      <vt:lpstr>???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POHÁDKY</dc:title>
  <dc:creator>ZS SLOVAN</dc:creator>
  <cp:lastModifiedBy>EU14</cp:lastModifiedBy>
  <cp:revision>38</cp:revision>
  <dcterms:created xsi:type="dcterms:W3CDTF">2012-01-05T21:48:14Z</dcterms:created>
  <dcterms:modified xsi:type="dcterms:W3CDTF">2012-05-31T12:07:07Z</dcterms:modified>
</cp:coreProperties>
</file>