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3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B41C9-1212-460B-892A-BCA19A89D4B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D667E-3287-473E-B5D1-00302785B0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14423-58F7-40EA-952C-542D2B6F445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AA67C-25FD-409D-B623-B6866DFB9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6B6E5-1469-4D18-A193-82C71EC829D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2534A-EC3F-40FA-805D-266B58603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9FE73-87CB-450D-AC78-2379DF5E249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7085F-766C-4278-BC7D-A4DD4EEEF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27743-505D-427C-B844-526C7779030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460F1-1A40-4357-AC7D-56CF31BA5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8321B-2162-4279-AC69-0BD52075DA9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E0A34-DA29-432E-BCBE-545949CDA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14ED2-6CBA-4665-A146-585E60A7B87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CA674-3395-451D-8E2A-F286DA579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95D07-3A64-42D6-BB14-B16F171A543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809C6-B556-4DA5-B152-AE75E9157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6FB59-038D-4782-A0C5-A4AF65337F0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2C9EC-C0E0-4AF2-8AEC-F6E390678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6C174-F6C1-4C62-9154-F7A9C27CFE6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1CC6D-B556-49A6-A571-E4B05FB8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5FBDC-1248-4B05-AA9C-DAFC0E9B620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F334E-6CA5-4775-BD89-58A8187FC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56AF7A-C809-4BBB-92FD-BE1960B96FE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4B9B97-7F7B-4A46-8233-636174672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3" r:id="rId2"/>
    <p:sldLayoutId id="2147483922" r:id="rId3"/>
    <p:sldLayoutId id="2147483921" r:id="rId4"/>
    <p:sldLayoutId id="2147483920" r:id="rId5"/>
    <p:sldLayoutId id="2147483919" r:id="rId6"/>
    <p:sldLayoutId id="2147483918" r:id="rId7"/>
    <p:sldLayoutId id="2147483917" r:id="rId8"/>
    <p:sldLayoutId id="2147483916" r:id="rId9"/>
    <p:sldLayoutId id="2147483915" r:id="rId10"/>
    <p:sldLayoutId id="214748391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ČESKÝ JAZYK A LITERATURA</a:t>
            </a:r>
          </a:p>
          <a:p>
            <a:r>
              <a:rPr lang="cs-CZ">
                <a:latin typeface="Calibri" pitchFamily="34" charset="0"/>
              </a:rPr>
              <a:t>ROČNÍK: VI.</a:t>
            </a:r>
          </a:p>
          <a:p>
            <a:r>
              <a:rPr lang="cs-CZ">
                <a:latin typeface="Calibri" pitchFamily="34" charset="0"/>
              </a:rPr>
              <a:t>TÉMA: LITERÁRNÍ POJMY – POVĚSTI</a:t>
            </a:r>
          </a:p>
          <a:p>
            <a:r>
              <a:rPr lang="cs-CZ">
                <a:latin typeface="Calibri" pitchFamily="34" charset="0"/>
              </a:rPr>
              <a:t>AUTOR: MGR. MARTINA ZAVADILOVÁ</a:t>
            </a:r>
          </a:p>
          <a:p>
            <a:r>
              <a:rPr lang="cs-CZ">
                <a:latin typeface="Calibri" pitchFamily="34" charset="0"/>
              </a:rPr>
              <a:t>DATUM VYTVOŘENÍ: 16.3.2012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VY_32_INOVACE_15_MZ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Žáci si osvojí pojem „pověst“ a naučí se rozlišovat základní druhy pověstí.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Přečtou si ukázku z knihy Staré pověsti české od A. Jiráska.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Žáci se zaměří na místní pověsti, přečtou si pověst dle vlastního výběru, seznámí s ní ostatní a ilustrují ji.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Pomůcky – knihy: A. Jirásek – Staré pověsti české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200" smtClean="0">
                <a:solidFill>
                  <a:srgbClr val="33CC33"/>
                </a:solidFill>
              </a:rPr>
              <a:t>Zkušenosti z pilotáže:</a:t>
            </a:r>
          </a:p>
          <a:p>
            <a:pPr algn="ctr"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Ukázalo se, že žáci měli řadu informací o pověstech ještě před prezentací.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Ne všichni však měli zájem pátrat po pověstech z okolí vlastního bydliště, takže tento úkol je spíše vhodný pro dobrovolníky n</a:t>
            </a:r>
            <a:r>
              <a:rPr lang="cs-CZ" sz="2200" smtClean="0">
                <a:latin typeface="Arial" charset="0"/>
              </a:rPr>
              <a:t>e</a:t>
            </a:r>
            <a:r>
              <a:rPr lang="cs-CZ" sz="2200" smtClean="0"/>
              <a:t>ž pro celou třídu.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Klíčová slova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Pověsti</a:t>
            </a:r>
          </a:p>
          <a:p>
            <a:r>
              <a:rPr lang="cs-CZ" smtClean="0"/>
              <a:t>Epický žánr</a:t>
            </a:r>
          </a:p>
          <a:p>
            <a:r>
              <a:rPr lang="cs-CZ" smtClean="0"/>
              <a:t>Ústní lidová slovesnost</a:t>
            </a:r>
          </a:p>
          <a:p>
            <a:r>
              <a:rPr lang="cs-CZ" smtClean="0"/>
              <a:t>Druhy pověstí (místní, historické, etymologické, erbovní a rodové, démonické)</a:t>
            </a:r>
          </a:p>
          <a:p>
            <a:r>
              <a:rPr lang="cs-CZ" smtClean="0"/>
              <a:t>Alois Jirásek – Staré pověsti české</a:t>
            </a:r>
          </a:p>
          <a:p>
            <a:r>
              <a:rPr lang="cs-CZ" smtClean="0"/>
              <a:t>Ilustrace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smtClean="0">
                <a:solidFill>
                  <a:srgbClr val="33CC33"/>
                </a:solidFill>
              </a:rPr>
              <a:t>POVĚST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???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Dokážeš vlastními slovy </a:t>
            </a:r>
            <a:r>
              <a:rPr lang="cs-CZ" u="sng" dirty="0" smtClean="0"/>
              <a:t>vysvětlit, co jsou to pověsti</a:t>
            </a:r>
            <a:r>
              <a:rPr lang="cs-CZ" dirty="0" smtClean="0"/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Znáš nějaké pověsti</a:t>
            </a:r>
            <a:r>
              <a:rPr lang="cs-CZ" dirty="0" smtClean="0"/>
              <a:t>? Stručně je vyprávěj ostatním.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???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45720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Přečti si ukázku pověsti</a:t>
            </a:r>
            <a:r>
              <a:rPr lang="cs-CZ" dirty="0" smtClean="0"/>
              <a:t>, jejíž text máš před sebou.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Znáš tuto pověst? </a:t>
            </a:r>
            <a:r>
              <a:rPr lang="cs-CZ" u="sng" dirty="0" smtClean="0"/>
              <a:t>Jak se jmenuje? Kdo ji napsal? A v které knize ji najdeme</a:t>
            </a:r>
            <a:r>
              <a:rPr lang="cs-CZ" dirty="0" smtClean="0"/>
              <a:t>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smtClean="0">
                <a:solidFill>
                  <a:srgbClr val="33CC33"/>
                </a:solidFill>
              </a:rPr>
              <a:t>ALOIS JIRÁSEK</a:t>
            </a:r>
            <a:br>
              <a:rPr lang="cs-CZ" sz="4000" smtClean="0">
                <a:solidFill>
                  <a:srgbClr val="33CC33"/>
                </a:solidFill>
              </a:rPr>
            </a:br>
            <a:r>
              <a:rPr lang="cs-CZ" sz="4000" smtClean="0"/>
              <a:t>(1851-1930)</a:t>
            </a:r>
            <a:endParaRPr lang="cs-CZ" sz="4000" smtClean="0">
              <a:solidFill>
                <a:srgbClr val="33CC33"/>
              </a:solidFill>
            </a:endParaRPr>
          </a:p>
          <a:p>
            <a:pPr marL="0" indent="0" algn="ctr">
              <a:buFont typeface="Arial" charset="0"/>
              <a:buNone/>
            </a:pPr>
            <a:endParaRPr lang="cs-CZ" sz="4000" smtClean="0">
              <a:solidFill>
                <a:srgbClr val="33CC33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4000" smtClean="0">
                <a:solidFill>
                  <a:srgbClr val="33CC33"/>
                </a:solidFill>
              </a:rPr>
              <a:t>Libušina proroctví</a:t>
            </a:r>
          </a:p>
          <a:p>
            <a:pPr marL="0" indent="0" algn="ctr">
              <a:buFont typeface="Arial" charset="0"/>
              <a:buNone/>
            </a:pPr>
            <a:r>
              <a:rPr lang="cs-CZ" smtClean="0"/>
              <a:t>z knihy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smtClean="0"/>
              <a:t>Staré pověsti české</a:t>
            </a:r>
          </a:p>
          <a:p>
            <a:pPr marL="0" indent="0" algn="ctr">
              <a:buFont typeface="Arial" charset="0"/>
              <a:buNone/>
            </a:pPr>
            <a:endParaRPr lang="cs-CZ" sz="800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Pověst: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Epický žánr</a:t>
            </a:r>
            <a:endParaRPr lang="cs-CZ" smtClean="0"/>
          </a:p>
          <a:p>
            <a:r>
              <a:rPr lang="cs-CZ" smtClean="0"/>
              <a:t>Vychází z </a:t>
            </a:r>
            <a:r>
              <a:rPr lang="cs-CZ" b="1" smtClean="0"/>
              <a:t>ústní lidové slovesnosti</a:t>
            </a:r>
          </a:p>
          <a:p>
            <a:r>
              <a:rPr lang="cs-CZ" b="1" smtClean="0"/>
              <a:t>Jádro pověsti je pravdivé</a:t>
            </a:r>
            <a:r>
              <a:rPr lang="cs-CZ" smtClean="0"/>
              <a:t>, zbytek si přidávali vypravěči dle své </a:t>
            </a:r>
            <a:r>
              <a:rPr lang="cs-CZ" b="1" smtClean="0"/>
              <a:t>fantazie</a:t>
            </a:r>
          </a:p>
          <a:p>
            <a:r>
              <a:rPr lang="cs-CZ" smtClean="0"/>
              <a:t>Vztahuje se k určité </a:t>
            </a:r>
            <a:r>
              <a:rPr lang="cs-CZ" b="1" smtClean="0"/>
              <a:t>historické události</a:t>
            </a:r>
            <a:r>
              <a:rPr lang="cs-CZ" smtClean="0"/>
              <a:t>, </a:t>
            </a:r>
            <a:r>
              <a:rPr lang="cs-CZ" smtClean="0">
                <a:latin typeface="Arial" charset="0"/>
              </a:rPr>
              <a:t>                      </a:t>
            </a:r>
            <a:r>
              <a:rPr lang="cs-CZ" smtClean="0"/>
              <a:t>k </a:t>
            </a:r>
            <a:r>
              <a:rPr lang="cs-CZ" b="1" smtClean="0"/>
              <a:t>určitému místu, osobě</a:t>
            </a:r>
          </a:p>
          <a:p>
            <a:r>
              <a:rPr lang="cs-CZ" smtClean="0"/>
              <a:t>Většinou </a:t>
            </a:r>
            <a:r>
              <a:rPr lang="cs-CZ" b="1" smtClean="0"/>
              <a:t>jednoduchý děj</a:t>
            </a:r>
            <a:r>
              <a:rPr lang="cs-CZ" smtClean="0"/>
              <a:t>, s </a:t>
            </a:r>
            <a:r>
              <a:rPr lang="cs-CZ" b="1" smtClean="0"/>
              <a:t>jedinou zápletkou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Druhy pověstí: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33CC33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33CC33"/>
                </a:solidFill>
              </a:rPr>
              <a:t>Pověsti místní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33CC33"/>
                </a:solidFill>
              </a:rPr>
              <a:t>Pověsti historické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33CC33"/>
                </a:solidFill>
              </a:rPr>
              <a:t>Pověsti etymologické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33CC33"/>
                </a:solidFill>
              </a:rPr>
              <a:t>Pověsti erbovní a rodové</a:t>
            </a:r>
            <a:r>
              <a:rPr lang="cs-CZ" dirty="0" smtClean="0"/>
              <a:t>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33CC33"/>
                </a:solidFill>
              </a:rPr>
              <a:t>Pověsti démonické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???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Znáš nějakou </a:t>
            </a:r>
            <a:r>
              <a:rPr lang="cs-CZ" u="sng" dirty="0"/>
              <a:t>pověst, která se vztahuje k okolí tvého </a:t>
            </a:r>
            <a:r>
              <a:rPr lang="cs-CZ" u="sng" dirty="0" smtClean="0"/>
              <a:t>bydliště</a:t>
            </a:r>
            <a:r>
              <a:rPr lang="cs-CZ" dirty="0" smtClean="0"/>
              <a:t>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Přečti</a:t>
            </a:r>
            <a:r>
              <a:rPr lang="cs-CZ" dirty="0" smtClean="0"/>
              <a:t> si nějakou a seznam s ní ostatní spolužáky.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Pověst</a:t>
            </a:r>
            <a:r>
              <a:rPr lang="cs-CZ" u="sng" dirty="0" smtClean="0"/>
              <a:t> ilustruj </a:t>
            </a:r>
            <a:r>
              <a:rPr lang="cs-CZ" dirty="0" smtClean="0"/>
              <a:t>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33CC33"/>
                </a:solidFill>
              </a:rPr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 42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Křivánek, Vladimír</a:t>
            </a:r>
            <a:r>
              <a:rPr lang="cs-CZ" dirty="0"/>
              <a:t>;</a:t>
            </a:r>
            <a:r>
              <a:rPr lang="cs-CZ" dirty="0" smtClean="0"/>
              <a:t>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38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Jirásek</a:t>
            </a:r>
            <a:r>
              <a:rPr lang="cs-CZ" smtClean="0"/>
              <a:t>, Alois: </a:t>
            </a:r>
            <a:r>
              <a:rPr lang="cs-CZ" dirty="0" smtClean="0"/>
              <a:t>Staré pověsti české, Vyd. Praha: Albatros, 1973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325</Words>
  <Application>Microsoft Office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systému Office</vt:lpstr>
      <vt:lpstr>Snímek 1</vt:lpstr>
      <vt:lpstr>Anotace</vt:lpstr>
      <vt:lpstr>Klíčová slova</vt:lpstr>
      <vt:lpstr>POVĚST</vt:lpstr>
      <vt:lpstr>???</vt:lpstr>
      <vt:lpstr>???</vt:lpstr>
      <vt:lpstr>Snímek 7</vt:lpstr>
      <vt:lpstr>Pověst:</vt:lpstr>
      <vt:lpstr>Druhy pověstí:</vt:lpstr>
      <vt:lpstr>???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DUM</cp:lastModifiedBy>
  <cp:revision>34</cp:revision>
  <dcterms:created xsi:type="dcterms:W3CDTF">2011-10-14T09:00:52Z</dcterms:created>
  <dcterms:modified xsi:type="dcterms:W3CDTF">2013-09-20T19:08:50Z</dcterms:modified>
</cp:coreProperties>
</file>