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4" r:id="rId6"/>
    <p:sldId id="261" r:id="rId7"/>
    <p:sldId id="262" r:id="rId8"/>
    <p:sldId id="265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4491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4865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7909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0685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9085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3009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5068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2936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7710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3230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7797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4226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413867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PŘEDMĚT: ČESKÝ JAZYK A LITERATURA</a:t>
            </a:r>
          </a:p>
          <a:p>
            <a:r>
              <a:rPr lang="cs-CZ" dirty="0"/>
              <a:t>ROČNÍK: </a:t>
            </a:r>
            <a:r>
              <a:rPr lang="cs-CZ" dirty="0" smtClean="0"/>
              <a:t>VII.</a:t>
            </a:r>
            <a:endParaRPr lang="cs-CZ" dirty="0"/>
          </a:p>
          <a:p>
            <a:r>
              <a:rPr lang="cs-CZ" dirty="0"/>
              <a:t>TÉMA: LITERÁRNÍ POJMY - </a:t>
            </a:r>
            <a:r>
              <a:rPr lang="cs-CZ" dirty="0" smtClean="0"/>
              <a:t>PRANOSTIKA</a:t>
            </a:r>
            <a:endParaRPr lang="cs-CZ" dirty="0"/>
          </a:p>
          <a:p>
            <a:r>
              <a:rPr lang="cs-CZ" dirty="0"/>
              <a:t>AUTOR: MGR. MARTINA ZAVADILOVÁ</a:t>
            </a:r>
          </a:p>
          <a:p>
            <a:r>
              <a:rPr lang="cs-CZ" dirty="0"/>
              <a:t>DATUM VYTVOŘENÍ</a:t>
            </a:r>
            <a:r>
              <a:rPr lang="cs-CZ" dirty="0" smtClean="0"/>
              <a:t>: 20.3.2012</a:t>
            </a:r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VY_32_INOVACE_16_MZ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1856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92D050"/>
                </a:solidFill>
              </a:rPr>
              <a:t>Anotace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Žák doplní neúplné pranostiky.</a:t>
            </a:r>
          </a:p>
          <a:p>
            <a:r>
              <a:rPr lang="cs-CZ" dirty="0" smtClean="0"/>
              <a:t>Žák si osvojí pojem „pranostika“</a:t>
            </a:r>
          </a:p>
          <a:p>
            <a:r>
              <a:rPr lang="cs-CZ" dirty="0" smtClean="0"/>
              <a:t>Žák přiřadí k pranostikám měsíce.</a:t>
            </a:r>
          </a:p>
          <a:p>
            <a:r>
              <a:rPr lang="cs-CZ" dirty="0" smtClean="0"/>
              <a:t>Ve skupinách žáci sestaví „kalendáře pranostik“.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>
                <a:solidFill>
                  <a:srgbClr val="92D050"/>
                </a:solidFill>
              </a:rPr>
              <a:t>Zkušenosti z pilotáže:</a:t>
            </a:r>
          </a:p>
          <a:p>
            <a:pPr marL="0" indent="0" algn="ctr">
              <a:buNone/>
            </a:pPr>
            <a:endParaRPr lang="cs-CZ" dirty="0" smtClean="0"/>
          </a:p>
          <a:p>
            <a:r>
              <a:rPr lang="cs-CZ" dirty="0" smtClean="0"/>
              <a:t>Tato prezentace se poměrně zdařila asi z toho důvodu, že je hodně prakticky zaměřená, což mělo u žáků úspěch.</a:t>
            </a:r>
          </a:p>
          <a:p>
            <a:r>
              <a:rPr lang="cs-CZ" dirty="0" smtClean="0"/>
              <a:t>Vzniklo několik zajímavých „kalendářů pranostik“, které posloužily k výzdobě tříd.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80368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92D050"/>
                </a:solidFill>
              </a:rPr>
              <a:t>Klíčová slova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Pranostika</a:t>
            </a:r>
          </a:p>
          <a:p>
            <a:r>
              <a:rPr lang="cs-CZ" dirty="0" smtClean="0"/>
              <a:t>Meteorologické jevy</a:t>
            </a:r>
          </a:p>
          <a:p>
            <a:r>
              <a:rPr lang="cs-CZ" dirty="0" smtClean="0"/>
              <a:t>Roční období</a:t>
            </a:r>
          </a:p>
          <a:p>
            <a:r>
              <a:rPr lang="cs-CZ" dirty="0" smtClean="0"/>
              <a:t>Lidová moudrost</a:t>
            </a:r>
          </a:p>
          <a:p>
            <a:r>
              <a:rPr lang="cs-CZ" dirty="0" smtClean="0"/>
              <a:t>„Kalendář pranostik“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96737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000" dirty="0" smtClean="0">
                <a:solidFill>
                  <a:srgbClr val="92D050"/>
                </a:solidFill>
              </a:rPr>
              <a:t>PRANOSTIKA</a:t>
            </a:r>
            <a:endParaRPr lang="cs-CZ" sz="8000" dirty="0">
              <a:solidFill>
                <a:srgbClr val="92D05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8305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92D050"/>
                </a:solidFill>
              </a:rPr>
              <a:t>?</a:t>
            </a:r>
            <a:r>
              <a:rPr lang="cs-CZ" dirty="0" smtClean="0">
                <a:solidFill>
                  <a:srgbClr val="92D050"/>
                </a:solidFill>
              </a:rPr>
              <a:t>??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Doplň následující věty. Co znamenají? A jak těmto větám říkáme?</a:t>
            </a:r>
          </a:p>
          <a:p>
            <a:r>
              <a:rPr lang="cs-CZ" dirty="0" smtClean="0"/>
              <a:t>Únor </a:t>
            </a:r>
            <a:r>
              <a:rPr lang="cs-CZ" dirty="0"/>
              <a:t>bílý </a:t>
            </a:r>
            <a:r>
              <a:rPr lang="cs-CZ" dirty="0" smtClean="0"/>
              <a:t>- ………………………</a:t>
            </a:r>
          </a:p>
          <a:p>
            <a:r>
              <a:rPr lang="cs-CZ" dirty="0"/>
              <a:t>Na svatého Jiří vylézají </a:t>
            </a:r>
            <a:r>
              <a:rPr lang="cs-CZ" dirty="0" smtClean="0"/>
              <a:t>……………………….</a:t>
            </a:r>
          </a:p>
          <a:p>
            <a:r>
              <a:rPr lang="cs-CZ" dirty="0"/>
              <a:t>Medardova kápě - </a:t>
            </a:r>
            <a:r>
              <a:rPr lang="cs-CZ" dirty="0" smtClean="0"/>
              <a:t>…………………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sz="4000" dirty="0" smtClean="0">
                <a:solidFill>
                  <a:srgbClr val="92D050"/>
                </a:solidFill>
              </a:rPr>
              <a:t>Pranostiky</a:t>
            </a:r>
            <a:endParaRPr lang="cs-CZ" sz="40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4725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92D050"/>
                </a:solidFill>
              </a:rPr>
              <a:t>Pranostika: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Je odvozena z lat. slova </a:t>
            </a:r>
            <a:r>
              <a:rPr lang="cs-CZ" b="1" dirty="0" err="1" smtClean="0"/>
              <a:t>prognósis</a:t>
            </a:r>
            <a:r>
              <a:rPr lang="cs-CZ" b="1" dirty="0"/>
              <a:t> </a:t>
            </a:r>
            <a:r>
              <a:rPr lang="cs-CZ" b="1" dirty="0" smtClean="0"/>
              <a:t>– předpověď</a:t>
            </a:r>
          </a:p>
          <a:p>
            <a:r>
              <a:rPr lang="cs-CZ" dirty="0" smtClean="0"/>
              <a:t>Jde o přísloví či pořekadlo, které dává do </a:t>
            </a:r>
            <a:r>
              <a:rPr lang="cs-CZ" b="1" dirty="0" smtClean="0"/>
              <a:t>souvislosti meteorologické jevy a roční období</a:t>
            </a:r>
            <a:r>
              <a:rPr lang="cs-CZ" dirty="0" smtClean="0"/>
              <a:t>, často se pojí se zemědělstvím</a:t>
            </a:r>
          </a:p>
          <a:p>
            <a:r>
              <a:rPr lang="cs-CZ" dirty="0" smtClean="0"/>
              <a:t>Je založena na dlouhodobé lidské zkušenosti, na </a:t>
            </a:r>
            <a:r>
              <a:rPr lang="cs-CZ" b="1" dirty="0" smtClean="0"/>
              <a:t>lidské moudrosti</a:t>
            </a:r>
          </a:p>
          <a:p>
            <a:r>
              <a:rPr lang="cs-CZ" dirty="0" smtClean="0"/>
              <a:t>S </a:t>
            </a:r>
            <a:r>
              <a:rPr lang="cs-CZ" b="1" dirty="0" smtClean="0"/>
              <a:t>každým měsícem </a:t>
            </a:r>
            <a:r>
              <a:rPr lang="cs-CZ" dirty="0" smtClean="0"/>
              <a:t>je spojena nějaká pranostika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20013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92D050"/>
                </a:solidFill>
              </a:rPr>
              <a:t>Pranostiky – příklady: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/>
              <a:t>Svatá Lucie noci upije a dne </a:t>
            </a:r>
            <a:r>
              <a:rPr lang="cs-CZ" b="1" dirty="0" smtClean="0"/>
              <a:t>nepřidá</a:t>
            </a:r>
          </a:p>
          <a:p>
            <a:pPr marL="0" indent="0">
              <a:buNone/>
            </a:pPr>
            <a:r>
              <a:rPr lang="pl-PL" b="1" dirty="0"/>
              <a:t>Na Hromnice o hodinu </a:t>
            </a:r>
            <a:r>
              <a:rPr lang="pl-PL" b="1" dirty="0" smtClean="0"/>
              <a:t>více</a:t>
            </a:r>
            <a:endParaRPr lang="cs-CZ" b="1" dirty="0"/>
          </a:p>
          <a:p>
            <a:pPr marL="0" indent="0">
              <a:buNone/>
            </a:pPr>
            <a:r>
              <a:rPr lang="pl-PL" b="1" dirty="0" smtClean="0"/>
              <a:t>Na </a:t>
            </a:r>
            <a:r>
              <a:rPr lang="pl-PL" b="1" dirty="0"/>
              <a:t>Nový rok o slepičí </a:t>
            </a:r>
            <a:r>
              <a:rPr lang="pl-PL" b="1" dirty="0" smtClean="0"/>
              <a:t>krok</a:t>
            </a:r>
            <a:endParaRPr lang="cs-CZ" b="1" dirty="0"/>
          </a:p>
          <a:p>
            <a:pPr marL="0" indent="0">
              <a:buNone/>
            </a:pPr>
            <a:r>
              <a:rPr lang="pl-PL" b="1" dirty="0" smtClean="0"/>
              <a:t>Svatá </a:t>
            </a:r>
            <a:r>
              <a:rPr lang="pl-PL" b="1" dirty="0"/>
              <a:t>Anna - chladna z </a:t>
            </a:r>
            <a:r>
              <a:rPr lang="pl-PL" b="1" dirty="0" smtClean="0"/>
              <a:t>rána</a:t>
            </a:r>
          </a:p>
          <a:p>
            <a:pPr marL="0" indent="0">
              <a:buNone/>
            </a:pPr>
            <a:endParaRPr lang="pl-PL" dirty="0"/>
          </a:p>
          <a:p>
            <a:pPr marL="0" indent="0" algn="ctr">
              <a:buNone/>
            </a:pPr>
            <a:r>
              <a:rPr lang="cs-CZ" dirty="0" smtClean="0">
                <a:solidFill>
                  <a:srgbClr val="92D050"/>
                </a:solidFill>
              </a:rPr>
              <a:t>???</a:t>
            </a:r>
          </a:p>
          <a:p>
            <a:r>
              <a:rPr lang="cs-CZ" dirty="0" smtClean="0"/>
              <a:t>Se kterými měsíci jsou tyto pranostiky spojeny?</a:t>
            </a:r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4499855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92D050"/>
                </a:solidFill>
              </a:rPr>
              <a:t>???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Najdi ke každému měsíci nějakou pranostiku. Ve skupině z nich vytvořte „</a:t>
            </a:r>
            <a:r>
              <a:rPr lang="cs-CZ" b="1" dirty="0" smtClean="0"/>
              <a:t>kalendář pranostik“</a:t>
            </a:r>
            <a:r>
              <a:rPr lang="cs-CZ" dirty="0" smtClean="0"/>
              <a:t>. Doplňte je ilustracemi či fotografiemi. Kalendáře pak můžete vystavit.</a:t>
            </a:r>
          </a:p>
        </p:txBody>
      </p:sp>
    </p:spTree>
    <p:extLst>
      <p:ext uri="{BB962C8B-B14F-4D97-AF65-F5344CB8AC3E}">
        <p14:creationId xmlns:p14="http://schemas.microsoft.com/office/powerpoint/2010/main" val="7798565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92D050"/>
                </a:solidFill>
              </a:rPr>
              <a:t>Zdroje: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Kobr</a:t>
            </a:r>
            <a:r>
              <a:rPr lang="cs-CZ"/>
              <a:t>, </a:t>
            </a:r>
            <a:r>
              <a:rPr lang="cs-CZ" smtClean="0"/>
              <a:t>Jaroslav: </a:t>
            </a:r>
            <a:r>
              <a:rPr lang="cs-CZ" dirty="0"/>
              <a:t>Malý slovník literárních pojmů, Nakladatelství </a:t>
            </a:r>
            <a:r>
              <a:rPr lang="cs-CZ" dirty="0" err="1"/>
              <a:t>Linx</a:t>
            </a:r>
            <a:r>
              <a:rPr lang="cs-CZ" dirty="0"/>
              <a:t> a </a:t>
            </a:r>
            <a:r>
              <a:rPr lang="cs-CZ" dirty="0" err="1"/>
              <a:t>spol</a:t>
            </a:r>
            <a:r>
              <a:rPr lang="cs-CZ" dirty="0"/>
              <a:t>, Praha, ISBN 80-86194-08-6, </a:t>
            </a:r>
            <a:r>
              <a:rPr lang="cs-CZ" dirty="0" smtClean="0"/>
              <a:t>s.43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69116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305</Words>
  <Application>Microsoft Office PowerPoint</Application>
  <PresentationFormat>Předvádění na obrazovce (4:3)</PresentationFormat>
  <Paragraphs>59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Klíčová slova</vt:lpstr>
      <vt:lpstr>PRANOSTIKA</vt:lpstr>
      <vt:lpstr>???</vt:lpstr>
      <vt:lpstr>Pranostika:</vt:lpstr>
      <vt:lpstr>Pranostiky – příklady:</vt:lpstr>
      <vt:lpstr>???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EU14</cp:lastModifiedBy>
  <cp:revision>28</cp:revision>
  <dcterms:created xsi:type="dcterms:W3CDTF">2012-01-10T08:43:05Z</dcterms:created>
  <dcterms:modified xsi:type="dcterms:W3CDTF">2012-05-31T12:08:31Z</dcterms:modified>
</cp:coreProperties>
</file>