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2" r:id="rId6"/>
    <p:sldId id="261" r:id="rId7"/>
    <p:sldId id="264" r:id="rId8"/>
    <p:sldId id="265" r:id="rId9"/>
    <p:sldId id="263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56FB04-5819-42B9-A5A1-FDD028BD5690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E7AF39-D045-4505-9C6A-380BC3F7E2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3B451-28BA-435F-A98F-4A97924B012B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DAE62-6E3F-4950-A0F2-61DD2CFC22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EA0C9-F8C2-43B9-B488-42441B71EDC8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E8A47B-3A45-4F9E-AF30-92526ED372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95502-BAE6-429F-B1EE-FC9D10B66DB7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5593FB-2BF5-4A9C-9D3F-FA13C32111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688B4-022D-4AB8-9469-A77DEDD5FAA7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E2D19-254B-42C4-9498-209CA60E68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8B8A2-D9D3-4EBD-A669-88334D598889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864AB-7135-48AB-98B6-D78E2181D3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5DD2A1-4937-4A3E-8FF7-2FFD407A73A5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AD9FD-0E91-4F43-BF9E-05644B5E5F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3485A-067B-44FA-824D-B46AC71826E5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A8B6C-2CF7-4A00-B3A0-D67451CEC5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E66C1-6B49-4044-9CCC-84E3C176B853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9CADA-D44A-4538-B559-F4116B1D32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A54C4-D214-4B8C-A0F9-C8557DF0579E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044C1-BA87-423C-B4FD-FFF9A5B0BC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CF7A1-8D47-4DE4-8EE0-C939E5B62386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8A9846-9578-47BA-934F-632FB8EE30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2F3C27A-16B0-44DB-B337-40C83505966B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E3D6CE7-1B74-45FF-A11B-CDAC8CE8B7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875" y="549275"/>
            <a:ext cx="3859213" cy="86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Obdélník 3"/>
          <p:cNvSpPr>
            <a:spLocks noChangeArrowheads="1"/>
          </p:cNvSpPr>
          <p:nvPr/>
        </p:nvSpPr>
        <p:spPr bwMode="auto">
          <a:xfrm>
            <a:off x="1258888" y="1414463"/>
            <a:ext cx="7223125" cy="523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solidFill>
                  <a:srgbClr val="00B050"/>
                </a:solidFill>
                <a:latin typeface="Calibri" pitchFamily="34" charset="0"/>
              </a:rPr>
              <a:t>ZÁKLADNÍ ŠKOLA SLOVAN, KROMĚŘÍŽ, PŘÍSPĚVKOVÁ ORGANIZACE</a:t>
            </a:r>
          </a:p>
          <a:p>
            <a:pPr algn="ctr"/>
            <a:r>
              <a:rPr lang="cs-CZ" b="1">
                <a:solidFill>
                  <a:srgbClr val="00B050"/>
                </a:solidFill>
                <a:latin typeface="Calibri" pitchFamily="34" charset="0"/>
              </a:rPr>
              <a:t>ZEYEROVA 3354, 767 01 KROMĚŘÍŽ</a:t>
            </a:r>
          </a:p>
          <a:p>
            <a:pPr algn="ctr"/>
            <a:endParaRPr lang="cs-CZ" b="1">
              <a:solidFill>
                <a:srgbClr val="00B050"/>
              </a:solidFill>
              <a:latin typeface="Calibri" pitchFamily="34" charset="0"/>
            </a:endParaRPr>
          </a:p>
          <a:p>
            <a:pPr algn="ctr"/>
            <a:r>
              <a:rPr lang="cs-CZ">
                <a:latin typeface="Calibri" pitchFamily="34" charset="0"/>
              </a:rPr>
              <a:t>projekt v rámci vzdělávacího programu</a:t>
            </a:r>
          </a:p>
          <a:p>
            <a:pPr algn="ctr"/>
            <a:r>
              <a:rPr lang="cs-CZ">
                <a:latin typeface="Calibri" pitchFamily="34" charset="0"/>
              </a:rPr>
              <a:t>VZDĚLÁNÍ PRO KONKURENCESCHOPNOST</a:t>
            </a:r>
          </a:p>
          <a:p>
            <a:endParaRPr lang="cs-CZ">
              <a:latin typeface="Calibri" pitchFamily="34" charset="0"/>
            </a:endParaRPr>
          </a:p>
          <a:p>
            <a:pPr algn="ctr"/>
            <a:r>
              <a:rPr lang="cs-CZ">
                <a:latin typeface="Calibri" pitchFamily="34" charset="0"/>
              </a:rPr>
              <a:t>ŠABLONA ČÍSLO: III/2</a:t>
            </a:r>
          </a:p>
          <a:p>
            <a:pPr algn="ctr"/>
            <a:r>
              <a:rPr lang="cs-CZ">
                <a:latin typeface="Calibri" pitchFamily="34" charset="0"/>
              </a:rPr>
              <a:t>NÁZEV:  INOVACE A ZKVALITNĚNÍ VÝUKY PROSTŘEDNICTVÍM ICT</a:t>
            </a:r>
          </a:p>
          <a:p>
            <a:endParaRPr lang="cs-CZ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PŘEDMĚT: ČESKÝ JAZYK A LITERATURA</a:t>
            </a:r>
          </a:p>
          <a:p>
            <a:r>
              <a:rPr lang="cs-CZ">
                <a:latin typeface="Calibri" pitchFamily="34" charset="0"/>
              </a:rPr>
              <a:t>ROČNÍK: VI.</a:t>
            </a:r>
          </a:p>
          <a:p>
            <a:r>
              <a:rPr lang="cs-CZ">
                <a:latin typeface="Calibri" pitchFamily="34" charset="0"/>
              </a:rPr>
              <a:t>TÉMA: LITERÁRNÍ POJMY - PRÓZA</a:t>
            </a:r>
          </a:p>
          <a:p>
            <a:r>
              <a:rPr lang="cs-CZ">
                <a:latin typeface="Calibri" pitchFamily="34" charset="0"/>
              </a:rPr>
              <a:t>AUTOR: MGR. MARTINA ZAVADILOVÁ</a:t>
            </a:r>
          </a:p>
          <a:p>
            <a:r>
              <a:rPr lang="cs-CZ">
                <a:latin typeface="Calibri" pitchFamily="34" charset="0"/>
              </a:rPr>
              <a:t>DATUM VYTVOŘENÍ:  23.3.2012</a:t>
            </a:r>
          </a:p>
          <a:p>
            <a:endParaRPr lang="cs-CZ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  <a:p>
            <a:pPr algn="ctr"/>
            <a:r>
              <a:rPr lang="cs-CZ" sz="2800" b="1">
                <a:solidFill>
                  <a:srgbClr val="C00000"/>
                </a:solidFill>
                <a:latin typeface="Calibri" pitchFamily="34" charset="0"/>
              </a:rPr>
              <a:t>VY_32_INOVACE_17_MZ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33CCFF"/>
                </a:solidFill>
              </a:rPr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Z přeházených písmen žáci sestaví slovo „próza“.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Žáci si osvojí pojem „próza“ a ujasní si základní prozaické žánry.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Žáci si navzájem představí prozaické knihy, které přečetli, a rozdělí je do skupin dle žánrů.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rgbClr val="33CCFF"/>
                </a:solidFill>
              </a:rPr>
              <a:t>Zkušenosti z pilotáže: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Žákům se líbila úvodní motivace.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Někteří žáci měli problém se zapojit při skupinové práci – ukázalo se totiž (nepřekvapivě), že málo čtou.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33CCFF"/>
                </a:solidFill>
              </a:rPr>
              <a:t>Klíčová slova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Próza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Základní literární druh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Díla nedramatická a neveršovaná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Gramatická pravidla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Odstavce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Přirozená intonace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Román</a:t>
            </a:r>
            <a:r>
              <a:rPr lang="cs-CZ" dirty="0"/>
              <a:t>, povídka, novela, </a:t>
            </a:r>
            <a:r>
              <a:rPr lang="cs-CZ" dirty="0" smtClean="0"/>
              <a:t>esej, </a:t>
            </a:r>
            <a:r>
              <a:rPr lang="cs-CZ" dirty="0"/>
              <a:t>pohádka, pověst, anekdota, </a:t>
            </a:r>
            <a:r>
              <a:rPr lang="cs-CZ" dirty="0" smtClean="0"/>
              <a:t>pořekadla, </a:t>
            </a:r>
            <a:r>
              <a:rPr lang="cs-CZ" dirty="0"/>
              <a:t>báseň v próze, rýmovaná próza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8000" smtClean="0">
                <a:solidFill>
                  <a:srgbClr val="33CCFF"/>
                </a:solidFill>
              </a:rPr>
              <a:t>PRÓZA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33CCFF"/>
                </a:solidFill>
              </a:rPr>
              <a:t>???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Poskládej správně tato písmena. Jaké slovo </a:t>
            </a:r>
            <a:r>
              <a:rPr lang="cs-CZ" smtClean="0">
                <a:latin typeface="Arial" charset="0"/>
              </a:rPr>
              <a:t>                </a:t>
            </a:r>
            <a:r>
              <a:rPr lang="cs-CZ" smtClean="0"/>
              <a:t>z nich vznikne?</a:t>
            </a:r>
          </a:p>
          <a:p>
            <a:pPr algn="ctr">
              <a:buFont typeface="Arial" charset="0"/>
              <a:buNone/>
            </a:pPr>
            <a:r>
              <a:rPr lang="cs-CZ" sz="8000" smtClean="0"/>
              <a:t>ZPAÓR</a:t>
            </a:r>
          </a:p>
          <a:p>
            <a:pPr algn="ctr">
              <a:buFont typeface="Arial" charset="0"/>
              <a:buNone/>
            </a:pPr>
            <a:r>
              <a:rPr lang="cs-CZ" sz="8000" smtClean="0">
                <a:solidFill>
                  <a:srgbClr val="33CCFF"/>
                </a:solidFill>
              </a:rPr>
              <a:t>PRÓZA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33CCFF"/>
                </a:solidFill>
              </a:rPr>
              <a:t>Próza: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/>
              <a:t>Základní literární druh </a:t>
            </a:r>
            <a:r>
              <a:rPr lang="cs-CZ" dirty="0" smtClean="0"/>
              <a:t>vedle poezie a dramatu.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/>
              <a:t>Mluvené a psané jazykové projevy</a:t>
            </a:r>
            <a:r>
              <a:rPr lang="cs-CZ" dirty="0" smtClean="0"/>
              <a:t>, které </a:t>
            </a:r>
            <a:r>
              <a:rPr lang="cs-CZ" b="1" dirty="0" smtClean="0"/>
              <a:t>nejsou dělené na verše.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Díla </a:t>
            </a:r>
            <a:r>
              <a:rPr lang="cs-CZ" b="1" dirty="0" smtClean="0"/>
              <a:t>nedramatická </a:t>
            </a:r>
            <a:r>
              <a:rPr lang="cs-CZ" dirty="0" smtClean="0"/>
              <a:t>a </a:t>
            </a:r>
            <a:r>
              <a:rPr lang="cs-CZ" b="1" dirty="0" smtClean="0"/>
              <a:t>neveršovaná.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Je více </a:t>
            </a:r>
            <a:r>
              <a:rPr lang="cs-CZ" b="1" dirty="0" smtClean="0"/>
              <a:t>založena na vyprávění</a:t>
            </a:r>
            <a:r>
              <a:rPr lang="cs-CZ" dirty="0" smtClean="0"/>
              <a:t>, je věcnější a střízlivější než poezie.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/>
              <a:t>Věty</a:t>
            </a:r>
            <a:r>
              <a:rPr lang="cs-CZ" dirty="0" smtClean="0"/>
              <a:t> se sestavují dle </a:t>
            </a:r>
            <a:r>
              <a:rPr lang="cs-CZ" b="1" dirty="0" smtClean="0"/>
              <a:t>logických a gramatických pravidel</a:t>
            </a:r>
            <a:r>
              <a:rPr lang="cs-CZ" dirty="0" smtClean="0"/>
              <a:t>, text se člení do </a:t>
            </a:r>
            <a:r>
              <a:rPr lang="cs-CZ" b="1" dirty="0" smtClean="0"/>
              <a:t>odstavců</a:t>
            </a:r>
            <a:r>
              <a:rPr lang="cs-CZ" dirty="0" smtClean="0"/>
              <a:t>. Po zvukové stránce mají texty </a:t>
            </a:r>
            <a:r>
              <a:rPr lang="cs-CZ" b="1" dirty="0" smtClean="0"/>
              <a:t>přirozenou intonaci</a:t>
            </a:r>
            <a:r>
              <a:rPr lang="cs-CZ" dirty="0" smtClean="0"/>
              <a:t>, přízvuky netvoří pravidelné rytmy.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33CCFF"/>
                </a:solidFill>
              </a:rPr>
              <a:t>Základní prozaické žánry: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smtClean="0"/>
              <a:t>1. </a:t>
            </a:r>
            <a:r>
              <a:rPr lang="cs-CZ" u="sng" smtClean="0"/>
              <a:t>Hlavní prozaické žánry</a:t>
            </a:r>
            <a:r>
              <a:rPr lang="cs-CZ" smtClean="0"/>
              <a:t>: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	</a:t>
            </a:r>
            <a:r>
              <a:rPr lang="cs-CZ" b="1" smtClean="0"/>
              <a:t>román, povídka, novela, esej</a:t>
            </a:r>
            <a:r>
              <a:rPr lang="cs-CZ" smtClean="0"/>
              <a:t>, …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2. </a:t>
            </a:r>
            <a:r>
              <a:rPr lang="cs-CZ" u="sng" smtClean="0"/>
              <a:t>Z ústního vyprávění vznikly</a:t>
            </a:r>
            <a:r>
              <a:rPr lang="cs-CZ" smtClean="0"/>
              <a:t>: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	</a:t>
            </a:r>
            <a:r>
              <a:rPr lang="cs-CZ" b="1" smtClean="0"/>
              <a:t>pohádka, pověst, anekdota, pořekadla</a:t>
            </a:r>
            <a:r>
              <a:rPr lang="cs-CZ" smtClean="0"/>
              <a:t>, …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3. </a:t>
            </a:r>
            <a:r>
              <a:rPr lang="cs-CZ" u="sng" smtClean="0"/>
              <a:t>Tzv. přechodné žánry </a:t>
            </a:r>
            <a:r>
              <a:rPr lang="cs-CZ" smtClean="0"/>
              <a:t>:</a:t>
            </a:r>
          </a:p>
          <a:p>
            <a:pPr marL="0" indent="0">
              <a:buFont typeface="Arial" charset="0"/>
              <a:buNone/>
            </a:pPr>
            <a:r>
              <a:rPr lang="cs-CZ" smtClean="0"/>
              <a:t>	</a:t>
            </a:r>
            <a:r>
              <a:rPr lang="cs-CZ" b="1" smtClean="0"/>
              <a:t>báseň v próze, rýmovaná próza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33CCFF"/>
                </a:solidFill>
              </a:rPr>
              <a:t>???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u="sng" dirty="0" smtClean="0"/>
              <a:t>Jaký prozaický text jsi četl/a</a:t>
            </a:r>
            <a:r>
              <a:rPr lang="cs-CZ" dirty="0" smtClean="0"/>
              <a:t>? Uveď název a autora. Ke kterému prozaickému žánru toto dílo zařadíš?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Rozdělte vaše přečtené tituly do </a:t>
            </a:r>
            <a:r>
              <a:rPr lang="cs-CZ" u="sng" dirty="0" smtClean="0"/>
              <a:t>skupin dle žánrů</a:t>
            </a:r>
            <a:r>
              <a:rPr lang="cs-CZ" dirty="0" smtClean="0"/>
              <a:t>. Který žánr je nejvíce zastoupen?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33CCFF"/>
                </a:solidFill>
              </a:rPr>
              <a:t>Zdroje: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Kobr</a:t>
            </a:r>
            <a:r>
              <a:rPr lang="cs-CZ" dirty="0"/>
              <a:t>, </a:t>
            </a:r>
            <a:r>
              <a:rPr lang="cs-CZ" dirty="0" smtClean="0"/>
              <a:t>Jaroslav: </a:t>
            </a:r>
            <a:r>
              <a:rPr lang="cs-CZ" dirty="0"/>
              <a:t>Malý slovník literárních pojmů, Nakladatelství </a:t>
            </a:r>
            <a:r>
              <a:rPr lang="cs-CZ" dirty="0" err="1"/>
              <a:t>Linx</a:t>
            </a:r>
            <a:r>
              <a:rPr lang="cs-CZ" dirty="0"/>
              <a:t> a </a:t>
            </a:r>
            <a:r>
              <a:rPr lang="cs-CZ" dirty="0" err="1"/>
              <a:t>spol</a:t>
            </a:r>
            <a:r>
              <a:rPr lang="cs-CZ" dirty="0"/>
              <a:t>, Praha, ISBN 80-86194-08-6, s. </a:t>
            </a:r>
            <a:r>
              <a:rPr lang="cs-CZ" dirty="0" smtClean="0"/>
              <a:t>43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mtClean="0"/>
              <a:t>Křivánek, Vladimír</a:t>
            </a:r>
            <a:r>
              <a:rPr lang="cs-CZ" dirty="0"/>
              <a:t>;</a:t>
            </a:r>
            <a:r>
              <a:rPr lang="cs-CZ" smtClean="0"/>
              <a:t> </a:t>
            </a:r>
            <a:r>
              <a:rPr lang="cs-CZ" dirty="0"/>
              <a:t>Helena</a:t>
            </a:r>
            <a:r>
              <a:rPr lang="cs-CZ"/>
              <a:t>, </a:t>
            </a:r>
            <a:r>
              <a:rPr lang="cs-CZ" smtClean="0"/>
              <a:t>Kupcová: </a:t>
            </a:r>
            <a:r>
              <a:rPr lang="cs-CZ" dirty="0"/>
              <a:t>Malý slovník literárních pojmů a autorů, </a:t>
            </a:r>
            <a:r>
              <a:rPr lang="cs-CZ" dirty="0" err="1"/>
              <a:t>Scientia</a:t>
            </a:r>
            <a:r>
              <a:rPr lang="cs-CZ" dirty="0"/>
              <a:t>, spol. s r.o., Praha 1994, ISBN 80-85827-15-8 s. </a:t>
            </a:r>
            <a:r>
              <a:rPr lang="cs-CZ" dirty="0" smtClean="0"/>
              <a:t>39</a:t>
            </a:r>
            <a:endParaRPr lang="cs-CZ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 </a:t>
            </a: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297</Words>
  <Application>Microsoft Office PowerPoint</Application>
  <PresentationFormat>On-screen Show (4:3)</PresentationFormat>
  <Paragraphs>63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Calibri</vt:lpstr>
      <vt:lpstr>Arial</vt:lpstr>
      <vt:lpstr>Motiv systému Office</vt:lpstr>
      <vt:lpstr>Snímek 1</vt:lpstr>
      <vt:lpstr>Anotace</vt:lpstr>
      <vt:lpstr>Klíčová slova</vt:lpstr>
      <vt:lpstr>PRÓZA</vt:lpstr>
      <vt:lpstr>???</vt:lpstr>
      <vt:lpstr>Próza:</vt:lpstr>
      <vt:lpstr>Základní prozaické žánry:</vt:lpstr>
      <vt:lpstr>???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DUM</cp:lastModifiedBy>
  <cp:revision>30</cp:revision>
  <dcterms:created xsi:type="dcterms:W3CDTF">2012-01-10T08:43:05Z</dcterms:created>
  <dcterms:modified xsi:type="dcterms:W3CDTF">2013-09-20T19:12:24Z</dcterms:modified>
</cp:coreProperties>
</file>