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6" r:id="rId7"/>
    <p:sldId id="261" r:id="rId8"/>
    <p:sldId id="267" r:id="rId9"/>
    <p:sldId id="268" r:id="rId10"/>
    <p:sldId id="264" r:id="rId11"/>
    <p:sldId id="269" r:id="rId12"/>
    <p:sldId id="270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PŘIROVNÁNÍ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26.3.2012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VY_32_INOVACE_18_MZ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Anotace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Žák se seznamuje s pojmem </a:t>
            </a:r>
            <a:r>
              <a:rPr lang="cs-CZ" dirty="0" smtClean="0"/>
              <a:t>„přirovnání“</a:t>
            </a:r>
            <a:endParaRPr lang="cs-CZ" dirty="0"/>
          </a:p>
          <a:p>
            <a:r>
              <a:rPr lang="cs-CZ" dirty="0"/>
              <a:t>Žák doplňuje neúplná </a:t>
            </a:r>
            <a:r>
              <a:rPr lang="cs-CZ" dirty="0" smtClean="0"/>
              <a:t>přirovnání, opravuje chybně napsaná přirovnání a pokusí se některé přirovnání ilustrovat</a:t>
            </a:r>
            <a:endParaRPr lang="cs-CZ" dirty="0"/>
          </a:p>
          <a:p>
            <a:r>
              <a:rPr lang="cs-CZ" dirty="0"/>
              <a:t>Ve skupinách se žáci </a:t>
            </a:r>
            <a:r>
              <a:rPr lang="cs-CZ" dirty="0" smtClean="0"/>
              <a:t>snaží sepsat co nejvíce přirovnání a pak je roztřídí do skupin dle společných rysů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CC00"/>
                </a:solidFill>
              </a:rPr>
              <a:t>Zkušenosti z pilotáže:</a:t>
            </a:r>
          </a:p>
          <a:p>
            <a:endParaRPr lang="cs-CZ" dirty="0" smtClean="0"/>
          </a:p>
          <a:p>
            <a:r>
              <a:rPr lang="cs-CZ" dirty="0" smtClean="0"/>
              <a:t>Žákům se na prezentaci líbilo, že je v ní řada praktických úkolů, bavilo je jejich plnění. </a:t>
            </a:r>
          </a:p>
          <a:p>
            <a:r>
              <a:rPr lang="cs-CZ" dirty="0" smtClean="0"/>
              <a:t>Největší úspěch měla skupinová práce.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Klíčová slova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Přirovnání</a:t>
            </a:r>
          </a:p>
          <a:p>
            <a:r>
              <a:rPr lang="cs-CZ" dirty="0" smtClean="0"/>
              <a:t>Obrazné pojmenování</a:t>
            </a:r>
          </a:p>
          <a:p>
            <a:r>
              <a:rPr lang="cs-CZ" dirty="0" smtClean="0"/>
              <a:t>Rozvedené přirovnání – 3 členy</a:t>
            </a:r>
          </a:p>
          <a:p>
            <a:r>
              <a:rPr lang="cs-CZ" dirty="0" smtClean="0"/>
              <a:t>Ilustrace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CC00"/>
                </a:solidFill>
              </a:rPr>
              <a:t>PŘIROVNÁNÍ</a:t>
            </a:r>
            <a:endParaRPr lang="cs-CZ" sz="8000" dirty="0">
              <a:solidFill>
                <a:srgbClr val="FFCC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7943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CC00"/>
                </a:solidFill>
              </a:rPr>
              <a:t>Doplň: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Je chytrý jako …</a:t>
            </a:r>
          </a:p>
          <a:p>
            <a:r>
              <a:rPr lang="cs-CZ" i="1" dirty="0" smtClean="0"/>
              <a:t>Je bystrý jako …</a:t>
            </a:r>
          </a:p>
          <a:p>
            <a:r>
              <a:rPr lang="cs-CZ" i="1" dirty="0" smtClean="0"/>
              <a:t>Choval se jako…</a:t>
            </a:r>
          </a:p>
          <a:p>
            <a:r>
              <a:rPr lang="cs-CZ" i="1" dirty="0" smtClean="0"/>
              <a:t>Tvářila se jako …</a:t>
            </a:r>
          </a:p>
          <a:p>
            <a:r>
              <a:rPr lang="cs-CZ" i="1" dirty="0" smtClean="0"/>
              <a:t>Je bílý jako …</a:t>
            </a:r>
          </a:p>
          <a:p>
            <a:r>
              <a:rPr lang="cs-CZ" i="1" dirty="0"/>
              <a:t>Je hloupý jako …</a:t>
            </a:r>
          </a:p>
          <a:p>
            <a:endParaRPr lang="cs-CZ" i="1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05545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???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Jak tato spojení nazýváme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Jaké další </a:t>
            </a:r>
            <a:r>
              <a:rPr lang="cs-CZ" u="sng" dirty="0"/>
              <a:t>znáš</a:t>
            </a:r>
            <a:r>
              <a:rPr lang="cs-CZ" dirty="0"/>
              <a:t>? </a:t>
            </a:r>
            <a:endParaRPr lang="cs-CZ" dirty="0" smtClean="0"/>
          </a:p>
          <a:p>
            <a:endParaRPr lang="cs-CZ" dirty="0"/>
          </a:p>
          <a:p>
            <a:r>
              <a:rPr lang="cs-CZ" u="sng" dirty="0"/>
              <a:t>Napiš podobné spojení</a:t>
            </a:r>
            <a:r>
              <a:rPr lang="cs-CZ" dirty="0"/>
              <a:t>, které tě může vhodně popsat nebo charakterizovat.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359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Přirovnání: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Přirovnání je </a:t>
            </a:r>
            <a:r>
              <a:rPr lang="cs-CZ" b="1" dirty="0" smtClean="0"/>
              <a:t>obrazné pojmenování </a:t>
            </a:r>
            <a:r>
              <a:rPr lang="cs-CZ" dirty="0" smtClean="0"/>
              <a:t>na základě </a:t>
            </a:r>
            <a:r>
              <a:rPr lang="cs-CZ" b="1" dirty="0" smtClean="0"/>
              <a:t>srovnání, podobnosti </a:t>
            </a:r>
            <a:r>
              <a:rPr lang="cs-CZ" dirty="0" smtClean="0"/>
              <a:t>dvou předmětů (jevů, dějů), slouží k obohacení projevu</a:t>
            </a:r>
          </a:p>
          <a:p>
            <a:endParaRPr lang="cs-CZ" dirty="0" smtClean="0"/>
          </a:p>
          <a:p>
            <a:r>
              <a:rPr lang="cs-CZ" dirty="0" smtClean="0"/>
              <a:t>Jeden předmět (jev, děj) přirovnáváme ke druhému předmětu (jevu, ději) na základě jejich </a:t>
            </a:r>
            <a:r>
              <a:rPr lang="cs-CZ" b="1" dirty="0" smtClean="0"/>
              <a:t>společné vlastnosti </a:t>
            </a:r>
            <a:r>
              <a:rPr lang="cs-CZ" dirty="0" smtClean="0"/>
              <a:t>– většinou výrazem </a:t>
            </a:r>
            <a:r>
              <a:rPr lang="cs-CZ" b="1" dirty="0" smtClean="0"/>
              <a:t>„jako“ </a:t>
            </a:r>
            <a:r>
              <a:rPr lang="cs-CZ" dirty="0" smtClean="0"/>
              <a:t>(další spojky: jak, jakoby)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03945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Rozvedené přirovnání má většinou 3 části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	1.předmět, který přirovnáváme</a:t>
            </a:r>
          </a:p>
          <a:p>
            <a:pPr marL="0" indent="0">
              <a:buNone/>
            </a:pPr>
            <a:r>
              <a:rPr lang="cs-CZ" dirty="0"/>
              <a:t>	2.předmět, ke kterému přirovnáváme</a:t>
            </a:r>
          </a:p>
          <a:p>
            <a:pPr marL="0" indent="0">
              <a:buNone/>
            </a:pPr>
            <a:r>
              <a:rPr lang="cs-CZ" dirty="0"/>
              <a:t>	3.společný znak, na jehož základě 	 	 	</a:t>
            </a:r>
            <a:r>
              <a:rPr lang="cs-CZ" dirty="0" smtClean="0"/>
              <a:t>přirovnáváme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př. Můj kamarád je bystrý jako rys.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1854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Některá </a:t>
            </a:r>
            <a:r>
              <a:rPr lang="cs-CZ" b="1" dirty="0"/>
              <a:t>přirovnání nemají tři členy </a:t>
            </a:r>
            <a:r>
              <a:rPr lang="cs-CZ" dirty="0"/>
              <a:t>a více se blíží metafoře (zkrácené přirovnání</a:t>
            </a:r>
            <a:r>
              <a:rPr lang="cs-CZ" dirty="0" smtClean="0"/>
              <a:t>).</a:t>
            </a:r>
          </a:p>
          <a:p>
            <a:pPr lvl="1"/>
            <a:r>
              <a:rPr lang="cs-CZ" i="1" dirty="0" smtClean="0"/>
              <a:t>Př. Jsi jako křeček.</a:t>
            </a:r>
          </a:p>
          <a:p>
            <a:pPr marL="457200" lvl="1" indent="0">
              <a:buNone/>
            </a:pPr>
            <a:endParaRPr lang="cs-CZ" dirty="0"/>
          </a:p>
          <a:p>
            <a:r>
              <a:rPr lang="cs-CZ" dirty="0" smtClean="0"/>
              <a:t>V </a:t>
            </a:r>
            <a:r>
              <a:rPr lang="cs-CZ" b="1" dirty="0"/>
              <a:t>hovorové řeči </a:t>
            </a:r>
            <a:r>
              <a:rPr lang="cs-CZ" dirty="0"/>
              <a:t>jsou některá přirovnání </a:t>
            </a:r>
            <a:r>
              <a:rPr lang="cs-CZ" dirty="0" smtClean="0"/>
              <a:t>zautomatizovaná.</a:t>
            </a:r>
          </a:p>
          <a:p>
            <a:pPr lvl="1"/>
            <a:r>
              <a:rPr lang="cs-CZ" i="1" dirty="0" smtClean="0"/>
              <a:t>Př. Chováš se jako blázen.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07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???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Vyber si jedno přirovnání a ilustruj ho.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305237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???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Oprav následující přirovnání: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Byla štíhlá jako slon.</a:t>
            </a:r>
          </a:p>
          <a:p>
            <a:pPr lvl="1"/>
            <a:r>
              <a:rPr lang="cs-CZ" dirty="0" smtClean="0"/>
              <a:t>Tvářili se jakoby neuměli do sedmi napočítat.</a:t>
            </a:r>
          </a:p>
          <a:p>
            <a:pPr lvl="1"/>
            <a:r>
              <a:rPr lang="cs-CZ" dirty="0" smtClean="0"/>
              <a:t>Spal jako umytý</a:t>
            </a:r>
          </a:p>
          <a:p>
            <a:pPr lvl="1"/>
            <a:r>
              <a:rPr lang="cs-CZ" dirty="0" smtClean="0"/>
              <a:t>Její svetr byl bílý jako saze.</a:t>
            </a:r>
          </a:p>
          <a:p>
            <a:pPr lvl="1"/>
            <a:r>
              <a:rPr lang="cs-CZ" dirty="0" smtClean="0"/>
              <a:t>Byl rychlý jako myš.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27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???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Která skupina napíše nejvíce přirovnán</a:t>
            </a:r>
            <a:r>
              <a:rPr lang="cs-CZ" dirty="0" smtClean="0"/>
              <a:t>í?</a:t>
            </a:r>
          </a:p>
          <a:p>
            <a:endParaRPr lang="cs-CZ" dirty="0"/>
          </a:p>
          <a:p>
            <a:r>
              <a:rPr lang="cs-CZ" dirty="0" smtClean="0"/>
              <a:t>Zkuste rozdělit sesbíraná </a:t>
            </a:r>
            <a:r>
              <a:rPr lang="cs-CZ" b="1" dirty="0" smtClean="0"/>
              <a:t>přirovnání do skupin </a:t>
            </a:r>
            <a:r>
              <a:rPr lang="cs-CZ" dirty="0" smtClean="0"/>
              <a:t>dle společných rysů. (př. Přirovnání, ve kterých se objevuje barva, přirovnání, která vystihují nějakou vlastnost nebo vzhled, 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997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C00"/>
                </a:solidFill>
              </a:rPr>
              <a:t>Zdroje</a:t>
            </a:r>
            <a:endParaRPr lang="cs-CZ" dirty="0">
              <a:solidFill>
                <a:srgbClr val="FF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s.44</a:t>
            </a:r>
            <a:endParaRPr lang="cs-CZ" dirty="0"/>
          </a:p>
          <a:p>
            <a:r>
              <a:rPr lang="cs-CZ" smtClean="0"/>
              <a:t>Křivánek, Vladimír;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40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8365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422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Klíčová slova</vt:lpstr>
      <vt:lpstr>PŘIROVNÁNÍ</vt:lpstr>
      <vt:lpstr>Doplň:</vt:lpstr>
      <vt:lpstr>???</vt:lpstr>
      <vt:lpstr>Přirovnání:</vt:lpstr>
      <vt:lpstr>Prezentace aplikace PowerPoint</vt:lpstr>
      <vt:lpstr>Prezentace aplikace PowerPoint</vt:lpstr>
      <vt:lpstr>???</vt:lpstr>
      <vt:lpstr>???</vt:lpstr>
      <vt:lpstr>???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27</cp:revision>
  <dcterms:created xsi:type="dcterms:W3CDTF">2012-01-10T08:43:05Z</dcterms:created>
  <dcterms:modified xsi:type="dcterms:W3CDTF">2012-05-31T12:10:04Z</dcterms:modified>
</cp:coreProperties>
</file>