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7" r:id="rId6"/>
    <p:sldId id="266" r:id="rId7"/>
    <p:sldId id="260" r:id="rId8"/>
    <p:sldId id="262" r:id="rId9"/>
    <p:sldId id="263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49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86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08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09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6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3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71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2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79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22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PŘEDMĚT: ČESKÝ JAZYK A LITERATURA</a:t>
            </a:r>
          </a:p>
          <a:p>
            <a:r>
              <a:rPr lang="cs-CZ" dirty="0"/>
              <a:t>ROČNÍK: </a:t>
            </a:r>
            <a:r>
              <a:rPr lang="cs-CZ" dirty="0" smtClean="0"/>
              <a:t>VII.</a:t>
            </a:r>
            <a:endParaRPr lang="cs-CZ" dirty="0"/>
          </a:p>
          <a:p>
            <a:r>
              <a:rPr lang="cs-CZ" dirty="0"/>
              <a:t>TÉMA: LITERÁRNÍ POJMY - </a:t>
            </a:r>
            <a:r>
              <a:rPr lang="cs-CZ" dirty="0" smtClean="0"/>
              <a:t>PŘÍSLOVÍ</a:t>
            </a:r>
            <a:endParaRPr lang="cs-CZ" dirty="0"/>
          </a:p>
          <a:p>
            <a:r>
              <a:rPr lang="cs-CZ" dirty="0"/>
              <a:t>AUTOR: MGR. MARTINA ZAVADILOVÁ</a:t>
            </a:r>
          </a:p>
          <a:p>
            <a:r>
              <a:rPr lang="cs-CZ" dirty="0"/>
              <a:t>DATUM VYTVOŘENÍ</a:t>
            </a:r>
            <a:r>
              <a:rPr lang="cs-CZ" dirty="0" smtClean="0"/>
              <a:t>: 27.3.2012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VY_32_INOVACE_19_MZ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85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Žák se seznamuje s pojmem „přísloví“</a:t>
            </a:r>
          </a:p>
          <a:p>
            <a:r>
              <a:rPr lang="cs-CZ" dirty="0" smtClean="0"/>
              <a:t>Žák doplňuje neúplná přísloví, opravuje chybně napsaná přísloví</a:t>
            </a:r>
          </a:p>
          <a:p>
            <a:r>
              <a:rPr lang="cs-CZ" dirty="0" smtClean="0"/>
              <a:t>Ve skupinách se žáci pokusí vytvořit pexeso, které bude sloužit k procvičování přísloví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Zkušenosti z pilotáže:</a:t>
            </a:r>
          </a:p>
          <a:p>
            <a:pPr marL="0" indent="0" algn="ctr">
              <a:buNone/>
            </a:pPr>
            <a:endParaRPr lang="cs-CZ" dirty="0" smtClean="0"/>
          </a:p>
          <a:p>
            <a:r>
              <a:rPr lang="cs-CZ" dirty="0" smtClean="0"/>
              <a:t>Žákům se líbilo opravování chybně napsaných přísloví.</a:t>
            </a:r>
          </a:p>
          <a:p>
            <a:r>
              <a:rPr lang="cs-CZ" dirty="0" smtClean="0"/>
              <a:t>Tvorbu pexesa je možno spojit s výtvarnou výchovou.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8036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Klíčová slova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Přísloví</a:t>
            </a:r>
          </a:p>
          <a:p>
            <a:r>
              <a:rPr lang="cs-CZ" dirty="0" smtClean="0"/>
              <a:t>Lidová moudrost</a:t>
            </a:r>
          </a:p>
          <a:p>
            <a:r>
              <a:rPr lang="cs-CZ" dirty="0" smtClean="0"/>
              <a:t>Nepřímé vyjádření, metafora</a:t>
            </a:r>
          </a:p>
          <a:p>
            <a:r>
              <a:rPr lang="cs-CZ" dirty="0" smtClean="0"/>
              <a:t>Rýmované dvojverší</a:t>
            </a:r>
          </a:p>
          <a:p>
            <a:r>
              <a:rPr lang="cs-CZ" dirty="0" smtClean="0"/>
              <a:t>Sběratelé přísloví: Komenský, Dobrovský, Čelakovský</a:t>
            </a:r>
          </a:p>
          <a:p>
            <a:r>
              <a:rPr lang="cs-CZ" dirty="0" smtClean="0"/>
              <a:t>Přísloví v knihách: Němcová, Vančura, </a:t>
            </a:r>
            <a:r>
              <a:rPr lang="cs-CZ" dirty="0" err="1" smtClean="0"/>
              <a:t>Sýs</a:t>
            </a:r>
            <a:endParaRPr lang="cs-CZ" dirty="0" smtClean="0"/>
          </a:p>
          <a:p>
            <a:r>
              <a:rPr lang="cs-CZ" dirty="0" smtClean="0"/>
              <a:t>ilustrace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9673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accent4">
                    <a:lumMod val="75000"/>
                  </a:schemeClr>
                </a:solidFill>
              </a:rPr>
              <a:t>PŘÍSLOVÍ</a:t>
            </a:r>
            <a:endParaRPr lang="cs-CZ" sz="8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346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???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Dokážeš doplnit následující věty? Dokážeš je vysvětlit? Jak jim říkáme?</a:t>
            </a:r>
          </a:p>
          <a:p>
            <a:r>
              <a:rPr lang="cs-CZ" i="1" dirty="0" smtClean="0"/>
              <a:t>Bez </a:t>
            </a:r>
            <a:r>
              <a:rPr lang="cs-CZ" i="1" dirty="0"/>
              <a:t>práce nejsou </a:t>
            </a:r>
            <a:r>
              <a:rPr lang="cs-CZ" i="1" dirty="0" smtClean="0"/>
              <a:t>...</a:t>
            </a:r>
          </a:p>
          <a:p>
            <a:r>
              <a:rPr lang="cs-CZ" i="1" dirty="0"/>
              <a:t>Tichá voda břehy ...</a:t>
            </a:r>
          </a:p>
          <a:p>
            <a:r>
              <a:rPr lang="cs-CZ" i="1" dirty="0" smtClean="0"/>
              <a:t>Tak </a:t>
            </a:r>
            <a:r>
              <a:rPr lang="cs-CZ" i="1" dirty="0"/>
              <a:t>dlouho se chodí se džbánem pro vodu, </a:t>
            </a:r>
            <a:r>
              <a:rPr lang="cs-CZ" i="1" dirty="0" smtClean="0"/>
              <a:t>…</a:t>
            </a:r>
            <a:endParaRPr lang="cs-CZ" dirty="0"/>
          </a:p>
          <a:p>
            <a:pPr marL="0" indent="0">
              <a:buNone/>
            </a:pPr>
            <a:endParaRPr lang="cs-CZ" i="1" dirty="0" smtClean="0"/>
          </a:p>
          <a:p>
            <a:pPr marL="0" indent="0" algn="ctr">
              <a:buNone/>
            </a:pPr>
            <a:r>
              <a:rPr lang="cs-CZ" sz="4000" dirty="0" smtClean="0">
                <a:solidFill>
                  <a:schemeClr val="accent4">
                    <a:lumMod val="75000"/>
                  </a:schemeClr>
                </a:solidFill>
              </a:rPr>
              <a:t>Přísloví</a:t>
            </a:r>
            <a:endParaRPr lang="cs-CZ" sz="4000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i="1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4476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???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/>
              <a:t>Co je špatně na těchto větách? Oprav je a vysvětli</a:t>
            </a:r>
            <a:r>
              <a:rPr lang="cs-CZ" dirty="0" smtClean="0"/>
              <a:t>.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 smtClean="0"/>
              <a:t>Kdo </a:t>
            </a:r>
            <a:r>
              <a:rPr lang="cs-CZ" i="1" dirty="0"/>
              <a:t>jinému jámu kopá, tak se z lesa ozývá</a:t>
            </a:r>
            <a:r>
              <a:rPr lang="cs-CZ" i="1" dirty="0" smtClean="0"/>
              <a:t>.</a:t>
            </a:r>
            <a:endParaRPr lang="cs-CZ" dirty="0"/>
          </a:p>
          <a:p>
            <a:r>
              <a:rPr lang="cs-CZ" i="1" dirty="0"/>
              <a:t>Lepší vrabec v hrsti nežli </a:t>
            </a:r>
            <a:r>
              <a:rPr lang="cs-CZ" i="1" dirty="0" smtClean="0"/>
              <a:t>prase </a:t>
            </a:r>
            <a:r>
              <a:rPr lang="cs-CZ" i="1" dirty="0"/>
              <a:t>na střeše.</a:t>
            </a:r>
            <a:endParaRPr lang="cs-CZ" dirty="0"/>
          </a:p>
          <a:p>
            <a:r>
              <a:rPr lang="cs-CZ" i="1" dirty="0"/>
              <a:t>Komu se nelení, hůl si vždy </a:t>
            </a:r>
            <a:r>
              <a:rPr lang="cs-CZ" i="1" dirty="0" smtClean="0"/>
              <a:t>najde.</a:t>
            </a:r>
            <a:endParaRPr lang="cs-CZ" dirty="0"/>
          </a:p>
          <a:p>
            <a:r>
              <a:rPr lang="cs-CZ" i="1" dirty="0"/>
              <a:t>Jak se do lesa volá, sám do ní padá.</a:t>
            </a:r>
            <a:endParaRPr lang="cs-CZ" dirty="0"/>
          </a:p>
          <a:p>
            <a:r>
              <a:rPr lang="cs-CZ" i="1" dirty="0" smtClean="0"/>
              <a:t>Kdo </a:t>
            </a:r>
            <a:r>
              <a:rPr lang="cs-CZ" i="1" dirty="0"/>
              <a:t>chce psa bít</a:t>
            </a:r>
            <a:r>
              <a:rPr lang="cs-CZ" i="1" dirty="0" smtClean="0"/>
              <a:t>,</a:t>
            </a:r>
            <a:r>
              <a:rPr lang="cs-CZ" i="1" dirty="0"/>
              <a:t> tomu se zelení</a:t>
            </a:r>
            <a:r>
              <a:rPr lang="cs-CZ" i="1" dirty="0" smtClean="0"/>
              <a:t>.</a:t>
            </a:r>
          </a:p>
          <a:p>
            <a:r>
              <a:rPr lang="cs-CZ" i="1" dirty="0" smtClean="0"/>
              <a:t>Co nemáš rád, nečiň třetímu.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114519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Přísloví: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Stručně vyjádřená lidová moudrost</a:t>
            </a:r>
          </a:p>
          <a:p>
            <a:r>
              <a:rPr lang="cs-CZ" dirty="0" smtClean="0"/>
              <a:t>Vztahují se k </a:t>
            </a:r>
            <a:r>
              <a:rPr lang="cs-CZ" b="1" dirty="0" smtClean="0"/>
              <a:t>životu lidí, k práci</a:t>
            </a:r>
            <a:r>
              <a:rPr lang="cs-CZ" dirty="0" smtClean="0"/>
              <a:t>, zabývají se </a:t>
            </a:r>
            <a:r>
              <a:rPr lang="cs-CZ" b="1" dirty="0" smtClean="0"/>
              <a:t>vztahy mezi lidmi, lidskými vlastnostmi,…</a:t>
            </a:r>
          </a:p>
          <a:p>
            <a:r>
              <a:rPr lang="cs-CZ" dirty="0" smtClean="0"/>
              <a:t>Smyslem je morální </a:t>
            </a:r>
            <a:r>
              <a:rPr lang="cs-CZ" b="1" dirty="0" smtClean="0"/>
              <a:t>ponaučení, pokárání, výstraha</a:t>
            </a:r>
          </a:p>
          <a:p>
            <a:r>
              <a:rPr lang="cs-CZ" dirty="0" smtClean="0"/>
              <a:t>Využívá </a:t>
            </a:r>
            <a:r>
              <a:rPr lang="cs-CZ" b="1" dirty="0" smtClean="0"/>
              <a:t>nepřímé vyjádření, metaforu</a:t>
            </a:r>
          </a:p>
          <a:p>
            <a:r>
              <a:rPr lang="cs-CZ" dirty="0" smtClean="0"/>
              <a:t>Jde o </a:t>
            </a:r>
            <a:r>
              <a:rPr lang="cs-CZ" b="1" dirty="0" smtClean="0"/>
              <a:t>celou větu</a:t>
            </a:r>
            <a:r>
              <a:rPr lang="cs-CZ" dirty="0" smtClean="0"/>
              <a:t>, která se nedá přeformulovat, rozdělit</a:t>
            </a:r>
          </a:p>
          <a:p>
            <a:r>
              <a:rPr lang="cs-CZ" dirty="0" smtClean="0"/>
              <a:t>Často mají formu </a:t>
            </a:r>
            <a:r>
              <a:rPr lang="cs-CZ" b="1" dirty="0" smtClean="0"/>
              <a:t>rýmovaného dvojverší </a:t>
            </a:r>
            <a:r>
              <a:rPr lang="cs-CZ" dirty="0" smtClean="0"/>
              <a:t>(pro snadnější zapamatování)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0684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Sběratelé přísloví: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Jan Amos Komenský</a:t>
            </a:r>
          </a:p>
          <a:p>
            <a:r>
              <a:rPr lang="cs-CZ" b="1" dirty="0" smtClean="0"/>
              <a:t>Josef Dobrovský</a:t>
            </a:r>
          </a:p>
          <a:p>
            <a:r>
              <a:rPr lang="cs-CZ" b="1" dirty="0" smtClean="0"/>
              <a:t>František Ladislav Čelakovský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2180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Přísloví v knihách: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Božena Němcová </a:t>
            </a:r>
            <a:r>
              <a:rPr lang="cs-CZ" dirty="0" smtClean="0"/>
              <a:t>– </a:t>
            </a:r>
            <a:r>
              <a:rPr lang="cs-CZ" i="1" dirty="0" smtClean="0"/>
              <a:t>Babička</a:t>
            </a:r>
          </a:p>
          <a:p>
            <a:r>
              <a:rPr lang="cs-CZ" b="1" dirty="0" smtClean="0"/>
              <a:t>Vladislav Vanču</a:t>
            </a:r>
            <a:r>
              <a:rPr lang="cs-CZ" dirty="0" smtClean="0"/>
              <a:t>ra – </a:t>
            </a:r>
            <a:r>
              <a:rPr lang="cs-CZ" i="1" dirty="0" smtClean="0"/>
              <a:t>Hrdelní pře aneb Přísloví</a:t>
            </a:r>
          </a:p>
          <a:p>
            <a:r>
              <a:rPr lang="cs-CZ" b="1" dirty="0" smtClean="0"/>
              <a:t>Karel </a:t>
            </a:r>
            <a:r>
              <a:rPr lang="cs-CZ" b="1" dirty="0" err="1" smtClean="0"/>
              <a:t>Sýs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i="1" dirty="0" smtClean="0"/>
              <a:t>Kniha přísloví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260604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???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Přísloví – pexeso:</a:t>
            </a:r>
          </a:p>
          <a:p>
            <a:pPr marL="0" indent="0">
              <a:buNone/>
            </a:pPr>
            <a:r>
              <a:rPr lang="cs-CZ" dirty="0" smtClean="0"/>
              <a:t>Vytvořte </a:t>
            </a:r>
            <a:r>
              <a:rPr lang="cs-CZ" u="sng" dirty="0" smtClean="0"/>
              <a:t>dvojice karet</a:t>
            </a:r>
            <a:r>
              <a:rPr lang="cs-CZ" dirty="0" smtClean="0"/>
              <a:t>. Na jednu kartu </a:t>
            </a:r>
            <a:r>
              <a:rPr lang="cs-CZ" u="sng" dirty="0" smtClean="0"/>
              <a:t>napište</a:t>
            </a:r>
            <a:r>
              <a:rPr lang="cs-CZ" dirty="0" smtClean="0"/>
              <a:t> přísloví, na druhou kartu toto přísloví </a:t>
            </a:r>
            <a:r>
              <a:rPr lang="cs-CZ" u="sng" dirty="0" smtClean="0"/>
              <a:t>nakreslete</a:t>
            </a:r>
            <a:r>
              <a:rPr lang="cs-CZ" dirty="0" smtClean="0"/>
              <a:t>. Pexeso si společně </a:t>
            </a:r>
            <a:r>
              <a:rPr lang="cs-CZ" u="sng" dirty="0" smtClean="0"/>
              <a:t>zahrajte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8061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Zdroje: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Kobr</a:t>
            </a:r>
            <a:r>
              <a:rPr lang="cs-CZ" dirty="0"/>
              <a:t>, </a:t>
            </a:r>
            <a:r>
              <a:rPr lang="cs-CZ" dirty="0" smtClean="0"/>
              <a:t>Jaroslav: </a:t>
            </a:r>
            <a:r>
              <a:rPr lang="cs-CZ" dirty="0"/>
              <a:t>Malý slovník literárních pojmů, Nakladatelství </a:t>
            </a:r>
            <a:r>
              <a:rPr lang="cs-CZ" dirty="0" err="1"/>
              <a:t>Linx</a:t>
            </a:r>
            <a:r>
              <a:rPr lang="cs-CZ" dirty="0"/>
              <a:t> a </a:t>
            </a:r>
            <a:r>
              <a:rPr lang="cs-CZ" dirty="0" err="1"/>
              <a:t>spol</a:t>
            </a:r>
            <a:r>
              <a:rPr lang="cs-CZ" dirty="0"/>
              <a:t>, Praha, ISBN 80-86194-08-6, s. </a:t>
            </a:r>
            <a:r>
              <a:rPr lang="cs-CZ" dirty="0" smtClean="0"/>
              <a:t>44</a:t>
            </a:r>
            <a:endParaRPr lang="cs-CZ" dirty="0"/>
          </a:p>
          <a:p>
            <a:r>
              <a:rPr lang="cs-CZ" smtClean="0"/>
              <a:t>Křivánek, Vladimír</a:t>
            </a:r>
            <a:r>
              <a:rPr lang="cs-CZ" dirty="0"/>
              <a:t>;</a:t>
            </a:r>
            <a:r>
              <a:rPr lang="cs-CZ" smtClean="0"/>
              <a:t> </a:t>
            </a:r>
            <a:r>
              <a:rPr lang="cs-CZ" dirty="0"/>
              <a:t>Helena</a:t>
            </a:r>
            <a:r>
              <a:rPr lang="cs-CZ"/>
              <a:t>, </a:t>
            </a:r>
            <a:r>
              <a:rPr lang="cs-CZ" smtClean="0"/>
              <a:t>Kupcová: </a:t>
            </a:r>
            <a:r>
              <a:rPr lang="cs-CZ" dirty="0"/>
              <a:t>Malý slovník literárních pojmů a autorů, </a:t>
            </a:r>
            <a:r>
              <a:rPr lang="cs-CZ" dirty="0" err="1"/>
              <a:t>Scientia</a:t>
            </a:r>
            <a:r>
              <a:rPr lang="cs-CZ" dirty="0"/>
              <a:t>, spol. s r.o., Praha 1994, ISBN 80-85827-15-8 s. </a:t>
            </a:r>
            <a:r>
              <a:rPr lang="cs-CZ" dirty="0" smtClean="0"/>
              <a:t>40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266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416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Klíčová slova</vt:lpstr>
      <vt:lpstr>PŘÍSLOVÍ</vt:lpstr>
      <vt:lpstr>???</vt:lpstr>
      <vt:lpstr>???</vt:lpstr>
      <vt:lpstr>Přísloví:</vt:lpstr>
      <vt:lpstr>Sběratelé přísloví:</vt:lpstr>
      <vt:lpstr>Přísloví v knihách:</vt:lpstr>
      <vt:lpstr>???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EU14</cp:lastModifiedBy>
  <cp:revision>31</cp:revision>
  <dcterms:created xsi:type="dcterms:W3CDTF">2012-01-10T08:43:05Z</dcterms:created>
  <dcterms:modified xsi:type="dcterms:W3CDTF">2012-05-31T12:11:50Z</dcterms:modified>
</cp:coreProperties>
</file>