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62" r:id="rId4"/>
    <p:sldId id="263" r:id="rId5"/>
    <p:sldId id="260" r:id="rId6"/>
    <p:sldId id="264" r:id="rId7"/>
    <p:sldId id="261" r:id="rId8"/>
    <p:sldId id="265" r:id="rId9"/>
    <p:sldId id="266" r:id="rId10"/>
    <p:sldId id="259" r:id="rId11"/>
    <p:sldId id="25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9" d="100"/>
          <a:sy n="119" d="100"/>
        </p:scale>
        <p:origin x="-913" y="64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19.9.2013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19.9.2013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19.9.2013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19.9.2013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19.9.2013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19.9.2013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19.9.2013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19.9.2013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19.9.2013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19.9.2013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19.9.2013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19.9.2013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19.9.2013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hyperlink" Target="http://cs.wikipedia.org/wiki/Soubor:Oil_well_scheme.sv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1997010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23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Rozdělení a využití neobnovitelných zdrojů energie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Energie, uhlí, ropa, chemické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složení, 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Ekologie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Ing. Anna Mazáčová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ročník, žáci 15 – 16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</a:t>
                      </a: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87660" y="991216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Neobnovitelné zdroje energie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VY_32_INOVACE_23_445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67544" y="1052736"/>
            <a:ext cx="7272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/>
              <a:t>Neobnovitelné </a:t>
            </a:r>
            <a:r>
              <a:rPr lang="cs-CZ" sz="2400" b="1" dirty="0" smtClean="0"/>
              <a:t>zdroje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1700808"/>
            <a:ext cx="874846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1. </a:t>
            </a:r>
            <a:r>
              <a:rPr lang="cs-CZ" b="1" dirty="0" smtClean="0"/>
              <a:t>Uhlí – hnědá, černá nebo hnědočerná hořlavá hornina</a:t>
            </a:r>
            <a:endParaRPr lang="cs-CZ" b="1" dirty="0"/>
          </a:p>
          <a:p>
            <a:pPr>
              <a:buFontTx/>
              <a:buChar char="-"/>
            </a:pPr>
            <a:r>
              <a:rPr lang="cs-CZ" dirty="0"/>
              <a:t> </a:t>
            </a:r>
            <a:r>
              <a:rPr lang="cs-CZ" dirty="0" smtClean="0"/>
              <a:t>hnědé: k vytápění domácností, nebo k výrobě tepla a elektřiny</a:t>
            </a:r>
            <a:endParaRPr lang="cs-CZ" dirty="0"/>
          </a:p>
          <a:p>
            <a:pPr>
              <a:buFontTx/>
              <a:buChar char="-"/>
            </a:pPr>
            <a:r>
              <a:rPr lang="cs-CZ" dirty="0"/>
              <a:t> </a:t>
            </a:r>
            <a:r>
              <a:rPr lang="cs-CZ" dirty="0" smtClean="0"/>
              <a:t>černé: vysoká hustota</a:t>
            </a:r>
            <a:endParaRPr lang="cs-CZ" dirty="0"/>
          </a:p>
          <a:p>
            <a:pPr>
              <a:buFontTx/>
              <a:buChar char="-"/>
            </a:pPr>
            <a:r>
              <a:rPr lang="cs-CZ" dirty="0"/>
              <a:t> </a:t>
            </a:r>
            <a:r>
              <a:rPr lang="cs-CZ" dirty="0" smtClean="0"/>
              <a:t>antracit: nejkvalitnější, k výrobě chemikálií a vytápění</a:t>
            </a:r>
            <a:endParaRPr lang="cs-CZ" dirty="0"/>
          </a:p>
          <a:p>
            <a:endParaRPr lang="cs-CZ" dirty="0" smtClean="0"/>
          </a:p>
          <a:p>
            <a:r>
              <a:rPr lang="cs-CZ" u="sng" dirty="0" smtClean="0"/>
              <a:t>Těžba</a:t>
            </a:r>
            <a:r>
              <a:rPr lang="cs-CZ" dirty="0" smtClean="0"/>
              <a:t>: dolováním z povrchových nebo hlubinných dolů</a:t>
            </a:r>
          </a:p>
          <a:p>
            <a:endParaRPr lang="cs-CZ" dirty="0"/>
          </a:p>
          <a:p>
            <a:r>
              <a:rPr lang="cs-CZ" u="sng" dirty="0"/>
              <a:t>Složení</a:t>
            </a:r>
            <a:r>
              <a:rPr lang="cs-CZ" dirty="0"/>
              <a:t>: uhlík, vodík, kyslík, dusík, síra a další příměsi</a:t>
            </a:r>
          </a:p>
          <a:p>
            <a:endParaRPr lang="cs-CZ" dirty="0"/>
          </a:p>
          <a:p>
            <a:r>
              <a:rPr lang="cs-CZ" dirty="0"/>
              <a:t>Spalováním se uvolňuje: CO</a:t>
            </a:r>
            <a:r>
              <a:rPr lang="cs-CZ" baseline="-25000" dirty="0"/>
              <a:t>2</a:t>
            </a:r>
            <a:r>
              <a:rPr lang="cs-CZ" dirty="0"/>
              <a:t>, CO, SO</a:t>
            </a:r>
            <a:r>
              <a:rPr lang="cs-CZ" baseline="-25000" dirty="0"/>
              <a:t>2</a:t>
            </a:r>
            <a:r>
              <a:rPr lang="cs-CZ" dirty="0"/>
              <a:t>, </a:t>
            </a:r>
            <a:r>
              <a:rPr lang="cs-CZ" dirty="0" err="1" smtClean="0"/>
              <a:t>NO</a:t>
            </a:r>
            <a:r>
              <a:rPr lang="cs-CZ" baseline="-25000" dirty="0" err="1" smtClean="0"/>
              <a:t>x</a:t>
            </a:r>
            <a:endParaRPr lang="cs-CZ" baseline="-25000" dirty="0"/>
          </a:p>
          <a:p>
            <a:endParaRPr lang="cs-CZ" dirty="0"/>
          </a:p>
          <a:p>
            <a:r>
              <a:rPr lang="cs-CZ" u="sng" dirty="0"/>
              <a:t>Nevýhody:</a:t>
            </a:r>
          </a:p>
          <a:p>
            <a:r>
              <a:rPr lang="cs-CZ" dirty="0"/>
              <a:t>a) znečištění všech složek prostředí (ovzduší, vody, půdy) CO</a:t>
            </a:r>
            <a:r>
              <a:rPr lang="cs-CZ" baseline="-25000" dirty="0"/>
              <a:t>2</a:t>
            </a:r>
            <a:r>
              <a:rPr lang="cs-CZ" dirty="0"/>
              <a:t>, CO, SO</a:t>
            </a:r>
            <a:r>
              <a:rPr lang="cs-CZ" baseline="-25000" dirty="0"/>
              <a:t>2</a:t>
            </a:r>
            <a:r>
              <a:rPr lang="cs-CZ" dirty="0"/>
              <a:t>, </a:t>
            </a:r>
            <a:r>
              <a:rPr lang="cs-CZ" dirty="0" err="1" smtClean="0"/>
              <a:t>NO</a:t>
            </a:r>
            <a:r>
              <a:rPr lang="cs-CZ" baseline="-25000" dirty="0" err="1" smtClean="0"/>
              <a:t>x</a:t>
            </a:r>
            <a:endParaRPr lang="cs-CZ" baseline="-25000" dirty="0"/>
          </a:p>
          <a:p>
            <a:r>
              <a:rPr lang="cs-CZ" dirty="0"/>
              <a:t>b) devastace krajiny povrchovou i podpovrchovou těžbou</a:t>
            </a:r>
          </a:p>
          <a:p>
            <a:r>
              <a:rPr lang="cs-CZ" dirty="0"/>
              <a:t>c) kyselé srážky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67544" y="1052736"/>
            <a:ext cx="7272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/>
              <a:t>Neobnovitelné </a:t>
            </a:r>
            <a:r>
              <a:rPr lang="cs-CZ" sz="2400" b="1" dirty="0" smtClean="0"/>
              <a:t>zdroje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1772816"/>
            <a:ext cx="842493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b="1" dirty="0" smtClean="0"/>
              <a:t>Uhlí</a:t>
            </a:r>
          </a:p>
          <a:p>
            <a:endParaRPr lang="cs-CZ" b="1" dirty="0"/>
          </a:p>
          <a:p>
            <a:r>
              <a:rPr lang="cs-CZ" u="sng" dirty="0" smtClean="0"/>
              <a:t>Výskyt v ČR</a:t>
            </a:r>
            <a:r>
              <a:rPr lang="cs-CZ" dirty="0" smtClean="0"/>
              <a:t>: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Ostravsko-karvinský region: vysoce kvalitní černé uhlí – hlubinné doly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Mostecká uhelná pánev: hnědé uhlí – povrchové doly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Sokolovská uhelná pánev: hnědé uhlí – povrchové doly</a:t>
            </a:r>
          </a:p>
          <a:p>
            <a:pPr marL="285750" indent="-285750">
              <a:buFontTx/>
              <a:buChar char="-"/>
            </a:pPr>
            <a:endParaRPr lang="cs-CZ" dirty="0"/>
          </a:p>
          <a:p>
            <a:endParaRPr lang="cs-CZ" dirty="0" smtClean="0"/>
          </a:p>
          <a:p>
            <a:r>
              <a:rPr lang="cs-CZ" u="sng" dirty="0" smtClean="0"/>
              <a:t>Koksování:</a:t>
            </a:r>
          </a:p>
          <a:p>
            <a:r>
              <a:rPr lang="cs-CZ" dirty="0" smtClean="0"/>
              <a:t>Koks: pevný uhlíkatý zbytek odvozený z </a:t>
            </a:r>
            <a:r>
              <a:rPr lang="cs-CZ" dirty="0" err="1" smtClean="0"/>
              <a:t>nízkopopelového</a:t>
            </a:r>
            <a:r>
              <a:rPr lang="cs-CZ" dirty="0" smtClean="0"/>
              <a:t> a </a:t>
            </a:r>
            <a:r>
              <a:rPr lang="cs-CZ" dirty="0" err="1" smtClean="0"/>
              <a:t>nízkosirného</a:t>
            </a:r>
            <a:r>
              <a:rPr lang="cs-CZ" dirty="0" smtClean="0"/>
              <a:t> černého uhlí</a:t>
            </a:r>
          </a:p>
          <a:p>
            <a:r>
              <a:rPr lang="cs-CZ" dirty="0" smtClean="0"/>
              <a:t>Výroba: odstraněním prchavých složek v peci s omezeným přístupem vzduchu při teplotách  kolem 1 000 </a:t>
            </a:r>
            <a:r>
              <a:rPr lang="cs-CZ" baseline="30000" dirty="0" err="1" smtClean="0"/>
              <a:t>o</a:t>
            </a:r>
            <a:r>
              <a:rPr lang="cs-CZ" dirty="0" err="1" smtClean="0"/>
              <a:t>C</a:t>
            </a:r>
            <a:r>
              <a:rPr lang="cs-CZ" dirty="0" smtClean="0"/>
              <a:t>.</a:t>
            </a:r>
          </a:p>
          <a:p>
            <a:r>
              <a:rPr lang="cs-CZ" dirty="0" smtClean="0"/>
              <a:t>Využití: jako palivo a redukční činidlo ve vysoké peci</a:t>
            </a:r>
          </a:p>
          <a:p>
            <a:pPr marL="342900" indent="-342900"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1576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4465" y="1196752"/>
            <a:ext cx="469904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2</a:t>
            </a:r>
            <a:r>
              <a:rPr lang="cs-CZ" dirty="0"/>
              <a:t>. </a:t>
            </a:r>
            <a:r>
              <a:rPr lang="cs-CZ" b="1" dirty="0"/>
              <a:t>Ropa</a:t>
            </a:r>
          </a:p>
          <a:p>
            <a:r>
              <a:rPr lang="cs-CZ" u="sng" dirty="0"/>
              <a:t>Složen</a:t>
            </a:r>
            <a:r>
              <a:rPr lang="cs-CZ" dirty="0"/>
              <a:t>í: směs kapalných </a:t>
            </a:r>
            <a:r>
              <a:rPr lang="cs-CZ" dirty="0" smtClean="0"/>
              <a:t>uhlovodíků</a:t>
            </a:r>
          </a:p>
          <a:p>
            <a:r>
              <a:rPr lang="cs-CZ" u="sng" dirty="0" smtClean="0"/>
              <a:t>Obsahuje</a:t>
            </a:r>
            <a:r>
              <a:rPr lang="cs-CZ" dirty="0" smtClean="0"/>
              <a:t>: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uhlík 84 – 87 %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vodík 11 – 14 %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kyslík až 21 %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síra až 4 %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dusík až 1 %</a:t>
            </a:r>
            <a:endParaRPr lang="cs-CZ" dirty="0"/>
          </a:p>
          <a:p>
            <a:r>
              <a:rPr lang="cs-CZ" u="sng" dirty="0"/>
              <a:t>Vznik</a:t>
            </a:r>
            <a:r>
              <a:rPr lang="cs-CZ" dirty="0"/>
              <a:t>: složitý proces rozkladu biomasy organismů za nepřístupu vzduchu, za určitý čas, při určité teplotě a </a:t>
            </a:r>
            <a:r>
              <a:rPr lang="cs-CZ" dirty="0" smtClean="0"/>
              <a:t>tlaku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2052" name="Picture 4" descr="http://upload.wikimedia.org/wikipedia/commons/thumb/9/98/Oil_well_scheme.svg/220px-Oil_well_scheme.svg.pn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124744"/>
            <a:ext cx="2095500" cy="322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220072" y="2958593"/>
            <a:ext cx="2271886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u="sng" dirty="0"/>
              <a:t>Schéma těžební věže s </a:t>
            </a:r>
            <a:r>
              <a:rPr lang="cs-CZ" sz="1000" u="sng" dirty="0" smtClean="0"/>
              <a:t>popisem</a:t>
            </a:r>
            <a:endParaRPr lang="cs-CZ" sz="1000" dirty="0"/>
          </a:p>
          <a:p>
            <a:r>
              <a:rPr lang="cs-CZ" sz="1000" dirty="0" smtClean="0"/>
              <a:t>1. Motor</a:t>
            </a:r>
            <a:endParaRPr lang="cs-CZ" sz="1000" dirty="0"/>
          </a:p>
          <a:p>
            <a:r>
              <a:rPr lang="cs-CZ" sz="1000" dirty="0" smtClean="0"/>
              <a:t>2. Protiváha </a:t>
            </a:r>
            <a:r>
              <a:rPr lang="cs-CZ" sz="1000" dirty="0"/>
              <a:t>- závaží</a:t>
            </a:r>
          </a:p>
          <a:p>
            <a:r>
              <a:rPr lang="cs-CZ" sz="1000" dirty="0" smtClean="0"/>
              <a:t>3. Ojnice</a:t>
            </a:r>
            <a:endParaRPr lang="cs-CZ" sz="1000" dirty="0"/>
          </a:p>
          <a:p>
            <a:r>
              <a:rPr lang="cs-CZ" sz="1000" dirty="0" smtClean="0"/>
              <a:t>4. Hlavní </a:t>
            </a:r>
            <a:r>
              <a:rPr lang="cs-CZ" sz="1000" dirty="0"/>
              <a:t>rameno</a:t>
            </a:r>
          </a:p>
          <a:p>
            <a:r>
              <a:rPr lang="cs-CZ" sz="1000" dirty="0" smtClean="0"/>
              <a:t>5. Hlava</a:t>
            </a:r>
            <a:endParaRPr lang="cs-CZ" sz="1000" dirty="0"/>
          </a:p>
          <a:p>
            <a:r>
              <a:rPr lang="cs-CZ" sz="1000" dirty="0" smtClean="0"/>
              <a:t>6. Lano</a:t>
            </a:r>
            <a:endParaRPr lang="cs-CZ" sz="1000" dirty="0"/>
          </a:p>
          <a:p>
            <a:r>
              <a:rPr lang="cs-CZ" sz="1000" dirty="0" smtClean="0"/>
              <a:t>7. Ústí </a:t>
            </a:r>
            <a:r>
              <a:rPr lang="cs-CZ" sz="1000" dirty="0"/>
              <a:t>vrtu</a:t>
            </a:r>
          </a:p>
          <a:p>
            <a:r>
              <a:rPr lang="cs-CZ" sz="1000" dirty="0" smtClean="0"/>
              <a:t>8. Ropovod</a:t>
            </a:r>
            <a:endParaRPr lang="cs-CZ" sz="1000" dirty="0"/>
          </a:p>
          <a:p>
            <a:r>
              <a:rPr lang="cs-CZ" sz="1000" dirty="0" smtClean="0"/>
              <a:t>9. Betonový </a:t>
            </a:r>
            <a:r>
              <a:rPr lang="cs-CZ" sz="1000" dirty="0"/>
              <a:t>základ</a:t>
            </a:r>
          </a:p>
          <a:p>
            <a:r>
              <a:rPr lang="cs-CZ" sz="1000" dirty="0" smtClean="0"/>
              <a:t>10. Vnější </a:t>
            </a:r>
            <a:r>
              <a:rPr lang="cs-CZ" sz="1000" dirty="0"/>
              <a:t>plášť</a:t>
            </a:r>
          </a:p>
          <a:p>
            <a:r>
              <a:rPr lang="cs-CZ" sz="1000" dirty="0" smtClean="0"/>
              <a:t>11. Táhlice</a:t>
            </a:r>
            <a:endParaRPr lang="cs-CZ" sz="1000" dirty="0"/>
          </a:p>
          <a:p>
            <a:r>
              <a:rPr lang="cs-CZ" sz="1000" dirty="0" smtClean="0"/>
              <a:t>12. Potrubí</a:t>
            </a:r>
            <a:endParaRPr lang="cs-CZ" sz="1000" dirty="0"/>
          </a:p>
          <a:p>
            <a:r>
              <a:rPr lang="cs-CZ" sz="1000" dirty="0" smtClean="0"/>
              <a:t>13. Čerpadlo</a:t>
            </a:r>
            <a:endParaRPr lang="cs-CZ" sz="1000" dirty="0"/>
          </a:p>
          <a:p>
            <a:r>
              <a:rPr lang="cs-CZ" sz="1000" dirty="0" smtClean="0"/>
              <a:t>14. Ventily</a:t>
            </a:r>
            <a:endParaRPr lang="cs-CZ" sz="1000" dirty="0"/>
          </a:p>
          <a:p>
            <a:r>
              <a:rPr lang="cs-CZ" sz="1000" dirty="0" smtClean="0"/>
              <a:t>15. Ropné </a:t>
            </a:r>
            <a:r>
              <a:rPr lang="cs-CZ" sz="1000" dirty="0"/>
              <a:t>písky</a:t>
            </a:r>
          </a:p>
          <a:p>
            <a:endParaRPr lang="cs-CZ" sz="1000" dirty="0"/>
          </a:p>
        </p:txBody>
      </p:sp>
    </p:spTree>
    <p:extLst>
      <p:ext uri="{BB962C8B-B14F-4D97-AF65-F5344CB8AC3E}">
        <p14:creationId xmlns:p14="http://schemas.microsoft.com/office/powerpoint/2010/main" val="2774085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15516" y="1124744"/>
            <a:ext cx="324036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Schéma ropné destilační kolony</a:t>
            </a:r>
            <a:r>
              <a:rPr lang="cs-CZ" dirty="0" smtClean="0"/>
              <a:t>:</a:t>
            </a:r>
          </a:p>
          <a:p>
            <a:endParaRPr lang="cs-CZ" dirty="0" smtClean="0"/>
          </a:p>
          <a:p>
            <a:r>
              <a:rPr lang="cs-CZ" dirty="0" smtClean="0"/>
              <a:t>1 – destilační věž</a:t>
            </a:r>
          </a:p>
          <a:p>
            <a:r>
              <a:rPr lang="cs-CZ" dirty="0" smtClean="0"/>
              <a:t>2 – pomocná věž</a:t>
            </a:r>
          </a:p>
          <a:p>
            <a:r>
              <a:rPr lang="cs-CZ" dirty="0" smtClean="0"/>
              <a:t>A – ropa</a:t>
            </a:r>
          </a:p>
          <a:p>
            <a:r>
              <a:rPr lang="cs-CZ" dirty="0" smtClean="0"/>
              <a:t>B – mazací olej</a:t>
            </a:r>
          </a:p>
          <a:p>
            <a:r>
              <a:rPr lang="cs-CZ" dirty="0" smtClean="0"/>
              <a:t>C – petrolej</a:t>
            </a:r>
          </a:p>
          <a:p>
            <a:r>
              <a:rPr lang="cs-CZ" dirty="0" smtClean="0"/>
              <a:t>D – benzín</a:t>
            </a:r>
          </a:p>
          <a:p>
            <a:r>
              <a:rPr lang="cs-CZ" dirty="0" smtClean="0"/>
              <a:t>E – plynné uhlovodíky</a:t>
            </a:r>
          </a:p>
          <a:p>
            <a:r>
              <a:rPr lang="cs-CZ" dirty="0" smtClean="0"/>
              <a:t>F – mazut</a:t>
            </a:r>
          </a:p>
          <a:p>
            <a:r>
              <a:rPr lang="cs-CZ" dirty="0" smtClean="0"/>
              <a:t>G – těžký topný olej</a:t>
            </a:r>
          </a:p>
          <a:p>
            <a:r>
              <a:rPr lang="cs-CZ" dirty="0" smtClean="0"/>
              <a:t>H – lehký topný olej</a:t>
            </a:r>
          </a:p>
          <a:p>
            <a:r>
              <a:rPr lang="cs-CZ" dirty="0" smtClean="0"/>
              <a:t>I – nafta</a:t>
            </a:r>
          </a:p>
          <a:p>
            <a:r>
              <a:rPr lang="cs-CZ" dirty="0" smtClean="0"/>
              <a:t>J – propan-butan</a:t>
            </a:r>
          </a:p>
          <a:p>
            <a:r>
              <a:rPr lang="cs-CZ" dirty="0" smtClean="0"/>
              <a:t>K – rafinační plyn</a:t>
            </a:r>
          </a:p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9552" y="50131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2094" y="2204864"/>
            <a:ext cx="5616624" cy="3713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1222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1196752"/>
            <a:ext cx="820891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  <a:p>
            <a:r>
              <a:rPr lang="cs-CZ" b="1" dirty="0"/>
              <a:t>3</a:t>
            </a:r>
            <a:r>
              <a:rPr lang="cs-CZ" dirty="0"/>
              <a:t>. </a:t>
            </a:r>
            <a:r>
              <a:rPr lang="cs-CZ" b="1" dirty="0"/>
              <a:t>Hořlavé břidlice a písky</a:t>
            </a:r>
          </a:p>
          <a:p>
            <a:pPr>
              <a:buFontTx/>
              <a:buChar char="-"/>
            </a:pPr>
            <a:r>
              <a:rPr lang="cs-CZ" dirty="0"/>
              <a:t> látky podobné ropě usazeny v některých horninách</a:t>
            </a:r>
          </a:p>
          <a:p>
            <a:pPr>
              <a:buFontTx/>
              <a:buChar char="-"/>
            </a:pPr>
            <a:r>
              <a:rPr lang="cs-CZ" dirty="0"/>
              <a:t> uhlovodíky z těchto hornin získáme tepelným rozkladem (pyrolýzou) i loužením organickými </a:t>
            </a:r>
            <a:r>
              <a:rPr lang="cs-CZ" dirty="0" smtClean="0"/>
              <a:t>rozpouštědly</a:t>
            </a:r>
          </a:p>
          <a:p>
            <a:endParaRPr lang="cs-CZ" dirty="0"/>
          </a:p>
          <a:p>
            <a:r>
              <a:rPr lang="cs-CZ" u="sng" dirty="0"/>
              <a:t>Nevýhody: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náklady </a:t>
            </a:r>
            <a:r>
              <a:rPr lang="cs-CZ" dirty="0"/>
              <a:t>na těžbu a zpracování, více </a:t>
            </a:r>
            <a:r>
              <a:rPr lang="cs-CZ" dirty="0" smtClean="0"/>
              <a:t>odpadů</a:t>
            </a:r>
          </a:p>
          <a:p>
            <a:pPr marL="285750" indent="-285750">
              <a:buFontTx/>
              <a:buChar char="-"/>
            </a:pPr>
            <a:endParaRPr lang="cs-CZ" dirty="0"/>
          </a:p>
          <a:p>
            <a:r>
              <a:rPr lang="cs-CZ" dirty="0"/>
              <a:t>Ropné břidlice vznikly v dávné minulosti ukládáním zbytků rostlin a živočichů a dalších </a:t>
            </a:r>
            <a:r>
              <a:rPr lang="cs-CZ" dirty="0" smtClean="0"/>
              <a:t>sedimentů na </a:t>
            </a:r>
            <a:r>
              <a:rPr lang="cs-CZ" dirty="0"/>
              <a:t>dna jezer a moří. Postupně se vlivem tepla a tlaku přeměnily do dnešní podoby. Teplo a tlak ovšem nebyly tak vysoké jako v podobném procesu, při němž pravděpodobně vznikla </a:t>
            </a:r>
            <a:r>
              <a:rPr lang="cs-CZ" dirty="0" smtClean="0"/>
              <a:t>ropa.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12564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5793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1196752"/>
            <a:ext cx="849694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4</a:t>
            </a:r>
            <a:r>
              <a:rPr lang="cs-CZ" dirty="0"/>
              <a:t>. </a:t>
            </a:r>
            <a:r>
              <a:rPr lang="cs-CZ" b="1" dirty="0" smtClean="0"/>
              <a:t>Rašelina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nahromaděný, částečně rozložený organický materiál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obsahuje: organické  látky (celulózu) a organické kyseliny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vznik v rašeliništích (močály, bažiny, slatě)</a:t>
            </a:r>
          </a:p>
          <a:p>
            <a:pPr>
              <a:buFontTx/>
              <a:buChar char="-"/>
            </a:pPr>
            <a:r>
              <a:rPr lang="cs-CZ" dirty="0" smtClean="0"/>
              <a:t>    spalování </a:t>
            </a:r>
            <a:r>
              <a:rPr lang="cs-CZ" dirty="0"/>
              <a:t>v tepelných elektrárnách ve Finsku</a:t>
            </a:r>
          </a:p>
          <a:p>
            <a:r>
              <a:rPr lang="cs-CZ" u="sng" dirty="0" smtClean="0"/>
              <a:t>Typy rašeliny</a:t>
            </a:r>
            <a:r>
              <a:rPr lang="cs-CZ" dirty="0" smtClean="0"/>
              <a:t>:</a:t>
            </a:r>
          </a:p>
          <a:p>
            <a:pPr marL="342900" indent="-342900">
              <a:buAutoNum type="arabicPeriod"/>
            </a:pPr>
            <a:r>
              <a:rPr lang="cs-CZ" i="1" dirty="0" smtClean="0"/>
              <a:t>Slatinná rašelina</a:t>
            </a:r>
            <a:r>
              <a:rPr lang="cs-CZ" dirty="0" smtClean="0"/>
              <a:t>: neutrální nebo míně kyselá, bohatá na minerály, vznik převážně z rákosu, ostřic, přesliček při pH = 5 – 6 s vysokým obsahem popelovin, výskyt v nížinách a zamokřených prohlubeninách</a:t>
            </a:r>
          </a:p>
          <a:p>
            <a:pPr marL="342900" indent="-342900">
              <a:buAutoNum type="arabicPeriod"/>
            </a:pPr>
            <a:r>
              <a:rPr lang="cs-CZ" i="1" dirty="0" smtClean="0"/>
              <a:t>Vrchovištní rašelina</a:t>
            </a:r>
            <a:r>
              <a:rPr lang="cs-CZ" dirty="0" smtClean="0"/>
              <a:t>: kyselá, chudá na minerály, vzniká z mechu rašeliníku, pH = 2 – 4, nachází se v pohořích s plochým povrchem, průmyslově těžená</a:t>
            </a:r>
          </a:p>
          <a:p>
            <a:pPr marL="342900" indent="-342900">
              <a:buAutoNum type="arabicPeriod"/>
            </a:pPr>
            <a:r>
              <a:rPr lang="cs-CZ" i="1" dirty="0" smtClean="0"/>
              <a:t>Přechodová rašelina</a:t>
            </a:r>
            <a:r>
              <a:rPr lang="cs-CZ" dirty="0" smtClean="0"/>
              <a:t>: má vlastnosti obou druhů podle složení a podmínek</a:t>
            </a:r>
            <a:endParaRPr lang="cs-CZ" dirty="0"/>
          </a:p>
          <a:p>
            <a:pPr algn="ctr"/>
            <a:r>
              <a:rPr lang="cs-CZ" u="sng" dirty="0" smtClean="0"/>
              <a:t>Použití:</a:t>
            </a:r>
          </a:p>
          <a:p>
            <a:pPr algn="ctr"/>
            <a:endParaRPr lang="cs-CZ" u="sng" dirty="0" smtClean="0"/>
          </a:p>
          <a:p>
            <a:pPr algn="ctr"/>
            <a:r>
              <a:rPr lang="cs-CZ" dirty="0" smtClean="0"/>
              <a:t>fosilní palivo                   zemědělství a zahradnictví                   bahenní zábaly</a:t>
            </a:r>
          </a:p>
          <a:p>
            <a:pPr algn="ctr"/>
            <a:r>
              <a:rPr lang="cs-CZ" dirty="0" smtClean="0"/>
              <a:t>potravinářství (sladová whisky)                 izolace  </a:t>
            </a:r>
          </a:p>
        </p:txBody>
      </p:sp>
      <p:cxnSp>
        <p:nvCxnSpPr>
          <p:cNvPr id="24" name="Přímá spojnice se šipkou 23"/>
          <p:cNvCxnSpPr/>
          <p:nvPr/>
        </p:nvCxnSpPr>
        <p:spPr>
          <a:xfrm flipH="1">
            <a:off x="2771800" y="4797152"/>
            <a:ext cx="1296144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/>
          <p:nvPr/>
        </p:nvCxnSpPr>
        <p:spPr>
          <a:xfrm flipH="1">
            <a:off x="2195736" y="4797152"/>
            <a:ext cx="1872208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/>
          <p:nvPr/>
        </p:nvCxnSpPr>
        <p:spPr>
          <a:xfrm>
            <a:off x="4860032" y="4797152"/>
            <a:ext cx="1368152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se šipkou 29"/>
          <p:cNvCxnSpPr/>
          <p:nvPr/>
        </p:nvCxnSpPr>
        <p:spPr>
          <a:xfrm>
            <a:off x="4860032" y="4797152"/>
            <a:ext cx="2304256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se šipkou 31"/>
          <p:cNvCxnSpPr/>
          <p:nvPr/>
        </p:nvCxnSpPr>
        <p:spPr>
          <a:xfrm>
            <a:off x="4571999" y="4797152"/>
            <a:ext cx="1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8786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8477" y="1196752"/>
            <a:ext cx="849694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5</a:t>
            </a:r>
            <a:r>
              <a:rPr lang="cs-CZ" dirty="0" smtClean="0"/>
              <a:t>. </a:t>
            </a:r>
            <a:r>
              <a:rPr lang="cs-CZ" b="1" dirty="0"/>
              <a:t>Zemní plyn</a:t>
            </a:r>
          </a:p>
          <a:p>
            <a:r>
              <a:rPr lang="cs-CZ" u="sng" dirty="0"/>
              <a:t>Složení</a:t>
            </a:r>
            <a:r>
              <a:rPr lang="cs-CZ" dirty="0"/>
              <a:t>: </a:t>
            </a:r>
            <a:r>
              <a:rPr lang="cs-CZ" dirty="0" err="1"/>
              <a:t>methan</a:t>
            </a:r>
            <a:r>
              <a:rPr lang="cs-CZ" dirty="0"/>
              <a:t> (min 80 %), </a:t>
            </a:r>
            <a:r>
              <a:rPr lang="cs-CZ" dirty="0" err="1" smtClean="0"/>
              <a:t>etha</a:t>
            </a:r>
            <a:r>
              <a:rPr lang="cs-CZ" dirty="0" smtClean="0"/>
              <a:t>, propan, butan,CO</a:t>
            </a:r>
            <a:r>
              <a:rPr lang="cs-CZ" baseline="-25000" dirty="0" smtClean="0"/>
              <a:t>2</a:t>
            </a:r>
            <a:r>
              <a:rPr lang="cs-CZ" dirty="0"/>
              <a:t>, H</a:t>
            </a:r>
            <a:r>
              <a:rPr lang="cs-CZ" baseline="-25000" dirty="0"/>
              <a:t>2</a:t>
            </a:r>
            <a:r>
              <a:rPr lang="cs-CZ" dirty="0"/>
              <a:t>S, alkany a další plyny (např. He</a:t>
            </a:r>
            <a:r>
              <a:rPr lang="cs-CZ" dirty="0" smtClean="0"/>
              <a:t>)</a:t>
            </a:r>
          </a:p>
          <a:p>
            <a:endParaRPr lang="cs-CZ" dirty="0"/>
          </a:p>
          <a:p>
            <a:r>
              <a:rPr lang="cs-CZ" u="sng" dirty="0" smtClean="0"/>
              <a:t>Vznik</a:t>
            </a:r>
            <a:r>
              <a:rPr lang="cs-CZ" dirty="0" smtClean="0"/>
              <a:t>: </a:t>
            </a:r>
          </a:p>
          <a:p>
            <a:pPr marL="342900" indent="-342900">
              <a:buAutoNum type="alphaLcParenR"/>
            </a:pPr>
            <a:r>
              <a:rPr lang="cs-CZ" dirty="0" err="1" smtClean="0"/>
              <a:t>Biogenicky</a:t>
            </a:r>
            <a:r>
              <a:rPr lang="cs-CZ" dirty="0" smtClean="0"/>
              <a:t> bakteriálním rozkladem organické hmoty</a:t>
            </a:r>
          </a:p>
          <a:p>
            <a:pPr marL="342900" indent="-342900">
              <a:buAutoNum type="alphaLcParenR"/>
            </a:pPr>
            <a:r>
              <a:rPr lang="cs-CZ" dirty="0" err="1" smtClean="0"/>
              <a:t>Termogenicky</a:t>
            </a:r>
            <a:r>
              <a:rPr lang="cs-CZ" dirty="0" smtClean="0"/>
              <a:t> společně s ropou (přeměna organického materiálu vlivem tepla a tlaku)</a:t>
            </a:r>
          </a:p>
          <a:p>
            <a:pPr marL="342900" indent="-342900">
              <a:buAutoNum type="alphaLcParenR"/>
            </a:pPr>
            <a:r>
              <a:rPr lang="cs-CZ" dirty="0" smtClean="0"/>
              <a:t>Anorganická cesta během tuhnutí magmatu</a:t>
            </a:r>
          </a:p>
          <a:p>
            <a:endParaRPr lang="cs-CZ" dirty="0"/>
          </a:p>
          <a:p>
            <a:r>
              <a:rPr lang="cs-CZ" u="sng" dirty="0"/>
              <a:t>Využití</a:t>
            </a:r>
            <a:r>
              <a:rPr lang="cs-CZ" dirty="0"/>
              <a:t>:</a:t>
            </a:r>
          </a:p>
          <a:p>
            <a:r>
              <a:rPr lang="cs-CZ" dirty="0"/>
              <a:t>a) palivo v domácnostech</a:t>
            </a:r>
          </a:p>
          <a:p>
            <a:r>
              <a:rPr lang="cs-CZ" dirty="0"/>
              <a:t>b) k výrobě elektrické energie</a:t>
            </a:r>
          </a:p>
          <a:p>
            <a:r>
              <a:rPr lang="cs-CZ" dirty="0"/>
              <a:t>c) k pohonu motorových </a:t>
            </a:r>
            <a:r>
              <a:rPr lang="cs-CZ" dirty="0" smtClean="0"/>
              <a:t>vozidel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93420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8477" y="1124744"/>
            <a:ext cx="849694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endParaRPr lang="cs-CZ" dirty="0"/>
          </a:p>
          <a:p>
            <a:r>
              <a:rPr lang="cs-CZ" b="1" dirty="0"/>
              <a:t>6</a:t>
            </a:r>
            <a:r>
              <a:rPr lang="cs-CZ" dirty="0" smtClean="0"/>
              <a:t>. </a:t>
            </a:r>
            <a:r>
              <a:rPr lang="cs-CZ" b="1" dirty="0"/>
              <a:t>Jaderné palivo</a:t>
            </a:r>
            <a:r>
              <a:rPr lang="cs-CZ" b="1" dirty="0" smtClean="0"/>
              <a:t>:</a:t>
            </a:r>
          </a:p>
          <a:p>
            <a:r>
              <a:rPr lang="cs-CZ" dirty="0" smtClean="0"/>
              <a:t>Energie se </a:t>
            </a:r>
            <a:r>
              <a:rPr lang="cs-CZ" dirty="0"/>
              <a:t>uvolňuje prostřednictvím </a:t>
            </a:r>
            <a:r>
              <a:rPr lang="cs-CZ" dirty="0" smtClean="0"/>
              <a:t>jaderných reakcí a </a:t>
            </a:r>
            <a:r>
              <a:rPr lang="cs-CZ" dirty="0"/>
              <a:t>to buďto rozpadem (štěpením) nebo </a:t>
            </a:r>
            <a:r>
              <a:rPr lang="cs-CZ" dirty="0" smtClean="0"/>
              <a:t>fúzí (</a:t>
            </a:r>
            <a:r>
              <a:rPr lang="cs-CZ" dirty="0"/>
              <a:t>fyzikální proces slučování </a:t>
            </a:r>
            <a:r>
              <a:rPr lang="cs-CZ" dirty="0" smtClean="0"/>
              <a:t>atomových jader)</a:t>
            </a:r>
            <a:endParaRPr lang="cs-CZ" b="1" dirty="0"/>
          </a:p>
          <a:p>
            <a:pPr>
              <a:buFontTx/>
              <a:buChar char="-"/>
            </a:pPr>
            <a:r>
              <a:rPr lang="cs-CZ" dirty="0"/>
              <a:t> </a:t>
            </a:r>
            <a:r>
              <a:rPr lang="cs-CZ" dirty="0" smtClean="0"/>
              <a:t>obohacený uran ve formě oxidu uraničitého UO</a:t>
            </a:r>
            <a:r>
              <a:rPr lang="cs-CZ" baseline="-25000" dirty="0" smtClean="0"/>
              <a:t>2</a:t>
            </a:r>
            <a:endParaRPr lang="cs-CZ" dirty="0" smtClean="0"/>
          </a:p>
          <a:p>
            <a:endParaRPr lang="cs-CZ" dirty="0"/>
          </a:p>
          <a:p>
            <a:r>
              <a:rPr lang="cs-CZ" u="sng" dirty="0"/>
              <a:t>Nevýhody</a:t>
            </a:r>
            <a:r>
              <a:rPr lang="cs-CZ" dirty="0"/>
              <a:t>: </a:t>
            </a:r>
          </a:p>
          <a:p>
            <a:r>
              <a:rPr lang="cs-CZ" dirty="0"/>
              <a:t>- vznik radioaktivních produktů (krypton 92, </a:t>
            </a:r>
            <a:r>
              <a:rPr lang="cs-CZ" dirty="0" err="1"/>
              <a:t>barium</a:t>
            </a:r>
            <a:r>
              <a:rPr lang="cs-CZ" dirty="0"/>
              <a:t> 142, plutonium 239 a další),</a:t>
            </a:r>
          </a:p>
          <a:p>
            <a:r>
              <a:rPr lang="cs-CZ" dirty="0"/>
              <a:t>- bezpečné zneškodnění vyhořelého paliva</a:t>
            </a:r>
          </a:p>
          <a:p>
            <a:pPr marL="285750" indent="-285750">
              <a:buFontTx/>
              <a:buChar char="-"/>
            </a:pPr>
            <a:endParaRPr lang="cs-CZ" dirty="0" smtClean="0"/>
          </a:p>
          <a:p>
            <a:r>
              <a:rPr lang="cs-CZ" dirty="0"/>
              <a:t>Vyhořelé palivo, v němž se rozpadla většina uranu 235 (případně plutonia) se obvykle skladuje v meziskladech. Toto palivo se dá recyklovat na nové palivo, ale recyklace je v současné době dražší než výroba nového paliva. Recyklace spočívá v oddělení štěpných produktů a doplnění uranu 235 nebo plutonia.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84839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05351" y="1080000"/>
            <a:ext cx="2379562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Souhrn učiva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27584" y="1765265"/>
            <a:ext cx="763284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Otázky pro opakování:</a:t>
            </a:r>
          </a:p>
          <a:p>
            <a:pPr marL="457200" indent="-457200">
              <a:buAutoNum type="arabicPeriod"/>
            </a:pPr>
            <a:r>
              <a:rPr lang="cs-CZ" sz="2000" dirty="0" smtClean="0"/>
              <a:t>Vyjmenuj neobnovitelné zdroje energie.</a:t>
            </a:r>
          </a:p>
          <a:p>
            <a:pPr marL="457200" indent="-457200">
              <a:buAutoNum type="arabicPeriod"/>
            </a:pPr>
            <a:r>
              <a:rPr lang="cs-CZ" sz="2000" dirty="0" smtClean="0"/>
              <a:t>Jakým způsobem těžíme uhlí?</a:t>
            </a:r>
          </a:p>
          <a:p>
            <a:pPr marL="457200" indent="-457200">
              <a:buAutoNum type="arabicPeriod"/>
            </a:pPr>
            <a:r>
              <a:rPr lang="cs-CZ" sz="2000" dirty="0" smtClean="0"/>
              <a:t>Který plyn tvoří 80 % zemního plynu?</a:t>
            </a:r>
          </a:p>
          <a:p>
            <a:pPr marL="457200" indent="-457200">
              <a:buAutoNum type="arabicPeriod"/>
            </a:pPr>
            <a:r>
              <a:rPr lang="cs-CZ" sz="2000" dirty="0" smtClean="0"/>
              <a:t>Co je hlavní nevýhodou při spalování uhlí?</a:t>
            </a:r>
          </a:p>
          <a:p>
            <a:pPr marL="457200" indent="-457200">
              <a:buAutoNum type="arabicPeriod"/>
            </a:pPr>
            <a:r>
              <a:rPr lang="cs-CZ" sz="2000" dirty="0" smtClean="0"/>
              <a:t>Jaké je chemické složení ropy?</a:t>
            </a:r>
          </a:p>
          <a:p>
            <a:pPr marL="457200" indent="-457200">
              <a:buAutoNum type="arabicPeriod"/>
            </a:pPr>
            <a:r>
              <a:rPr lang="cs-CZ" sz="2000" dirty="0" smtClean="0"/>
              <a:t>Popiš vznik ropy.</a:t>
            </a:r>
          </a:p>
          <a:p>
            <a:pPr marL="457200" indent="-457200">
              <a:buAutoNum type="arabicPeriod"/>
            </a:pPr>
            <a:r>
              <a:rPr lang="cs-CZ" sz="2000" dirty="0" smtClean="0"/>
              <a:t>Jaké je chemické složení uhlí?</a:t>
            </a:r>
          </a:p>
          <a:p>
            <a:pPr marL="457200" indent="-457200">
              <a:buAutoNum type="arabicPeriod"/>
            </a:pPr>
            <a:r>
              <a:rPr lang="cs-CZ" sz="2000" dirty="0" smtClean="0"/>
              <a:t>Co je to rašelina a její využití?</a:t>
            </a:r>
          </a:p>
          <a:p>
            <a:pPr marL="457200" indent="-457200">
              <a:buAutoNum type="arabicPeriod"/>
            </a:pPr>
            <a:r>
              <a:rPr lang="cs-CZ" sz="2000" dirty="0" smtClean="0"/>
              <a:t>Nevýhody jaderného paliva?</a:t>
            </a:r>
          </a:p>
          <a:p>
            <a:pPr marL="457200" indent="-457200">
              <a:buAutoNum type="arabicPeriod"/>
            </a:pPr>
            <a:endParaRPr lang="cs-CZ" sz="2000" dirty="0" smtClean="0"/>
          </a:p>
          <a:p>
            <a:pPr marL="457200" indent="-457200">
              <a:buAutoNum type="arabicPeriod"/>
            </a:pP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3616186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Použité zdroje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55576" y="1916832"/>
            <a:ext cx="763284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MURÚG.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22.5.2013]. Dostupný na WWW: http://cs.wikipedia.org/wiki/Soubor:Petroleum_distillation.png </a:t>
            </a:r>
            <a:endParaRPr lang="cs-CZ" dirty="0" smtClean="0"/>
          </a:p>
          <a:p>
            <a:endParaRPr lang="cs-CZ" dirty="0"/>
          </a:p>
          <a:p>
            <a:r>
              <a:rPr lang="cs-CZ" smtClean="0"/>
              <a:t>Vlastní tvorba</a:t>
            </a:r>
            <a:endParaRPr lang="cs-CZ" dirty="0" smtClean="0"/>
          </a:p>
          <a:p>
            <a:endParaRPr lang="cs-CZ" sz="2000" dirty="0" smtClean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0454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844</TotalTime>
  <Words>996</Words>
  <Application>Microsoft Office PowerPoint</Application>
  <PresentationFormat>Předvádění na obrazovce (4:3)</PresentationFormat>
  <Paragraphs>190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Anna Mazáčová, Ing.</cp:lastModifiedBy>
  <cp:revision>56</cp:revision>
  <dcterms:created xsi:type="dcterms:W3CDTF">2010-11-01T23:40:31Z</dcterms:created>
  <dcterms:modified xsi:type="dcterms:W3CDTF">2013-09-19T05:38:22Z</dcterms:modified>
</cp:coreProperties>
</file>