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0" r:id="rId3"/>
    <p:sldId id="262" r:id="rId4"/>
    <p:sldId id="261" r:id="rId5"/>
    <p:sldId id="263" r:id="rId6"/>
    <p:sldId id="264" r:id="rId7"/>
    <p:sldId id="265" r:id="rId8"/>
    <p:sldId id="259" r:id="rId9"/>
    <p:sldId id="267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-886" y="4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087840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Druhy odpadu a způsoby zneškodňování odpadu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Odpad, kontejner, třídění, kompostování, recyklace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2.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DRUHY ODPADU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VY_32_INOVACE_23_446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9685" y="126876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ODPADY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0580" y="1844824"/>
            <a:ext cx="902342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/>
              <a:t>Definice odpadu</a:t>
            </a:r>
            <a:r>
              <a:rPr lang="cs-CZ" dirty="0"/>
              <a:t>: věc, které se chceme zbavit, nebo věc, jejíž odstranění je nutné z hlediska životního prostředí, případně ochrany člověka</a:t>
            </a:r>
            <a:r>
              <a:rPr lang="cs-CZ" dirty="0" smtClean="0"/>
              <a:t>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odpad je následek výroby a spotřeby</a:t>
            </a:r>
            <a:endParaRPr lang="cs-CZ" dirty="0"/>
          </a:p>
          <a:p>
            <a:endParaRPr lang="cs-CZ" dirty="0" smtClean="0"/>
          </a:p>
          <a:p>
            <a:r>
              <a:rPr lang="cs-CZ" u="sng" dirty="0"/>
              <a:t>Vznik odpadů</a:t>
            </a:r>
            <a:r>
              <a:rPr lang="cs-CZ" dirty="0"/>
              <a:t>:</a:t>
            </a:r>
          </a:p>
          <a:p>
            <a:pPr lvl="0"/>
            <a:r>
              <a:rPr lang="cs-CZ" dirty="0" smtClean="0"/>
              <a:t>- při </a:t>
            </a:r>
            <a:r>
              <a:rPr lang="cs-CZ" dirty="0"/>
              <a:t>těžbě a zpracování surovin</a:t>
            </a:r>
          </a:p>
          <a:p>
            <a:pPr lvl="0"/>
            <a:r>
              <a:rPr lang="cs-CZ" dirty="0" smtClean="0"/>
              <a:t>- z</a:t>
            </a:r>
            <a:r>
              <a:rPr lang="cs-CZ" dirty="0"/>
              <a:t> obalů na zboží</a:t>
            </a:r>
          </a:p>
          <a:p>
            <a:pPr lvl="0"/>
            <a:r>
              <a:rPr lang="cs-CZ" dirty="0" smtClean="0"/>
              <a:t>- při </a:t>
            </a:r>
            <a:r>
              <a:rPr lang="cs-CZ" dirty="0"/>
              <a:t>ukončení životnosti výrobků</a:t>
            </a:r>
          </a:p>
          <a:p>
            <a:pPr lvl="0"/>
            <a:r>
              <a:rPr lang="cs-CZ" dirty="0" smtClean="0"/>
              <a:t>- při </a:t>
            </a:r>
            <a:r>
              <a:rPr lang="cs-CZ" dirty="0"/>
              <a:t>procesu výroby energie</a:t>
            </a:r>
          </a:p>
          <a:p>
            <a:pPr lvl="0"/>
            <a:r>
              <a:rPr lang="cs-CZ" dirty="0" smtClean="0"/>
              <a:t>- při </a:t>
            </a:r>
            <a:r>
              <a:rPr lang="cs-CZ" dirty="0"/>
              <a:t>spalování uhlí</a:t>
            </a:r>
          </a:p>
          <a:p>
            <a:pPr lvl="0"/>
            <a:r>
              <a:rPr lang="cs-CZ" dirty="0" smtClean="0"/>
              <a:t>- při </a:t>
            </a:r>
            <a:r>
              <a:rPr lang="cs-CZ" dirty="0"/>
              <a:t>výrobách různých výrobků</a:t>
            </a:r>
          </a:p>
          <a:p>
            <a:pPr lvl="0"/>
            <a:r>
              <a:rPr lang="cs-CZ" dirty="0" smtClean="0"/>
              <a:t>- ze stavebnictví</a:t>
            </a:r>
          </a:p>
          <a:p>
            <a:pPr lvl="0"/>
            <a:r>
              <a:rPr lang="cs-CZ" dirty="0" smtClean="0"/>
              <a:t>- z domácností</a:t>
            </a:r>
            <a:endParaRPr lang="cs-CZ" dirty="0"/>
          </a:p>
          <a:p>
            <a:pPr lvl="0"/>
            <a:r>
              <a:rPr lang="cs-CZ" dirty="0"/>
              <a:t>apod.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738" y="2795588"/>
            <a:ext cx="39624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138" y="2947988"/>
            <a:ext cx="39624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6538" y="3100388"/>
            <a:ext cx="39624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38" y="3252788"/>
            <a:ext cx="39624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9607" y="2684511"/>
            <a:ext cx="396240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688" y="2798763"/>
            <a:ext cx="1889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944" y="2798763"/>
            <a:ext cx="1889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1704" y="2204864"/>
            <a:ext cx="1542783" cy="11145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153" y="3546305"/>
            <a:ext cx="1418258" cy="175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360838"/>
            <a:ext cx="1606078" cy="160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4037" y="3546305"/>
            <a:ext cx="2482602" cy="1801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91079" y="1268759"/>
            <a:ext cx="87719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Rozdělení odpadů podle potřeby nakládání s odpady</a:t>
            </a:r>
            <a:r>
              <a:rPr lang="cs-CZ" dirty="0"/>
              <a:t>:</a:t>
            </a:r>
          </a:p>
          <a:p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/>
              <a:t>                                 kyselé                                                       organické</a:t>
            </a:r>
          </a:p>
          <a:p>
            <a:r>
              <a:rPr lang="cs-CZ" dirty="0"/>
              <a:t> </a:t>
            </a:r>
            <a:r>
              <a:rPr lang="cs-CZ" dirty="0" smtClean="0"/>
              <a:t>        </a:t>
            </a:r>
          </a:p>
          <a:p>
            <a:r>
              <a:rPr lang="cs-CZ" dirty="0"/>
              <a:t> </a:t>
            </a:r>
            <a:r>
              <a:rPr lang="cs-CZ" dirty="0" smtClean="0"/>
              <a:t>     zásadité                                                                           anorganické</a:t>
            </a:r>
          </a:p>
          <a:p>
            <a:endParaRPr lang="cs-CZ" dirty="0"/>
          </a:p>
          <a:p>
            <a:r>
              <a:rPr lang="cs-CZ" dirty="0" smtClean="0"/>
              <a:t>                      neutrální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                               neškodné                      radioaktivní</a:t>
            </a:r>
          </a:p>
          <a:p>
            <a:r>
              <a:rPr lang="cs-CZ" dirty="0" smtClean="0"/>
              <a:t>komunální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                                         toxické                                               hořlavé</a:t>
            </a:r>
          </a:p>
          <a:p>
            <a:r>
              <a:rPr lang="cs-CZ" dirty="0" smtClean="0"/>
              <a:t>průmyslové          zemědělské</a:t>
            </a:r>
          </a:p>
        </p:txBody>
      </p:sp>
      <p:sp>
        <p:nvSpPr>
          <p:cNvPr id="4" name="Ovál 3"/>
          <p:cNvSpPr/>
          <p:nvPr/>
        </p:nvSpPr>
        <p:spPr>
          <a:xfrm>
            <a:off x="2555776" y="2132856"/>
            <a:ext cx="2304256" cy="10081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2348880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>
                  <a:solidFill>
                    <a:srgbClr val="00B050"/>
                  </a:solidFill>
                </a:ln>
              </a:rPr>
              <a:t>Podle chemického složení</a:t>
            </a:r>
            <a:endParaRPr lang="cs-CZ" dirty="0">
              <a:ln>
                <a:solidFill>
                  <a:srgbClr val="00B050"/>
                </a:solidFill>
              </a:ln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1475874" y="2564904"/>
            <a:ext cx="1079902" cy="0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339752" y="2924944"/>
            <a:ext cx="360040" cy="216024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4716016" y="2060848"/>
            <a:ext cx="720080" cy="288032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860032" y="2564904"/>
            <a:ext cx="360040" cy="0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677329" y="4293096"/>
            <a:ext cx="2376264" cy="64807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755576" y="4437112"/>
            <a:ext cx="2298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>
                  <a:solidFill>
                    <a:srgbClr val="002060"/>
                  </a:solidFill>
                </a:ln>
              </a:rPr>
              <a:t>Podle původu</a:t>
            </a:r>
            <a:endParaRPr lang="cs-CZ" dirty="0">
              <a:ln>
                <a:solidFill>
                  <a:srgbClr val="002060"/>
                </a:solidFill>
              </a:ln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627784" y="1988840"/>
            <a:ext cx="425809" cy="216024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1259632" y="3933056"/>
            <a:ext cx="504056" cy="288032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755576" y="4941168"/>
            <a:ext cx="288032" cy="216024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 flipV="1">
            <a:off x="2339752" y="4941168"/>
            <a:ext cx="360040" cy="216024"/>
          </a:xfrm>
          <a:prstGeom prst="straightConnector1">
            <a:avLst/>
          </a:prstGeom>
          <a:ln w="127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5364088" y="4221088"/>
            <a:ext cx="2160240" cy="64633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5436096" y="4221088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>
                  <a:solidFill>
                    <a:srgbClr val="FF0000"/>
                  </a:solidFill>
                </a:ln>
              </a:rPr>
              <a:t>Podle nebezpečnosti</a:t>
            </a:r>
            <a:endParaRPr lang="cs-CZ" dirty="0">
              <a:ln>
                <a:solidFill>
                  <a:srgbClr val="FF0000"/>
                </a:solidFill>
              </a:ln>
            </a:endParaRPr>
          </a:p>
        </p:txBody>
      </p:sp>
      <p:cxnSp>
        <p:nvCxnSpPr>
          <p:cNvPr id="38" name="Přímá spojnice se šipkou 37"/>
          <p:cNvCxnSpPr/>
          <p:nvPr/>
        </p:nvCxnSpPr>
        <p:spPr>
          <a:xfrm>
            <a:off x="5076056" y="3789040"/>
            <a:ext cx="720080" cy="432048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6948264" y="3789040"/>
            <a:ext cx="432048" cy="432048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4932040" y="4806444"/>
            <a:ext cx="648072" cy="134724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H="1" flipV="1">
            <a:off x="6948264" y="4867418"/>
            <a:ext cx="288032" cy="181762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252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24744"/>
            <a:ext cx="849694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Zneškodňování odpadů</a:t>
            </a:r>
          </a:p>
          <a:p>
            <a:pPr lvl="0"/>
            <a:r>
              <a:rPr lang="cs-CZ" b="1" dirty="0" smtClean="0"/>
              <a:t>1. Ředění</a:t>
            </a:r>
            <a:endParaRPr lang="cs-CZ" dirty="0"/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využívá se samočistící schopnost přírody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nejčastěji odpadní vody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plynné produkty spalování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zneškodněny za určitý čas reakcemi s ostatními složkami nebo rozloženy organismy na běžně se vyskytující látky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nejjednodušší způsob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nejvíce zneužíván</a:t>
            </a:r>
          </a:p>
          <a:p>
            <a:pPr lvl="0"/>
            <a:r>
              <a:rPr lang="cs-CZ" b="1" dirty="0" smtClean="0"/>
              <a:t>2. Kompostování</a:t>
            </a:r>
            <a:endParaRPr lang="cs-CZ" dirty="0"/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odpad rostlinného a živočišného </a:t>
            </a:r>
            <a:r>
              <a:rPr lang="cs-CZ" dirty="0" smtClean="0"/>
              <a:t>původu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 smtClean="0"/>
              <a:t>využívá se přirozených mikrobiálních a klimatických procesů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 smtClean="0"/>
              <a:t>organická </a:t>
            </a:r>
            <a:r>
              <a:rPr lang="cs-CZ" dirty="0"/>
              <a:t>hmota je rozložena na složky vhodné k obohacování půdy živinami (hnojení)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přírodě nejbližší a nejšetrnější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nevhodné pro organické látky s choroboplodnými zárodky, s obsahem pesticidů nebo toxických kovů (přenos do potravin)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výhoda: zneškodnění celého objemu odpadní hmoty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5925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052736"/>
            <a:ext cx="8743932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/>
              <a:t>3. Recyklace </a:t>
            </a:r>
            <a:r>
              <a:rPr lang="cs-CZ" b="1" dirty="0"/>
              <a:t>odpadu</a:t>
            </a:r>
            <a:endParaRPr lang="cs-CZ" dirty="0"/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zpětné získání využitelných látek obsažených v odpadu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šetří výchozí suroviny</a:t>
            </a:r>
          </a:p>
          <a:p>
            <a:pPr lvl="0"/>
            <a:r>
              <a:rPr lang="cs-CZ" u="sng" dirty="0"/>
              <a:t>P</a:t>
            </a:r>
            <a:r>
              <a:rPr lang="cs-CZ" u="sng" dirty="0" smtClean="0"/>
              <a:t>odmínky </a:t>
            </a:r>
            <a:r>
              <a:rPr lang="cs-CZ" u="sng" dirty="0"/>
              <a:t>recyklace</a:t>
            </a:r>
            <a:r>
              <a:rPr lang="cs-CZ" dirty="0"/>
              <a:t>: co nejméně příměsí, snadný transport a zpracovatelnost</a:t>
            </a:r>
          </a:p>
          <a:p>
            <a:pPr lvl="0"/>
            <a:r>
              <a:rPr lang="cs-CZ" u="sng" dirty="0"/>
              <a:t>Vhodné</a:t>
            </a:r>
            <a:r>
              <a:rPr lang="cs-CZ" dirty="0"/>
              <a:t>: sklo, železné kovy, plasty, baterie, kuchyňské přístroje atd</a:t>
            </a:r>
            <a:r>
              <a:rPr lang="cs-CZ" dirty="0" smtClean="0"/>
              <a:t>.</a:t>
            </a:r>
          </a:p>
          <a:p>
            <a:pPr lvl="0"/>
            <a:endParaRPr lang="cs-CZ" dirty="0"/>
          </a:p>
          <a:p>
            <a:pPr lvl="0"/>
            <a:r>
              <a:rPr lang="cs-CZ" b="1" dirty="0" smtClean="0"/>
              <a:t>4. Skládkování</a:t>
            </a:r>
            <a:endParaRPr lang="cs-CZ" dirty="0"/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nejznámější a nejužívanější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skládky jsou řízené</a:t>
            </a:r>
          </a:p>
          <a:p>
            <a:pPr lvl="0"/>
            <a:r>
              <a:rPr lang="cs-CZ" u="sng" dirty="0"/>
              <a:t>nevýhoda</a:t>
            </a:r>
            <a:r>
              <a:rPr lang="cs-CZ" dirty="0"/>
              <a:t>: ztráta cenných surovin, znečištění průsakovými vodami, zápach v okolí, úlet </a:t>
            </a:r>
            <a:endParaRPr lang="cs-CZ" dirty="0" smtClean="0"/>
          </a:p>
          <a:p>
            <a:pPr lvl="0"/>
            <a:r>
              <a:rPr lang="cs-CZ" dirty="0" smtClean="0"/>
              <a:t>lehkých </a:t>
            </a:r>
            <a:r>
              <a:rPr lang="cs-CZ" dirty="0"/>
              <a:t>materiálů, zábor půdy</a:t>
            </a:r>
          </a:p>
          <a:p>
            <a:pPr lvl="0"/>
            <a:r>
              <a:rPr lang="cs-CZ" dirty="0"/>
              <a:t>rozkladnými procesy ve skládce vzniká </a:t>
            </a:r>
            <a:r>
              <a:rPr lang="cs-CZ" u="sng" dirty="0"/>
              <a:t>skládkový plyn</a:t>
            </a:r>
            <a:r>
              <a:rPr lang="cs-CZ" dirty="0"/>
              <a:t> – energeticky </a:t>
            </a:r>
            <a:r>
              <a:rPr lang="cs-CZ" dirty="0" smtClean="0"/>
              <a:t>využíván</a:t>
            </a:r>
          </a:p>
          <a:p>
            <a:pPr lvl="0"/>
            <a:endParaRPr lang="cs-CZ" dirty="0"/>
          </a:p>
          <a:p>
            <a:pPr lvl="0"/>
            <a:r>
              <a:rPr lang="cs-CZ" b="1" dirty="0" smtClean="0"/>
              <a:t>5. Vitrifikace</a:t>
            </a:r>
            <a:endParaRPr lang="cs-CZ" dirty="0"/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zalévání toxického a radioaktivního odpadu do sklovité hmoty z důvodu zabránění úniku </a:t>
            </a:r>
            <a:endParaRPr lang="cs-CZ" dirty="0" smtClean="0"/>
          </a:p>
          <a:p>
            <a:pPr lvl="0"/>
            <a:r>
              <a:rPr lang="cs-CZ" dirty="0" smtClean="0"/>
              <a:t>účinné </a:t>
            </a:r>
            <a:r>
              <a:rPr lang="cs-CZ" dirty="0"/>
              <a:t>látky nebo záření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konečné uložení v podzemních prostorách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zaléváme také do betonu nebo asfaltové hmoty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8785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24744"/>
            <a:ext cx="82089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smtClean="0"/>
              <a:t>6. Tepelné </a:t>
            </a:r>
            <a:r>
              <a:rPr lang="cs-CZ" b="1" dirty="0"/>
              <a:t>zpracování odpadů - spalování</a:t>
            </a:r>
            <a:endParaRPr lang="cs-CZ" dirty="0"/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spalování odpadů za vysokých teplot a využití obsažené energie (zisk tepelné nebo elektrické energie)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teplota spalování až 1000 </a:t>
            </a:r>
            <a:r>
              <a:rPr lang="cs-CZ" baseline="30000" dirty="0" err="1"/>
              <a:t>o</a:t>
            </a:r>
            <a:r>
              <a:rPr lang="cs-CZ" dirty="0" err="1"/>
              <a:t>C</a:t>
            </a:r>
            <a:r>
              <a:rPr lang="cs-CZ" dirty="0"/>
              <a:t> a dostatečný přísun vzduchu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při nižších teplotách uvolnění dioxinů a dalších jedovatých plynů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popel cca 10 - 30 % z původního objemu </a:t>
            </a:r>
            <a:r>
              <a:rPr lang="cs-CZ" dirty="0" smtClean="0"/>
              <a:t>odpadu čištění spalin</a:t>
            </a:r>
          </a:p>
          <a:p>
            <a:pPr marL="285750" lvl="0" indent="-285750">
              <a:buFont typeface="Wingdings" pitchFamily="2" charset="2"/>
              <a:buChar char="Ø"/>
            </a:pPr>
            <a:endParaRPr lang="cs-CZ" dirty="0"/>
          </a:p>
          <a:p>
            <a:pPr lvl="0"/>
            <a:r>
              <a:rPr lang="cs-CZ" b="1" dirty="0" smtClean="0"/>
              <a:t>7. Tepelné </a:t>
            </a:r>
            <a:r>
              <a:rPr lang="cs-CZ" b="1" dirty="0"/>
              <a:t>spalování odpadů – pyrolýza</a:t>
            </a:r>
            <a:endParaRPr lang="cs-CZ" dirty="0"/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spalování bez přístupu vzduchu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nežádoucí toxické látky rozloženy na neškodné sloučeniny nebo látky v dalším procesu snadněji upravitelné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 smtClean="0"/>
              <a:t>organické </a:t>
            </a:r>
            <a:r>
              <a:rPr lang="cs-CZ" dirty="0"/>
              <a:t>látky rozklad na CO</a:t>
            </a:r>
            <a:r>
              <a:rPr lang="cs-CZ" baseline="-25000" dirty="0"/>
              <a:t>2</a:t>
            </a:r>
            <a:r>
              <a:rPr lang="cs-CZ" dirty="0"/>
              <a:t> a H</a:t>
            </a:r>
            <a:r>
              <a:rPr lang="cs-CZ" baseline="-25000" dirty="0"/>
              <a:t>2</a:t>
            </a:r>
            <a:r>
              <a:rPr lang="cs-CZ" dirty="0"/>
              <a:t>O</a:t>
            </a:r>
          </a:p>
          <a:p>
            <a:r>
              <a:rPr lang="cs-CZ" b="1" dirty="0"/>
              <a:t> 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9497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24744"/>
            <a:ext cx="81958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Snižování produkce odpadů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u="sng" dirty="0"/>
              <a:t>Snižování materiálové náročnosti</a:t>
            </a:r>
          </a:p>
          <a:p>
            <a:pPr lvl="0"/>
            <a:r>
              <a:rPr lang="cs-CZ" dirty="0"/>
              <a:t>efektivita výroby</a:t>
            </a:r>
          </a:p>
          <a:p>
            <a:pPr lvl="0"/>
            <a:r>
              <a:rPr lang="cs-CZ" dirty="0"/>
              <a:t>nové technologie (méně surovin a el. energie)</a:t>
            </a:r>
          </a:p>
          <a:p>
            <a:pPr lvl="0"/>
            <a:r>
              <a:rPr lang="cs-CZ" dirty="0"/>
              <a:t>prodloužení životnosti výrobků</a:t>
            </a:r>
          </a:p>
          <a:p>
            <a:pPr lvl="0"/>
            <a:r>
              <a:rPr lang="cs-CZ" dirty="0"/>
              <a:t>omezení produkce zboží na jedno </a:t>
            </a:r>
            <a:r>
              <a:rPr lang="cs-CZ" dirty="0" smtClean="0"/>
              <a:t>použití</a:t>
            </a:r>
          </a:p>
          <a:p>
            <a:pPr lvl="0"/>
            <a:endParaRPr lang="cs-CZ" dirty="0"/>
          </a:p>
          <a:p>
            <a:pPr lvl="0"/>
            <a:r>
              <a:rPr lang="cs-CZ" u="sng" dirty="0"/>
              <a:t>Snižování spotřeby</a:t>
            </a:r>
          </a:p>
          <a:p>
            <a:pPr lvl="0"/>
            <a:r>
              <a:rPr lang="cs-CZ" dirty="0"/>
              <a:t>snížení materiální spotřeby každého z nás</a:t>
            </a:r>
          </a:p>
          <a:p>
            <a:pPr lvl="0"/>
            <a:r>
              <a:rPr lang="cs-CZ" dirty="0"/>
              <a:t>spotřební způsob života: větší obrat zboží, obalů a v důsledku toho i odpadu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5406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0"/>
            <a:ext cx="6209721" cy="453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 flipH="1">
            <a:off x="580267" y="1455089"/>
            <a:ext cx="197210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Kam</a:t>
            </a:r>
          </a:p>
          <a:p>
            <a:endParaRPr lang="cs-CZ" sz="3200" dirty="0" smtClean="0"/>
          </a:p>
          <a:p>
            <a:r>
              <a:rPr lang="cs-CZ" sz="3200" dirty="0" smtClean="0"/>
              <a:t>co </a:t>
            </a:r>
          </a:p>
          <a:p>
            <a:endParaRPr lang="cs-CZ" sz="3200" dirty="0"/>
          </a:p>
          <a:p>
            <a:r>
              <a:rPr lang="cs-CZ" sz="3200" dirty="0" smtClean="0"/>
              <a:t>patří?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7639" y="980728"/>
            <a:ext cx="82809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Zásady správného třídění odpadů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Být informován (vyhláška)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Dodržovat pokyny na nádobách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Odpad beze zbytků potravin a chemikálií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Odpad jen na příslušná místa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Zmenšovat objem odpadu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3246323"/>
            <a:ext cx="554461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Složení domovního odpadu</a:t>
            </a:r>
            <a:r>
              <a:rPr lang="cs-CZ" dirty="0" smtClean="0"/>
              <a:t>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objemný odpad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nebezpečný odpad: lepidla, léky, barvy apod.</a:t>
            </a:r>
          </a:p>
          <a:p>
            <a:pPr marL="285750" indent="-285750"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yužitelný odpad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bioodpad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výrobky podléhající zpětnému odběru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zbytkový odpad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1200150" cy="75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0256" y="1269757"/>
            <a:ext cx="1200150" cy="75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74" y="4437112"/>
            <a:ext cx="1200150" cy="75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276872"/>
            <a:ext cx="1632198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411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opakování: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je to odpad?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Druhy odpadu podle vzniku?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Způsoby zneškodňování odpadu?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Zásady správného třídění odpadu?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Jaké druh popelnic se vyskytují ve vaší ulici a co do nich patří?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Kam můžeme vzniklý odpad uložit?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440729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988840"/>
            <a:ext cx="82809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 </a:t>
            </a:r>
            <a:r>
              <a:rPr lang="pl-PL" dirty="0"/>
              <a:t>EKO-KOM. </a:t>
            </a:r>
            <a:r>
              <a:rPr lang="pl-PL" i="1" dirty="0"/>
              <a:t>http://www.jaktridit.cz/cz/foto-a-video/fotogalerie/sklo-2</a:t>
            </a:r>
            <a:r>
              <a:rPr lang="pl-PL" dirty="0"/>
              <a:t> [online]. [cit. 19.4.2013]. Dostupný na WWW: http://www.jaktridit.cz/cz/foto-a-video/fotogalerie/sklo-2 </a:t>
            </a:r>
            <a:endParaRPr lang="pl-PL" dirty="0" smtClean="0"/>
          </a:p>
          <a:p>
            <a:endParaRPr lang="pl-PL" dirty="0"/>
          </a:p>
          <a:p>
            <a:r>
              <a:rPr lang="pl-PL" dirty="0" smtClean="0"/>
              <a:t>Vlastní tvorba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819</TotalTime>
  <Words>407</Words>
  <Application>Microsoft Office PowerPoint</Application>
  <PresentationFormat>Předvádění na obrazovce (4:3)</PresentationFormat>
  <Paragraphs>176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55</cp:revision>
  <dcterms:created xsi:type="dcterms:W3CDTF">2010-11-01T23:40:31Z</dcterms:created>
  <dcterms:modified xsi:type="dcterms:W3CDTF">2013-09-19T05:37:46Z</dcterms:modified>
</cp:coreProperties>
</file>