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60" r:id="rId3"/>
    <p:sldId id="263" r:id="rId4"/>
    <p:sldId id="262" r:id="rId5"/>
    <p:sldId id="264" r:id="rId6"/>
    <p:sldId id="261" r:id="rId7"/>
    <p:sldId id="265" r:id="rId8"/>
    <p:sldId id="266" r:id="rId9"/>
    <p:sldId id="267" r:id="rId10"/>
    <p:sldId id="259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913" y="35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19.9.2013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5386365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23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Charakteristika ekologie a podmínky života v přírodě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Ekologie, organismus, fyzikální a chemické vlivy, abiotické vlivy, biotické vlivy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Ekologie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Anna Mazáčová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Podmínky života v přírodě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9158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VY_32_INOVACE_23_447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512" y="1124744"/>
            <a:ext cx="86409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Základní pojmy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700807"/>
            <a:ext cx="8424936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/>
              <a:t>Ekologie</a:t>
            </a:r>
            <a:r>
              <a:rPr lang="cs-CZ" sz="2000" dirty="0" smtClean="0"/>
              <a:t> – zkoumá vztahy mezi organismy a prostředím a mezi organismy navzájem.</a:t>
            </a:r>
          </a:p>
          <a:p>
            <a:endParaRPr lang="cs-CZ" sz="2000" dirty="0" smtClean="0"/>
          </a:p>
          <a:p>
            <a:r>
              <a:rPr lang="cs-CZ" sz="2000" u="sng" dirty="0" smtClean="0"/>
              <a:t>Ekosystém</a:t>
            </a:r>
            <a:r>
              <a:rPr lang="cs-CZ" sz="2000" dirty="0" smtClean="0"/>
              <a:t> </a:t>
            </a:r>
          </a:p>
          <a:p>
            <a:r>
              <a:rPr lang="cs-CZ" sz="2000" dirty="0" smtClean="0"/>
              <a:t>- je soubor živé hmoty v určitém ohraničeném prostoru neživého prostředí</a:t>
            </a:r>
          </a:p>
          <a:p>
            <a:r>
              <a:rPr lang="cs-CZ" sz="2000" dirty="0" smtClean="0"/>
              <a:t>- vyznačuje se vzájemnými vztahy, </a:t>
            </a:r>
          </a:p>
          <a:p>
            <a:r>
              <a:rPr lang="cs-CZ" sz="2000" dirty="0" smtClean="0"/>
              <a:t>- tokem energie</a:t>
            </a:r>
          </a:p>
          <a:p>
            <a:r>
              <a:rPr lang="cs-CZ" sz="2000" dirty="0" smtClean="0"/>
              <a:t>- potravními řetězci,</a:t>
            </a:r>
          </a:p>
          <a:p>
            <a:r>
              <a:rPr lang="cs-CZ" sz="2000" dirty="0" smtClean="0"/>
              <a:t>- oběhem látek.</a:t>
            </a:r>
          </a:p>
          <a:p>
            <a:endParaRPr lang="cs-CZ" sz="2000" dirty="0" smtClean="0"/>
          </a:p>
          <a:p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23528" y="1124744"/>
            <a:ext cx="85689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/>
              <a:t>Podmínky života v přírodě</a:t>
            </a:r>
            <a:endParaRPr lang="cs-CZ" sz="2800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1647964"/>
            <a:ext cx="8712968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000" dirty="0" smtClean="0">
                <a:solidFill>
                  <a:srgbClr val="FF0000"/>
                </a:solidFill>
              </a:rPr>
              <a:t>Abiotické vlivy</a:t>
            </a:r>
            <a:r>
              <a:rPr lang="cs-CZ" sz="2000" dirty="0" smtClean="0"/>
              <a:t>: vlivy neživé přírody, které mají fyzikální a chemickou podstatu</a:t>
            </a:r>
          </a:p>
          <a:p>
            <a:pPr marL="457200" indent="-457200">
              <a:buAutoNum type="alphaLcParenR"/>
            </a:pPr>
            <a:r>
              <a:rPr lang="cs-CZ" sz="2000" dirty="0" smtClean="0">
                <a:solidFill>
                  <a:srgbClr val="0070C0"/>
                </a:solidFill>
              </a:rPr>
              <a:t>Fyzikální vlivy</a:t>
            </a:r>
          </a:p>
          <a:p>
            <a:endParaRPr lang="cs-CZ" sz="2000" dirty="0" smtClean="0"/>
          </a:p>
          <a:p>
            <a:r>
              <a:rPr lang="cs-CZ" sz="2000" dirty="0"/>
              <a:t>s</a:t>
            </a:r>
            <a:r>
              <a:rPr lang="cs-CZ" sz="2000" dirty="0" smtClean="0"/>
              <a:t>luneční záření		teplota		světlo		ultrafialové záření	kosmické záření		tlak		vzdušné proudění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		vlhkost	</a:t>
            </a:r>
          </a:p>
          <a:p>
            <a:r>
              <a:rPr lang="cs-CZ" sz="2000" dirty="0" smtClean="0">
                <a:solidFill>
                  <a:srgbClr val="0070C0"/>
                </a:solidFill>
              </a:rPr>
              <a:t>b) Chemické vlivy</a:t>
            </a:r>
          </a:p>
          <a:p>
            <a:endParaRPr lang="cs-CZ" sz="2000" dirty="0"/>
          </a:p>
          <a:p>
            <a:r>
              <a:rPr lang="cs-CZ" sz="2000" dirty="0" smtClean="0"/>
              <a:t>obsah kyslíku	obsah CO</a:t>
            </a:r>
            <a:r>
              <a:rPr lang="cs-CZ" sz="2000" baseline="-25000" dirty="0" smtClean="0"/>
              <a:t>2</a:t>
            </a:r>
            <a:r>
              <a:rPr lang="cs-CZ" sz="2000" dirty="0" smtClean="0"/>
              <a:t>	pH vody		živiny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ostatní látky                       salinita</a:t>
            </a:r>
          </a:p>
          <a:p>
            <a:endParaRPr lang="cs-CZ" sz="2000" dirty="0" smtClean="0"/>
          </a:p>
          <a:p>
            <a:r>
              <a:rPr lang="cs-CZ" sz="2000" dirty="0" smtClean="0"/>
              <a:t>2. </a:t>
            </a:r>
            <a:r>
              <a:rPr lang="cs-CZ" sz="2000" dirty="0" smtClean="0">
                <a:solidFill>
                  <a:srgbClr val="FF0000"/>
                </a:solidFill>
              </a:rPr>
              <a:t>Biotické vlivy</a:t>
            </a:r>
          </a:p>
          <a:p>
            <a:r>
              <a:rPr lang="cs-CZ" sz="2000" dirty="0" smtClean="0"/>
              <a:t>3. </a:t>
            </a:r>
            <a:r>
              <a:rPr lang="cs-CZ" sz="2000" dirty="0" smtClean="0">
                <a:solidFill>
                  <a:srgbClr val="FF0000"/>
                </a:solidFill>
              </a:rPr>
              <a:t>Vliv času</a:t>
            </a:r>
            <a:r>
              <a:rPr lang="cs-CZ" sz="2000" dirty="0" smtClean="0"/>
              <a:t>	 </a:t>
            </a:r>
            <a:endParaRPr lang="cs-CZ" sz="2000" dirty="0"/>
          </a:p>
        </p:txBody>
      </p:sp>
      <p:cxnSp>
        <p:nvCxnSpPr>
          <p:cNvPr id="14" name="Přímá spojnice se šipkou 13"/>
          <p:cNvCxnSpPr/>
          <p:nvPr/>
        </p:nvCxnSpPr>
        <p:spPr>
          <a:xfrm flipH="1">
            <a:off x="1547664" y="2348880"/>
            <a:ext cx="216024" cy="2685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2020640" y="2329428"/>
            <a:ext cx="72008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2123728" y="2348880"/>
            <a:ext cx="2808312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2195736" y="2348880"/>
            <a:ext cx="4968552" cy="2685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2092648" y="2348880"/>
            <a:ext cx="1903288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2056644" y="2348880"/>
            <a:ext cx="1471240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>
            <a:off x="2195736" y="2348880"/>
            <a:ext cx="3600400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>
            <a:off x="2195736" y="2348880"/>
            <a:ext cx="1008112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 flipH="1">
            <a:off x="1547664" y="3861048"/>
            <a:ext cx="288032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>
            <a:off x="1835696" y="3861048"/>
            <a:ext cx="72008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>
            <a:off x="1835696" y="3861048"/>
            <a:ext cx="4032448" cy="3240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>
            <a:off x="1835696" y="3861048"/>
            <a:ext cx="216024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/>
          <p:nvPr/>
        </p:nvCxnSpPr>
        <p:spPr>
          <a:xfrm>
            <a:off x="1871700" y="3861048"/>
            <a:ext cx="396044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/>
          <p:nvPr/>
        </p:nvCxnSpPr>
        <p:spPr>
          <a:xfrm>
            <a:off x="1907704" y="3861048"/>
            <a:ext cx="1872208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9838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302174" y="1124744"/>
            <a:ext cx="65527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Fyzikální vlivy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0580" y="1709519"/>
            <a:ext cx="891591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b="1" dirty="0" smtClean="0"/>
              <a:t>Sluneční záření</a:t>
            </a:r>
          </a:p>
          <a:p>
            <a:endParaRPr lang="cs-CZ" b="1" dirty="0" smtClean="0"/>
          </a:p>
          <a:p>
            <a:pPr marL="285750" indent="-285750">
              <a:buFontTx/>
              <a:buChar char="-"/>
            </a:pPr>
            <a:r>
              <a:rPr lang="cs-CZ" dirty="0"/>
              <a:t>S</a:t>
            </a:r>
            <a:r>
              <a:rPr lang="cs-CZ" dirty="0" smtClean="0"/>
              <a:t>lunce – základní zdroj životně potřebné energie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široká škála elektromagnetického záření, které se od sebe odlišují vlnovou délkou: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/>
              <a:t>r</a:t>
            </a:r>
            <a:r>
              <a:rPr lang="cs-CZ" dirty="0" smtClean="0"/>
              <a:t>adiové vlny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/>
              <a:t>m</a:t>
            </a:r>
            <a:r>
              <a:rPr lang="cs-CZ" dirty="0" smtClean="0"/>
              <a:t>ikrovlny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/>
              <a:t>i</a:t>
            </a:r>
            <a:r>
              <a:rPr lang="cs-CZ" dirty="0" smtClean="0"/>
              <a:t>nfračervené záření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/>
              <a:t>v</a:t>
            </a:r>
            <a:r>
              <a:rPr lang="cs-CZ" dirty="0" smtClean="0"/>
              <a:t>iditelné světlo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/>
              <a:t>u</a:t>
            </a:r>
            <a:r>
              <a:rPr lang="cs-CZ" dirty="0" smtClean="0"/>
              <a:t>ltrafialové záření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/>
              <a:t>r</a:t>
            </a:r>
            <a:r>
              <a:rPr lang="cs-CZ" dirty="0" smtClean="0"/>
              <a:t>entgenové záření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/>
              <a:t>z</a:t>
            </a:r>
            <a:r>
              <a:rPr lang="cs-CZ" dirty="0" smtClean="0"/>
              <a:t>áření gama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7792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302174" y="1124744"/>
            <a:ext cx="65527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Fyzikální vlivy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1781019"/>
            <a:ext cx="882047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2</a:t>
            </a:r>
            <a:r>
              <a:rPr lang="cs-CZ" sz="2000" dirty="0" smtClean="0"/>
              <a:t>. </a:t>
            </a:r>
            <a:r>
              <a:rPr lang="cs-CZ" sz="2000" b="1" dirty="0" smtClean="0"/>
              <a:t>Světlo</a:t>
            </a:r>
          </a:p>
          <a:p>
            <a:pPr marL="342900" indent="-342900">
              <a:buFontTx/>
              <a:buChar char="-"/>
            </a:pPr>
            <a:r>
              <a:rPr lang="cs-CZ" sz="2000" dirty="0"/>
              <a:t>s</a:t>
            </a:r>
            <a:r>
              <a:rPr lang="cs-CZ" sz="2000" dirty="0" smtClean="0"/>
              <a:t>větelné záření ze slunce je nezbytný zdroj energie pro fotosyntézu rostlin</a:t>
            </a:r>
          </a:p>
          <a:p>
            <a:pPr marL="342900" indent="-342900">
              <a:buFontTx/>
              <a:buChar char="-"/>
            </a:pPr>
            <a:endParaRPr lang="cs-CZ" sz="2000" dirty="0"/>
          </a:p>
          <a:p>
            <a:r>
              <a:rPr lang="cs-CZ" sz="2000" b="1" dirty="0" smtClean="0"/>
              <a:t>3. Teplota</a:t>
            </a:r>
          </a:p>
          <a:p>
            <a:pPr marL="342900" indent="-342900">
              <a:buFontTx/>
              <a:buChar char="-"/>
            </a:pPr>
            <a:r>
              <a:rPr lang="cs-CZ" sz="2000" dirty="0" smtClean="0"/>
              <a:t>život všech organismů je omezen teplotou</a:t>
            </a:r>
          </a:p>
          <a:p>
            <a:pPr marL="342900" indent="-342900">
              <a:buFontTx/>
              <a:buChar char="-"/>
            </a:pPr>
            <a:r>
              <a:rPr lang="cs-CZ" sz="2000" dirty="0" smtClean="0"/>
              <a:t>životní děje: od -200 do 300 </a:t>
            </a:r>
            <a:r>
              <a:rPr lang="cs-CZ" sz="2000" baseline="30000" dirty="0" err="1" smtClean="0"/>
              <a:t>o</a:t>
            </a:r>
            <a:r>
              <a:rPr lang="cs-CZ" sz="2000" dirty="0" err="1" smtClean="0"/>
              <a:t>C</a:t>
            </a:r>
            <a:r>
              <a:rPr lang="cs-CZ" sz="2000" dirty="0" smtClean="0"/>
              <a:t> (teplotní rozdíly, hibernace apod.)</a:t>
            </a:r>
          </a:p>
          <a:p>
            <a:endParaRPr lang="cs-CZ" sz="2000" dirty="0"/>
          </a:p>
          <a:p>
            <a:r>
              <a:rPr lang="cs-CZ" sz="2000" b="1" dirty="0" smtClean="0"/>
              <a:t>4. Ultrafialové záření</a:t>
            </a:r>
          </a:p>
          <a:p>
            <a:pPr marL="342900" indent="-342900">
              <a:buFontTx/>
              <a:buChar char="-"/>
            </a:pPr>
            <a:r>
              <a:rPr lang="cs-CZ" sz="2000" dirty="0" smtClean="0"/>
              <a:t>krátkovlnné UV záření je zachycováno ve stratosféře je životu nebezpečné</a:t>
            </a:r>
          </a:p>
          <a:p>
            <a:pPr marL="342900" indent="-342900">
              <a:buFontTx/>
              <a:buChar char="-"/>
            </a:pPr>
            <a:r>
              <a:rPr lang="cs-CZ" sz="2000" dirty="0" smtClean="0"/>
              <a:t>omezuje fotosyntézu a může poškodit pokožku</a:t>
            </a:r>
          </a:p>
          <a:p>
            <a:endParaRPr lang="cs-CZ" sz="2000" dirty="0"/>
          </a:p>
          <a:p>
            <a:r>
              <a:rPr lang="cs-CZ" sz="2000" b="1" dirty="0" smtClean="0"/>
              <a:t>5. Kosmické záření</a:t>
            </a:r>
          </a:p>
          <a:p>
            <a:pPr marL="342900" indent="-342900">
              <a:buFontTx/>
              <a:buChar char="-"/>
            </a:pPr>
            <a:r>
              <a:rPr lang="cs-CZ" sz="2000" dirty="0" smtClean="0"/>
              <a:t>vysoké dávky pro život nebezpečné</a:t>
            </a:r>
          </a:p>
          <a:p>
            <a:pPr marL="342900" indent="-342900">
              <a:buFontTx/>
              <a:buChar char="-"/>
            </a:pPr>
            <a:r>
              <a:rPr lang="cs-CZ" sz="2000" dirty="0" smtClean="0"/>
              <a:t>může se projevit ve vysokých horách</a:t>
            </a:r>
          </a:p>
          <a:p>
            <a:endParaRPr lang="cs-CZ" sz="2000" dirty="0" smtClean="0"/>
          </a:p>
          <a:p>
            <a:pPr marL="342900" indent="-342900">
              <a:buFontTx/>
              <a:buChar char="-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60068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67544" y="1052736"/>
            <a:ext cx="81369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Fyzikální </a:t>
            </a:r>
            <a:r>
              <a:rPr lang="cs-CZ" sz="3200" dirty="0" smtClean="0"/>
              <a:t>vlivy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5734" y="1637511"/>
            <a:ext cx="871296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6. Atmosférický tlak</a:t>
            </a:r>
          </a:p>
          <a:p>
            <a:pPr marL="342900" indent="-342900">
              <a:buFontTx/>
              <a:buChar char="-"/>
            </a:pPr>
            <a:r>
              <a:rPr lang="cs-CZ" sz="2000" dirty="0" smtClean="0"/>
              <a:t>normální atmosférický tlak měření při hladině moře je 1 013 hPa</a:t>
            </a:r>
          </a:p>
          <a:p>
            <a:pPr marL="342900" indent="-342900">
              <a:buFontTx/>
              <a:buChar char="-"/>
            </a:pPr>
            <a:r>
              <a:rPr lang="cs-CZ" sz="2000" dirty="0" smtClean="0"/>
              <a:t>organismy na souši přizpůsobeny</a:t>
            </a:r>
          </a:p>
          <a:p>
            <a:pPr marL="342900" indent="-342900">
              <a:buFontTx/>
              <a:buChar char="-"/>
            </a:pPr>
            <a:r>
              <a:rPr lang="cs-CZ" sz="2000" dirty="0" smtClean="0"/>
              <a:t>organismy žijící v mořích: snášejí obrovské tlaky</a:t>
            </a:r>
          </a:p>
          <a:p>
            <a:endParaRPr lang="cs-CZ" sz="2000" dirty="0"/>
          </a:p>
          <a:p>
            <a:r>
              <a:rPr lang="cs-CZ" sz="2000" b="1" dirty="0" smtClean="0"/>
              <a:t>7. Vzdušné proudění</a:t>
            </a:r>
          </a:p>
          <a:p>
            <a:r>
              <a:rPr lang="cs-CZ" sz="2000" dirty="0" smtClean="0"/>
              <a:t>- nezbytné k rozšiřování semen rostlin nebo spor</a:t>
            </a:r>
          </a:p>
          <a:p>
            <a:endParaRPr lang="cs-CZ" sz="2000" dirty="0"/>
          </a:p>
          <a:p>
            <a:r>
              <a:rPr lang="cs-CZ" sz="2000" b="1" dirty="0" smtClean="0"/>
              <a:t>8. Vlhkost</a:t>
            </a:r>
          </a:p>
          <a:p>
            <a:r>
              <a:rPr lang="cs-CZ" sz="2000" dirty="0" smtClean="0"/>
              <a:t>- organismy se od sebe liší i vztahem k přítomnosti vody ve vnějším prostředí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890100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331640" y="1052736"/>
            <a:ext cx="70567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Chemické vlivy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8037" y="1556792"/>
            <a:ext cx="898792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000" b="1" dirty="0" smtClean="0"/>
              <a:t>Obsah kyslíku</a:t>
            </a:r>
          </a:p>
          <a:p>
            <a:pPr marL="342900" indent="-342900">
              <a:buFontTx/>
              <a:buChar char="-"/>
            </a:pPr>
            <a:r>
              <a:rPr lang="cs-CZ" sz="2000" dirty="0" smtClean="0"/>
              <a:t>základní chemická látka potřebná k životu</a:t>
            </a:r>
          </a:p>
          <a:p>
            <a:endParaRPr lang="cs-CZ" sz="2000" dirty="0"/>
          </a:p>
          <a:p>
            <a:r>
              <a:rPr lang="cs-CZ" sz="2000" b="1" dirty="0" smtClean="0"/>
              <a:t>2. Oxid uhličitý</a:t>
            </a:r>
          </a:p>
          <a:p>
            <a:r>
              <a:rPr lang="cs-CZ" sz="2000" dirty="0" smtClean="0"/>
              <a:t>- stálá součást atmosféry</a:t>
            </a:r>
          </a:p>
          <a:p>
            <a:pPr marL="342900" indent="-342900">
              <a:buFontTx/>
              <a:buChar char="-"/>
            </a:pPr>
            <a:r>
              <a:rPr lang="cs-CZ" sz="2000" dirty="0" smtClean="0"/>
              <a:t>důležitý pro rostliny, zisk uhlíku pro stavbu svých těl</a:t>
            </a:r>
          </a:p>
          <a:p>
            <a:pPr marL="342900" indent="-342900">
              <a:buFontTx/>
              <a:buChar char="-"/>
            </a:pPr>
            <a:endParaRPr lang="cs-CZ" sz="2000" dirty="0"/>
          </a:p>
          <a:p>
            <a:r>
              <a:rPr lang="cs-CZ" sz="2000" b="1" dirty="0" smtClean="0"/>
              <a:t>3. Obsah soli (salinita)</a:t>
            </a:r>
          </a:p>
          <a:p>
            <a:pPr marL="342900" indent="-342900">
              <a:buFontTx/>
              <a:buChar char="-"/>
            </a:pPr>
            <a:r>
              <a:rPr lang="cs-CZ" sz="2000" dirty="0" smtClean="0"/>
              <a:t>obsah chloridu sodného (kuchyňská sůl </a:t>
            </a:r>
            <a:r>
              <a:rPr lang="cs-CZ" sz="2000" dirty="0" err="1" smtClean="0"/>
              <a:t>NaCl</a:t>
            </a:r>
            <a:r>
              <a:rPr lang="cs-CZ" sz="2000" dirty="0" smtClean="0"/>
              <a:t>)</a:t>
            </a:r>
          </a:p>
          <a:p>
            <a:endParaRPr lang="cs-CZ" sz="2000" dirty="0"/>
          </a:p>
          <a:p>
            <a:r>
              <a:rPr lang="cs-CZ" sz="2000" b="1" dirty="0" smtClean="0"/>
              <a:t>4. pH vody</a:t>
            </a:r>
          </a:p>
          <a:p>
            <a:pPr marL="342900" indent="-342900">
              <a:buFontTx/>
              <a:buChar char="-"/>
            </a:pPr>
            <a:r>
              <a:rPr lang="cs-CZ" sz="2000" dirty="0" smtClean="0"/>
              <a:t>pH prostředí</a:t>
            </a:r>
          </a:p>
          <a:p>
            <a:pPr marL="342900" indent="-342900">
              <a:buFontTx/>
              <a:buChar char="-"/>
            </a:pPr>
            <a:endParaRPr lang="cs-CZ" sz="2000" dirty="0"/>
          </a:p>
          <a:p>
            <a:pPr marL="342900" indent="-342900">
              <a:buFontTx/>
              <a:buChar char="-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74250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331640" y="1052736"/>
            <a:ext cx="70567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Chemické vlivy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8037" y="1556792"/>
            <a:ext cx="8987924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5. Živiny</a:t>
            </a:r>
          </a:p>
          <a:p>
            <a:pPr marL="342900" indent="-342900">
              <a:buFontTx/>
              <a:buChar char="-"/>
            </a:pPr>
            <a:r>
              <a:rPr lang="cs-CZ" sz="2000" dirty="0" smtClean="0"/>
              <a:t>jsou jednoduché anorganické až složité organické látky rozpustné ve vodě</a:t>
            </a:r>
          </a:p>
          <a:p>
            <a:pPr marL="342900" indent="-342900">
              <a:buFontTx/>
              <a:buChar char="-"/>
            </a:pPr>
            <a:r>
              <a:rPr lang="cs-CZ" sz="2000" dirty="0" smtClean="0"/>
              <a:t>obsahují dusík, fosfor, síru, draslík a další tzv. biogenní prvky, z nichž se skládají těla živočichů</a:t>
            </a:r>
          </a:p>
          <a:p>
            <a:pPr marL="342900" indent="-342900">
              <a:buFontTx/>
              <a:buChar char="-"/>
            </a:pPr>
            <a:endParaRPr lang="cs-CZ" sz="2000" dirty="0"/>
          </a:p>
          <a:p>
            <a:r>
              <a:rPr lang="cs-CZ" sz="2000" b="1" dirty="0" smtClean="0"/>
              <a:t>6. Ostatní látky</a:t>
            </a:r>
          </a:p>
          <a:p>
            <a:pPr marL="342900" indent="-342900">
              <a:buFontTx/>
              <a:buChar char="-"/>
            </a:pPr>
            <a:r>
              <a:rPr lang="cs-CZ" sz="2000" dirty="0" smtClean="0"/>
              <a:t>chemické látky, které se v prostředí normálně nevyskytují, nebo se vyskytují v nižších koncentracích</a:t>
            </a:r>
          </a:p>
          <a:p>
            <a:pPr marL="342900" indent="-342900">
              <a:buFontTx/>
              <a:buChar char="-"/>
            </a:pPr>
            <a:r>
              <a:rPr lang="cs-CZ" sz="2000" dirty="0" smtClean="0"/>
              <a:t>např. jedy, látky příliš kyselé nebo zásadité</a:t>
            </a:r>
            <a:endParaRPr lang="cs-CZ" sz="2000" dirty="0"/>
          </a:p>
          <a:p>
            <a:pPr marL="342900" indent="-342900">
              <a:buFontTx/>
              <a:buChar char="-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681691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1124744"/>
            <a:ext cx="748883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Biotické vlivy</a:t>
            </a:r>
          </a:p>
          <a:p>
            <a:pPr marL="342900" indent="-342900">
              <a:buFontTx/>
              <a:buChar char="-"/>
            </a:pPr>
            <a:r>
              <a:rPr lang="cs-CZ" sz="2000" u="sng" dirty="0" smtClean="0"/>
              <a:t>přímé</a:t>
            </a:r>
            <a:r>
              <a:rPr lang="cs-CZ" sz="2000" dirty="0" smtClean="0"/>
              <a:t>: vzájemná vazba dvou nebo více druhů organismů (např. přítomnost cizopasníků v těle hostitele, nebo vztah kořisti a dravce)</a:t>
            </a:r>
          </a:p>
          <a:p>
            <a:pPr marL="342900" indent="-342900">
              <a:buFontTx/>
              <a:buChar char="-"/>
            </a:pPr>
            <a:r>
              <a:rPr lang="cs-CZ" sz="2000" u="sng" dirty="0" smtClean="0"/>
              <a:t>nepřímé</a:t>
            </a:r>
            <a:r>
              <a:rPr lang="cs-CZ" sz="2000" dirty="0" smtClean="0"/>
              <a:t>: organismy si navzájem ovlivňují a mění abiotické faktory, např. zastínění rostlin v podrostu lesa korunami stromů</a:t>
            </a:r>
          </a:p>
          <a:p>
            <a:pPr marL="342900" indent="-342900">
              <a:buFontTx/>
              <a:buChar char="-"/>
            </a:pPr>
            <a:endParaRPr lang="cs-CZ" sz="2000" dirty="0"/>
          </a:p>
          <a:p>
            <a:endParaRPr lang="cs-CZ" sz="2000" dirty="0" smtClean="0"/>
          </a:p>
          <a:p>
            <a:r>
              <a:rPr lang="cs-CZ" sz="3200" dirty="0" smtClean="0"/>
              <a:t>Vliv času</a:t>
            </a:r>
          </a:p>
          <a:p>
            <a:pPr marL="342900" indent="-342900">
              <a:buFontTx/>
              <a:buChar char="-"/>
            </a:pPr>
            <a:r>
              <a:rPr lang="cs-CZ" sz="2000" dirty="0" smtClean="0"/>
              <a:t>fyzikální, chemické a biotické vlivy neprobíhají se stále stejnou intenzitou a nejsou vázány pouze na jeden okamžik</a:t>
            </a:r>
          </a:p>
          <a:p>
            <a:pPr marL="342900" indent="-342900">
              <a:buFontTx/>
              <a:buChar char="-"/>
            </a:pPr>
            <a:r>
              <a:rPr lang="cs-CZ" sz="2000" dirty="0" smtClean="0"/>
              <a:t>denní cyklus (24hodinový)</a:t>
            </a:r>
          </a:p>
          <a:p>
            <a:pPr marL="342900" indent="-342900">
              <a:buFontTx/>
              <a:buChar char="-"/>
            </a:pPr>
            <a:r>
              <a:rPr lang="cs-CZ" sz="2000" dirty="0" smtClean="0"/>
              <a:t>sezónní cykly: čtyři roční období, období dešťů a sucha</a:t>
            </a:r>
          </a:p>
          <a:p>
            <a:pPr marL="342900" indent="-342900">
              <a:buFontTx/>
              <a:buChar char="-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618703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05351" y="1080000"/>
            <a:ext cx="237956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Souhrn učiva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6111" y="1765264"/>
            <a:ext cx="792088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Otázky pro opakování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Definuj následující pojmy: ekologie, ekosystém.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Definuj podmínky života organismů v přírodě.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Vyjmenuj a popiš abiotické vlivy.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Vyjmenuj a popiš chemické vlivy.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Definuj a popiš biotické vlivy.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Popiš vliv času na život organismů.</a:t>
            </a:r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916832"/>
            <a:ext cx="7632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doc. RNDr. </a:t>
            </a:r>
            <a:r>
              <a:rPr lang="cs-CZ" sz="2000" dirty="0"/>
              <a:t>BRANIŠ, </a:t>
            </a:r>
            <a:r>
              <a:rPr lang="cs-CZ" sz="2000" dirty="0" smtClean="0"/>
              <a:t>CSc., </a:t>
            </a:r>
            <a:r>
              <a:rPr lang="cs-CZ" sz="2000" dirty="0"/>
              <a:t>Martin. </a:t>
            </a:r>
            <a:r>
              <a:rPr lang="cs-CZ" sz="2000" i="1" dirty="0"/>
              <a:t>Základy ekologie a ochrany životního prostředí</a:t>
            </a:r>
            <a:r>
              <a:rPr lang="cs-CZ" sz="2000" dirty="0"/>
              <a:t>. Praha: Informatorium, 2004, ISBN 80-7333-024-5. 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811</TotalTime>
  <Words>672</Words>
  <Application>Microsoft Office PowerPoint</Application>
  <PresentationFormat>Předvádění na obrazovce (4:3)</PresentationFormat>
  <Paragraphs>158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Anna Mazáčová, Ing.</cp:lastModifiedBy>
  <cp:revision>52</cp:revision>
  <dcterms:created xsi:type="dcterms:W3CDTF">2010-11-01T23:40:31Z</dcterms:created>
  <dcterms:modified xsi:type="dcterms:W3CDTF">2013-09-19T05:37:20Z</dcterms:modified>
</cp:coreProperties>
</file>