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62" r:id="rId3"/>
    <p:sldId id="263" r:id="rId4"/>
    <p:sldId id="264" r:id="rId5"/>
    <p:sldId id="265" r:id="rId6"/>
    <p:sldId id="260" r:id="rId7"/>
    <p:sldId id="269" r:id="rId8"/>
    <p:sldId id="271" r:id="rId9"/>
    <p:sldId id="274" r:id="rId10"/>
    <p:sldId id="27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6034C9-0C10-4709-89CF-588DBB286094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CD699E-EA96-45EC-B0B9-BEBA921AE4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233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CB0685-C279-4FAD-8361-52E3E3EF75A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D71C-06BE-4BCB-9A19-3CF306B776E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08EF3-D217-435C-AD0A-CCDFC2420A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D71C-06BE-4BCB-9A19-3CF306B776E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08EF3-D217-435C-AD0A-CCDFC2420A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D71C-06BE-4BCB-9A19-3CF306B776E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E7008EF3-D217-435C-AD0A-CCDFC2420A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D71C-06BE-4BCB-9A19-3CF306B776E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08EF3-D217-435C-AD0A-CCDFC2420A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D71C-06BE-4BCB-9A19-3CF306B776E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08EF3-D217-435C-AD0A-CCDFC2420A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D71C-06BE-4BCB-9A19-3CF306B776E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08EF3-D217-435C-AD0A-CCDFC2420A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D71C-06BE-4BCB-9A19-3CF306B776E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08EF3-D217-435C-AD0A-CCDFC2420A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D71C-06BE-4BCB-9A19-3CF306B776E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08EF3-D217-435C-AD0A-CCDFC2420A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D71C-06BE-4BCB-9A19-3CF306B776E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08EF3-D217-435C-AD0A-CCDFC2420A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D71C-06BE-4BCB-9A19-3CF306B776E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08EF3-D217-435C-AD0A-CCDFC2420A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CD71C-06BE-4BCB-9A19-3CF306B776E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008EF3-D217-435C-AD0A-CCDFC2420A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C5CD71C-06BE-4BCB-9A19-3CF306B776E7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7008EF3-D217-435C-AD0A-CCDFC2420A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edge/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sz="6400" b="1" dirty="0" smtClean="0"/>
              <a:t>ZEYEROVA </a:t>
            </a:r>
            <a:r>
              <a:rPr lang="cs-CZ" sz="6400" b="1" dirty="0"/>
              <a:t>3354, 767 01 KROMĚŘÍŽ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 </a:t>
            </a:r>
            <a:r>
              <a:rPr lang="cs-CZ" sz="6400" b="1" dirty="0" smtClean="0"/>
              <a:t>ZÁKLADNÍ ŠKOLA SLOVAN, KROMĚŘÍŽ, PŘÍSPĚVKOVÁ ORGANIZACE</a:t>
            </a:r>
            <a:endParaRPr lang="cs-CZ" sz="6400" dirty="0" smtClean="0"/>
          </a:p>
          <a:p>
            <a:pPr>
              <a:buNone/>
            </a:pPr>
            <a:endParaRPr lang="cs-CZ" sz="6400" dirty="0"/>
          </a:p>
          <a:p>
            <a:pPr>
              <a:buNone/>
            </a:pPr>
            <a:r>
              <a:rPr lang="cs-CZ" sz="6400" dirty="0"/>
              <a:t>projekt v rámci vzdělávacího programu</a:t>
            </a:r>
          </a:p>
          <a:p>
            <a:pPr>
              <a:buNone/>
            </a:pPr>
            <a:r>
              <a:rPr lang="cs-CZ" sz="6400" dirty="0"/>
              <a:t>VZDĚLÁNÍ PRO KONKURENCESCHOPNOST</a:t>
            </a:r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sz="6400" dirty="0"/>
              <a:t>ŠABLONA ČÍSLO: III/2</a:t>
            </a:r>
          </a:p>
          <a:p>
            <a:pPr>
              <a:buNone/>
            </a:pPr>
            <a:r>
              <a:rPr lang="cs-CZ" sz="6400" dirty="0"/>
              <a:t>NÁZEV:  INOVACE A ZKVALITNĚNÍ VÝUKY PROSTŘEDNICTVÍM ICT</a:t>
            </a:r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sz="6400" dirty="0"/>
              <a:t>PŘEDMĚT:  PŘÍRODOPIS</a:t>
            </a:r>
          </a:p>
          <a:p>
            <a:pPr>
              <a:buNone/>
            </a:pPr>
            <a:r>
              <a:rPr lang="cs-CZ" sz="6400" dirty="0"/>
              <a:t>ROČNÍK:  </a:t>
            </a:r>
            <a:r>
              <a:rPr lang="cs-CZ" sz="6400" dirty="0" smtClean="0"/>
              <a:t>VII.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TÉMA: </a:t>
            </a:r>
            <a:r>
              <a:rPr lang="cs-CZ" sz="6400" dirty="0" smtClean="0"/>
              <a:t>nahosemenné rostliny – jehličnany -  modřín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AUTOR: MGR. RADKA PETŘÍKOVÁ</a:t>
            </a:r>
          </a:p>
          <a:p>
            <a:pPr>
              <a:buNone/>
            </a:pPr>
            <a:r>
              <a:rPr lang="cs-CZ" sz="6400" dirty="0"/>
              <a:t>DATUM VYTVOŘENÍ: </a:t>
            </a:r>
            <a:r>
              <a:rPr lang="cs-CZ" sz="6400" dirty="0" smtClean="0"/>
              <a:t>12. 3. 2012</a:t>
            </a:r>
            <a:endParaRPr lang="cs-CZ" sz="6400" dirty="0"/>
          </a:p>
          <a:p>
            <a:pPr>
              <a:buNone/>
            </a:pPr>
            <a:r>
              <a:rPr lang="cs-CZ" sz="6400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 algn="ctr">
              <a:buNone/>
            </a:pPr>
            <a:r>
              <a:rPr lang="cs-CZ" sz="7200" b="1" dirty="0">
                <a:solidFill>
                  <a:srgbClr val="FF0000"/>
                </a:solidFill>
              </a:rPr>
              <a:t>VY_32_INOVACE_ </a:t>
            </a:r>
            <a:r>
              <a:rPr lang="cs-CZ" sz="7200" b="1" dirty="0" smtClean="0">
                <a:solidFill>
                  <a:srgbClr val="FF0000"/>
                </a:solidFill>
              </a:rPr>
              <a:t>09_RP </a:t>
            </a:r>
            <a:endParaRPr lang="cs-CZ" sz="72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Anotace </a:t>
            </a:r>
            <a:endParaRPr lang="cs-CZ" sz="36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35785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600" u="sng" dirty="0" smtClean="0"/>
              <a:t>Prezentace je vytvořena </a:t>
            </a:r>
            <a:r>
              <a:rPr lang="cs-CZ" sz="1600" dirty="0" smtClean="0"/>
              <a:t>jako doplněk k učivu 7. ročníku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Prezentace je určena </a:t>
            </a:r>
            <a:r>
              <a:rPr lang="cs-CZ" sz="16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Cílem prezentace je </a:t>
            </a:r>
            <a:r>
              <a:rPr lang="cs-CZ" sz="1600" dirty="0" smtClean="0"/>
              <a:t>hlubší poznání přírody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Prezentace obsahuje </a:t>
            </a:r>
            <a:r>
              <a:rPr lang="cs-CZ" sz="1600" dirty="0" smtClean="0"/>
              <a:t>obrázky doplněné o krátký výklad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Speciální vzdělávací potřeby</a:t>
            </a:r>
          </a:p>
          <a:p>
            <a:r>
              <a:rPr lang="cs-CZ" sz="1600" dirty="0" smtClean="0"/>
              <a:t>učebnice Přírodopis pro 7. ročník (</a:t>
            </a:r>
            <a:r>
              <a:rPr lang="cs-CZ" sz="1600" dirty="0" err="1" smtClean="0"/>
              <a:t>Fraus</a:t>
            </a:r>
            <a:r>
              <a:rPr lang="cs-CZ" sz="1600" dirty="0" smtClean="0"/>
              <a:t>), živý biologický materiál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r>
              <a:rPr lang="cs-CZ" sz="1600" u="sng" dirty="0" smtClean="0"/>
              <a:t>Délka aktivity </a:t>
            </a:r>
            <a:r>
              <a:rPr lang="cs-CZ" sz="1600" dirty="0" smtClean="0"/>
              <a:t> 10 minut</a:t>
            </a:r>
          </a:p>
          <a:p>
            <a:endParaRPr lang="cs-CZ" sz="1600" dirty="0" smtClean="0"/>
          </a:p>
          <a:p>
            <a:r>
              <a:rPr lang="cs-CZ" sz="1600" u="sng" dirty="0" smtClean="0"/>
              <a:t>Zkušenosti z pilotáže</a:t>
            </a:r>
          </a:p>
          <a:p>
            <a:endParaRPr lang="cs-CZ" sz="1600" dirty="0" smtClean="0"/>
          </a:p>
          <a:p>
            <a:r>
              <a:rPr lang="cs-CZ" sz="1600" dirty="0" smtClean="0"/>
              <a:t>Vhodné jako doplněk k učivu z učebnice.</a:t>
            </a:r>
          </a:p>
          <a:p>
            <a:r>
              <a:rPr lang="cs-CZ" sz="1600" dirty="0" smtClean="0"/>
              <a:t>Prezentaci je dobré doplnit ukázkami přírodnin.</a:t>
            </a:r>
          </a:p>
          <a:p>
            <a:endParaRPr lang="cs-CZ" sz="1200" dirty="0" smtClean="0"/>
          </a:p>
          <a:p>
            <a:endParaRPr lang="cs-CZ" sz="1000" dirty="0" smtClean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76673"/>
            <a:ext cx="8062664" cy="720079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JEHLIČNANY</a:t>
            </a:r>
            <a:r>
              <a:rPr lang="cs-CZ" sz="8000" dirty="0" smtClean="0"/>
              <a:t> - </a:t>
            </a:r>
            <a:r>
              <a:rPr lang="cs-CZ" sz="8000" dirty="0"/>
              <a:t>4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32240" y="5229200"/>
            <a:ext cx="2411760" cy="1368152"/>
          </a:xfrm>
        </p:spPr>
        <p:txBody>
          <a:bodyPr>
            <a:normAutofit/>
          </a:bodyPr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286000" y="3428999"/>
            <a:ext cx="28620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1988840"/>
            <a:ext cx="6624736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Říše: </a:t>
            </a:r>
            <a:r>
              <a:rPr lang="cs-CZ" spc="100" dirty="0" smtClean="0">
                <a:latin typeface="Constantia"/>
              </a:rPr>
              <a:t>rostliny </a:t>
            </a: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endParaRPr lang="cs-CZ" spc="100" dirty="0" smtClean="0">
              <a:solidFill>
                <a:prstClr val="black"/>
              </a:solidFill>
              <a:latin typeface="Constantia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Podříše: </a:t>
            </a:r>
            <a:r>
              <a:rPr lang="cs-CZ" spc="100" dirty="0" smtClean="0">
                <a:latin typeface="Constantia"/>
              </a:rPr>
              <a:t>cévnaté rostliny </a:t>
            </a: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/>
            </a:r>
            <a:br>
              <a:rPr lang="cs-CZ" spc="100" dirty="0" smtClean="0">
                <a:solidFill>
                  <a:prstClr val="black"/>
                </a:solidFill>
                <a:latin typeface="Constantia"/>
              </a:rPr>
            </a:b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Oddělení: </a:t>
            </a:r>
            <a:r>
              <a:rPr lang="cs-CZ" spc="100" dirty="0" smtClean="0">
                <a:latin typeface="Constantia"/>
              </a:rPr>
              <a:t>nahosemenné rostliny</a:t>
            </a: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  </a:t>
            </a:r>
            <a:br>
              <a:rPr lang="cs-CZ" spc="100" dirty="0" smtClean="0">
                <a:solidFill>
                  <a:prstClr val="black"/>
                </a:solidFill>
                <a:latin typeface="Constantia"/>
              </a:rPr>
            </a:b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Třída: </a:t>
            </a:r>
            <a:r>
              <a:rPr lang="cs-CZ" spc="100" dirty="0" smtClean="0">
                <a:latin typeface="Constantia"/>
              </a:rPr>
              <a:t>jehličnany</a:t>
            </a: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endParaRPr lang="cs-CZ" spc="100" dirty="0" smtClean="0">
              <a:solidFill>
                <a:prstClr val="black"/>
              </a:solidFill>
              <a:latin typeface="Constantia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Řád: </a:t>
            </a:r>
            <a:r>
              <a:rPr lang="cs-CZ" spc="100" dirty="0" err="1" smtClean="0">
                <a:latin typeface="Constantia"/>
              </a:rPr>
              <a:t>borovicotvaré</a:t>
            </a:r>
            <a:endParaRPr lang="cs-CZ" spc="100" dirty="0" smtClean="0">
              <a:latin typeface="Constantia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endParaRPr lang="cs-CZ" spc="100" dirty="0" smtClean="0">
              <a:solidFill>
                <a:prstClr val="black"/>
              </a:solidFill>
              <a:latin typeface="Constantia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Čeleď: </a:t>
            </a:r>
            <a:r>
              <a:rPr lang="cs-CZ" spc="100" dirty="0" err="1" smtClean="0">
                <a:latin typeface="Constantia"/>
              </a:rPr>
              <a:t>borovicovité</a:t>
            </a:r>
            <a:endParaRPr lang="cs-CZ" spc="100" dirty="0" smtClean="0">
              <a:latin typeface="Constantia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endParaRPr lang="cs-CZ" spc="100" dirty="0" smtClean="0">
              <a:solidFill>
                <a:prstClr val="black"/>
              </a:solidFill>
              <a:latin typeface="Constantia"/>
            </a:endParaRPr>
          </a:p>
          <a:p>
            <a:pPr lvl="0" algn="ctr">
              <a:spcBef>
                <a:spcPts val="600"/>
              </a:spcBef>
              <a:buClr>
                <a:srgbClr val="F3A447"/>
              </a:buClr>
              <a:buSzPct val="85000"/>
            </a:pPr>
            <a:r>
              <a:rPr lang="cs-CZ" spc="100" dirty="0" smtClean="0">
                <a:solidFill>
                  <a:prstClr val="black"/>
                </a:solidFill>
                <a:latin typeface="Constantia"/>
              </a:rPr>
              <a:t>Rod: </a:t>
            </a:r>
            <a:r>
              <a:rPr lang="cs-CZ" spc="100" dirty="0" smtClean="0">
                <a:latin typeface="Constantia"/>
              </a:rPr>
              <a:t>modřín</a:t>
            </a:r>
            <a:endParaRPr lang="cs-CZ" dirty="0" smtClean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MODŘÍN OPADAVÝ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48064" y="1556792"/>
            <a:ext cx="3384376" cy="489654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horský světlomilný strom</a:t>
            </a:r>
          </a:p>
          <a:p>
            <a:r>
              <a:rPr lang="cs-CZ" dirty="0" smtClean="0"/>
              <a:t>často se pěstuje    i v parcích</a:t>
            </a:r>
          </a:p>
          <a:p>
            <a:r>
              <a:rPr lang="cs-CZ" dirty="0" smtClean="0"/>
              <a:t>pryskyřice modřínu se nazývá benátský terpentýn</a:t>
            </a:r>
          </a:p>
          <a:p>
            <a:r>
              <a:rPr lang="cs-CZ" dirty="0" smtClean="0"/>
              <a:t>kvete od dubna do června</a:t>
            </a:r>
          </a:p>
          <a:p>
            <a:endParaRPr lang="cs-CZ" dirty="0"/>
          </a:p>
        </p:txBody>
      </p:sp>
      <p:pic>
        <p:nvPicPr>
          <p:cNvPr id="4" name="Picture 2" descr="C:\Documents and Settings\uzivatel\Dokumenty\Obrázky\OLYMPUS Master 2\2012\04\21\P421416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521549" y="2150858"/>
            <a:ext cx="4752530" cy="3564397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Borka je hrubá, rozpraskaná, zvenčí šedavá, na řezu hnědočervená</a:t>
            </a:r>
            <a:endParaRPr lang="cs-CZ" dirty="0"/>
          </a:p>
        </p:txBody>
      </p:sp>
      <p:pic>
        <p:nvPicPr>
          <p:cNvPr id="1026" name="Picture 2" descr="C:\Documents and Settings\uzivatel\Dokumenty\Obrázky\OLYMPUS Master 2\2012\05\08\P508453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432983" y="1600200"/>
            <a:ext cx="6278033" cy="470852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Samičí květenství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27984" y="2564904"/>
            <a:ext cx="4032448" cy="4104456"/>
          </a:xfrm>
        </p:spPr>
        <p:txBody>
          <a:bodyPr>
            <a:normAutofit/>
          </a:bodyPr>
          <a:lstStyle/>
          <a:p>
            <a:r>
              <a:rPr lang="cs-CZ" dirty="0" smtClean="0"/>
              <a:t>samčí šištice jsou sýrově žluté</a:t>
            </a:r>
          </a:p>
          <a:p>
            <a:r>
              <a:rPr lang="cs-CZ" dirty="0" smtClean="0"/>
              <a:t>samičí šištice je karmínově červená</a:t>
            </a:r>
          </a:p>
        </p:txBody>
      </p:sp>
      <p:pic>
        <p:nvPicPr>
          <p:cNvPr id="5122" name="Picture 2" descr="http://upload.wikimedia.org/wikipedia/commons/thumb/4/46/LarixDeciduaFemaleFlower.jpg/220px-LarixDeciduaFemaleFlow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916832"/>
            <a:ext cx="3024336" cy="4027865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šišky -  drobné vejčitě kulovité nerozpadavé, dozrávají na podzim</a:t>
            </a:r>
            <a:endParaRPr lang="cs-CZ" dirty="0"/>
          </a:p>
        </p:txBody>
      </p:sp>
      <p:pic>
        <p:nvPicPr>
          <p:cNvPr id="2050" name="Picture 2" descr="C:\Documents and Settings\uzivatel\Dokumenty\Obrázky\OLYMPUS Master 2\2012\05\08\P508455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427984" y="3212976"/>
            <a:ext cx="4363152" cy="3272364"/>
          </a:xfrm>
          <a:prstGeom prst="rect">
            <a:avLst/>
          </a:prstGeom>
          <a:noFill/>
        </p:spPr>
      </p:pic>
      <p:pic>
        <p:nvPicPr>
          <p:cNvPr id="4" name="Picture 2" descr="C:\Documents and Settings\uzivatel\Dokumenty\Obrázky\OLYMPUS Master 2\2012\05\08\P5084558.JP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683568" y="1484784"/>
            <a:ext cx="4435160" cy="332637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100" dirty="0" smtClean="0"/>
              <a:t>Jehlice jsou měkké, světle zelené a vyrůstají ve svazečcích z </a:t>
            </a:r>
            <a:r>
              <a:rPr lang="cs-CZ" sz="3100" dirty="0" err="1" smtClean="0"/>
              <a:t>brachiblastů</a:t>
            </a:r>
            <a:r>
              <a:rPr lang="cs-CZ" sz="3100" dirty="0" smtClean="0"/>
              <a:t>, na zimu opadávají</a:t>
            </a:r>
            <a:endParaRPr lang="cs-CZ" dirty="0"/>
          </a:p>
        </p:txBody>
      </p:sp>
      <p:pic>
        <p:nvPicPr>
          <p:cNvPr id="4098" name="Picture 2" descr="C:\Documents and Settings\uzivatel\Dokumenty\Obrázky\OLYMPUS Master 2\2012\04\21\P421416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475656" y="1988840"/>
            <a:ext cx="6062009" cy="4546507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2304256" cy="1143000"/>
          </a:xfrm>
        </p:spPr>
        <p:txBody>
          <a:bodyPr/>
          <a:lstStyle/>
          <a:p>
            <a:r>
              <a:rPr lang="cs-CZ" dirty="0" smtClean="0"/>
              <a:t>Využití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2592288" cy="439252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dřevo se používá k výrobě nábytku, obkladů stěn nebo jako stavební materiál</a:t>
            </a:r>
          </a:p>
          <a:p>
            <a:endParaRPr lang="cs-CZ" dirty="0"/>
          </a:p>
        </p:txBody>
      </p:sp>
      <p:pic>
        <p:nvPicPr>
          <p:cNvPr id="1026" name="Picture 2" descr="C:\Documents and Settings\uzivatel\Dokumenty\Obrázky\OLYMPUS Master 2\2012\05\25\P525519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2469468" y="1213284"/>
            <a:ext cx="6451104" cy="483832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Text – </a:t>
            </a:r>
            <a:r>
              <a:rPr lang="cs-CZ" dirty="0" err="1" smtClean="0"/>
              <a:t>Wikipedie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Obrázky – vlastní tvorba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Samičí šištice – obrázek -  </a:t>
            </a:r>
            <a:r>
              <a:rPr lang="cs-CZ" dirty="0" err="1" smtClean="0"/>
              <a:t>Tigerente</a:t>
            </a:r>
            <a:r>
              <a:rPr lang="cs-CZ" dirty="0" smtClean="0"/>
              <a:t>. Http://cs </a:t>
            </a:r>
            <a:r>
              <a:rPr lang="cs-CZ" dirty="0" err="1" smtClean="0"/>
              <a:t>wikipedia.org</a:t>
            </a:r>
            <a:r>
              <a:rPr lang="cs-CZ" dirty="0" smtClean="0"/>
              <a:t> [online]. 5. 6. 2005, 18“00 [cit. 2012-03-12]</a:t>
            </a:r>
          </a:p>
          <a:p>
            <a:pPr>
              <a:buNone/>
            </a:pPr>
            <a:r>
              <a:rPr lang="cs-CZ" dirty="0" smtClean="0"/>
              <a:t>     File: </a:t>
            </a:r>
            <a:r>
              <a:rPr lang="cs-CZ" dirty="0" err="1" smtClean="0"/>
              <a:t>LarixDeciduaFemale</a:t>
            </a:r>
            <a:r>
              <a:rPr lang="cs-CZ" dirty="0" smtClean="0"/>
              <a:t> </a:t>
            </a:r>
            <a:r>
              <a:rPr lang="cs-CZ" dirty="0" err="1" smtClean="0"/>
              <a:t>Flower.jpg</a:t>
            </a:r>
            <a:r>
              <a:rPr lang="cs-CZ" dirty="0" smtClean="0"/>
              <a:t>. Dostupné z WWW: http://upload.wikimedia.org/wikipedia/commons/thumb/4/46/LarixDeciduaFemaleFlower.jpg/450px-LarixDeciduaFemaleFlower.jpg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77</TotalTime>
  <Words>152</Words>
  <Application>Microsoft Office PowerPoint</Application>
  <PresentationFormat>Předvádění na obrazovce (4:3)</PresentationFormat>
  <Paragraphs>71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Prezentace aplikace PowerPoint</vt:lpstr>
      <vt:lpstr>Anotace </vt:lpstr>
      <vt:lpstr>JEHLIČNANY - 4</vt:lpstr>
      <vt:lpstr>MODŘÍN OPADAVÝ</vt:lpstr>
      <vt:lpstr>Borka je hrubá, rozpraskaná, zvenčí šedavá, na řezu hnědočervená</vt:lpstr>
      <vt:lpstr>Samičí květenství</vt:lpstr>
      <vt:lpstr>šišky -  drobné vejčitě kulovité nerozpadavé, dozrávají na podzim</vt:lpstr>
      <vt:lpstr>Jehlice jsou měkké, světle zelené a vyrůstají ve svazečcích z brachiblastů, na zimu opadávají</vt:lpstr>
      <vt:lpstr>Využití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EU14</cp:lastModifiedBy>
  <cp:revision>13</cp:revision>
  <dcterms:created xsi:type="dcterms:W3CDTF">2012-05-24T21:54:05Z</dcterms:created>
  <dcterms:modified xsi:type="dcterms:W3CDTF">2012-06-21T08:37:59Z</dcterms:modified>
</cp:coreProperties>
</file>