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5"/>
  </p:notesMasterIdLst>
  <p:sldIdLst>
    <p:sldId id="256" r:id="rId2"/>
    <p:sldId id="260" r:id="rId3"/>
    <p:sldId id="261" r:id="rId4"/>
    <p:sldId id="262" r:id="rId5"/>
    <p:sldId id="259" r:id="rId6"/>
    <p:sldId id="263" r:id="rId7"/>
    <p:sldId id="264" r:id="rId8"/>
    <p:sldId id="265" r:id="rId9"/>
    <p:sldId id="266" r:id="rId10"/>
    <p:sldId id="267" r:id="rId11"/>
    <p:sldId id="258" r:id="rId12"/>
    <p:sldId id="269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456" y="-6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54800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05491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6924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4162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6147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24610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80510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73580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97914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910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46239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97119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563921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24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Vaznost atomů a uhlíkové řetězce v molekulách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organických sloučenin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Molekula, vaznost atomu, řetězec,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cyklický, acyklický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Chemie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Anna Mazáčová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a 2. ročník, žáci 15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29480"/>
            <a:ext cx="7560840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dirty="0" smtClean="0"/>
              <a:t>Vaznost atomů organické sloučeniny</a:t>
            </a:r>
            <a:endParaRPr lang="cs-CZ" sz="32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VY_32_INOVACE_24_466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611560" y="2275131"/>
            <a:ext cx="795688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1560" y="4005064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900000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Vaznost atomů v molekule organické sloučeniny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412776"/>
            <a:ext cx="8280920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• </a:t>
            </a:r>
            <a:r>
              <a:rPr lang="cs-CZ" sz="2000" dirty="0" smtClean="0"/>
              <a:t>Vaznost udává, kolik vazebných elektronových párů daný atom sdílí s jinými atomy v molekule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• </a:t>
            </a:r>
            <a:r>
              <a:rPr lang="cs-CZ" sz="2000" u="sng" dirty="0" smtClean="0"/>
              <a:t>Atomy vodíku a halogenů jednovazné:</a:t>
            </a:r>
            <a:endParaRPr lang="cs-CZ" sz="2000" dirty="0" smtClean="0"/>
          </a:p>
          <a:p>
            <a:r>
              <a:rPr lang="cs-CZ" sz="2000" dirty="0" smtClean="0"/>
              <a:t>     H-       Cl-          F-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•</a:t>
            </a:r>
            <a:r>
              <a:rPr lang="cs-CZ" u="sng" dirty="0" smtClean="0"/>
              <a:t> </a:t>
            </a:r>
            <a:r>
              <a:rPr lang="cs-CZ" sz="2000" u="sng" dirty="0" smtClean="0"/>
              <a:t>Atomy kyslíku a síry dvojvazné:</a:t>
            </a:r>
            <a:endParaRPr lang="cs-CZ" sz="2000" dirty="0" smtClean="0"/>
          </a:p>
          <a:p>
            <a:r>
              <a:rPr lang="cs-CZ" sz="2000" dirty="0" smtClean="0"/>
              <a:t>    -O-       O=       -S-      =S</a:t>
            </a:r>
          </a:p>
          <a:p>
            <a:r>
              <a:rPr lang="cs-CZ" u="sng" dirty="0"/>
              <a:t> </a:t>
            </a:r>
            <a:r>
              <a:rPr lang="cs-CZ" u="sng" dirty="0" smtClean="0"/>
              <a:t> 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683568" y="299695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900000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Vaznost atomů v molekule organických sloučenin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0736" y="1263581"/>
            <a:ext cx="813690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• </a:t>
            </a:r>
            <a:r>
              <a:rPr lang="cs-CZ" u="sng" dirty="0" smtClean="0"/>
              <a:t>Atomy dusíku </a:t>
            </a:r>
            <a:r>
              <a:rPr lang="cs-CZ" u="sng" dirty="0" err="1" smtClean="0"/>
              <a:t>trojvazné</a:t>
            </a:r>
            <a:r>
              <a:rPr lang="cs-CZ" u="sng" dirty="0" smtClean="0"/>
              <a:t>:</a:t>
            </a:r>
            <a:endParaRPr lang="cs-CZ" dirty="0"/>
          </a:p>
          <a:p>
            <a:r>
              <a:rPr lang="cs-CZ" dirty="0" smtClean="0"/>
              <a:t>     -N-         -N=         N≡</a:t>
            </a:r>
          </a:p>
          <a:p>
            <a:r>
              <a:rPr lang="cs-CZ" dirty="0" smtClean="0"/>
              <a:t>       </a:t>
            </a:r>
            <a:endParaRPr lang="cs-CZ" u="sng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• </a:t>
            </a:r>
            <a:r>
              <a:rPr lang="cs-CZ" u="sng" dirty="0" smtClean="0"/>
              <a:t>Atomy uhlíku čtyřvazné:</a:t>
            </a:r>
          </a:p>
          <a:p>
            <a:r>
              <a:rPr lang="cs-CZ" dirty="0"/>
              <a:t> </a:t>
            </a:r>
            <a:r>
              <a:rPr lang="cs-CZ" dirty="0" smtClean="0"/>
              <a:t>    ı                                                     </a:t>
            </a:r>
            <a:r>
              <a:rPr lang="cs-CZ" dirty="0" err="1" smtClean="0"/>
              <a:t>ı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- C-            -C≡              =C=           -C=</a:t>
            </a:r>
          </a:p>
          <a:p>
            <a:r>
              <a:rPr lang="cs-CZ" dirty="0"/>
              <a:t> </a:t>
            </a:r>
            <a:r>
              <a:rPr lang="cs-CZ" dirty="0" smtClean="0"/>
              <a:t>    ı</a:t>
            </a:r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u="sng" dirty="0" smtClean="0"/>
              <a:t> </a:t>
            </a:r>
            <a:endParaRPr lang="cs-CZ" u="sng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942536" y="2348880"/>
            <a:ext cx="0" cy="2160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8221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1560" y="1052736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6873" y="900000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Uhlíkové řetězce v molekulách organických sloučenin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1422068"/>
            <a:ext cx="8064896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/>
              <a:t>Uhlíkové řetězce tvoří základní kostru molekul organických sloučenin, na níž jsou připojeny atomy dalších prvků.</a:t>
            </a:r>
          </a:p>
          <a:p>
            <a:endParaRPr lang="cs-CZ" dirty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Atomy uhlíku mají schopnost se vzájemně vázat a vytvářet řetězce, které mohou obsahovat dva až tisíce uhlíkových atomů.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8700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55576" y="900000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Druhy uhlíkových řetězců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23528" y="1269332"/>
            <a:ext cx="8424936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r>
              <a:rPr lang="cs-CZ" sz="2000" u="sng" dirty="0" smtClean="0"/>
              <a:t>Přímý, otevřený (acyklický) řetězec:</a:t>
            </a:r>
          </a:p>
          <a:p>
            <a:endParaRPr lang="cs-CZ" sz="2000" dirty="0" smtClean="0"/>
          </a:p>
          <a:p>
            <a:pPr marL="342900" indent="-342900">
              <a:buAutoNum type="alphaLcParenR"/>
            </a:pPr>
            <a:r>
              <a:rPr lang="cs-CZ" sz="2000" dirty="0" smtClean="0"/>
              <a:t>nerozvětvený řetězec: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-C-C-C-C-C-</a:t>
            </a:r>
          </a:p>
          <a:p>
            <a:endParaRPr lang="cs-CZ" sz="2000" dirty="0"/>
          </a:p>
          <a:p>
            <a:pPr marL="342900" indent="-342900">
              <a:buAutoNum type="alphaLcParenR" startAt="2"/>
            </a:pPr>
            <a:r>
              <a:rPr lang="cs-CZ" sz="2000" dirty="0" smtClean="0"/>
              <a:t>rozvětvený řetězec: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-c-c-c-c-c-c-c-       hlavní řetězec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ı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c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ı                   vedlejší (boční) řetězec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c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ı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900000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Druhy uhlíkových řetězců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0525" y="1460401"/>
            <a:ext cx="8352928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• </a:t>
            </a:r>
            <a:r>
              <a:rPr lang="cs-CZ" sz="2000" u="sng" dirty="0" smtClean="0"/>
              <a:t>Uzavřený řetězec (cyklický)</a:t>
            </a:r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sz="2000" dirty="0" smtClean="0"/>
              <a:t>uhlíkové atomy uspořádány do kruhu neboli cyklu, musí obsahovat minimálně 3 atomy uhlíku, nejčastěji 5 a 6 (zapisujeme jako mnohoúhelník)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C                                         </a:t>
            </a:r>
            <a:r>
              <a:rPr lang="cs-CZ" dirty="0" err="1" smtClean="0"/>
              <a:t>C</a:t>
            </a:r>
            <a:r>
              <a:rPr lang="cs-CZ" dirty="0" smtClean="0"/>
              <a:t>                                                          </a:t>
            </a:r>
            <a:r>
              <a:rPr lang="cs-CZ" dirty="0" err="1" smtClean="0"/>
              <a:t>C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C         </a:t>
            </a:r>
            <a:r>
              <a:rPr lang="cs-CZ" dirty="0" err="1" smtClean="0"/>
              <a:t>C</a:t>
            </a:r>
            <a:r>
              <a:rPr lang="cs-CZ" dirty="0" smtClean="0"/>
              <a:t>                             </a:t>
            </a:r>
            <a:r>
              <a:rPr lang="cs-CZ" dirty="0" err="1" smtClean="0"/>
              <a:t>C</a:t>
            </a:r>
            <a:r>
              <a:rPr lang="cs-CZ" dirty="0" smtClean="0"/>
              <a:t>           </a:t>
            </a:r>
            <a:r>
              <a:rPr lang="cs-CZ" dirty="0" err="1" smtClean="0"/>
              <a:t>C</a:t>
            </a:r>
            <a:r>
              <a:rPr lang="cs-CZ" dirty="0" smtClean="0"/>
              <a:t>                                             </a:t>
            </a:r>
            <a:r>
              <a:rPr lang="cs-CZ" dirty="0" err="1" smtClean="0"/>
              <a:t>C</a:t>
            </a:r>
            <a:r>
              <a:rPr lang="cs-CZ" dirty="0" smtClean="0"/>
              <a:t>           </a:t>
            </a:r>
            <a:r>
              <a:rPr lang="cs-CZ" dirty="0" err="1" smtClean="0"/>
              <a:t>C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C           </a:t>
            </a:r>
            <a:r>
              <a:rPr lang="cs-CZ" dirty="0" err="1" smtClean="0"/>
              <a:t>C</a:t>
            </a:r>
            <a:r>
              <a:rPr lang="cs-CZ" dirty="0" smtClean="0"/>
              <a:t>                                             </a:t>
            </a:r>
            <a:r>
              <a:rPr lang="cs-CZ" dirty="0" err="1" smtClean="0"/>
              <a:t>C</a:t>
            </a:r>
            <a:r>
              <a:rPr lang="cs-CZ" dirty="0" smtClean="0"/>
              <a:t>           </a:t>
            </a:r>
            <a:r>
              <a:rPr lang="cs-CZ" dirty="0" err="1" smtClean="0"/>
              <a:t>C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                    C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                </a:t>
            </a:r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1475874" y="3802092"/>
            <a:ext cx="143798" cy="216024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1115616" y="3810000"/>
            <a:ext cx="144016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187624" y="4221088"/>
            <a:ext cx="36014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3418054" y="3794184"/>
            <a:ext cx="144016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776635" y="3802092"/>
            <a:ext cx="144016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6588224" y="3825044"/>
            <a:ext cx="144016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937674" y="3810000"/>
            <a:ext cx="216024" cy="26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347864" y="4322110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4000897" y="4293096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3433217" y="4797152"/>
            <a:ext cx="4320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6502236" y="4322110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7183077" y="4293096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6588224" y="4869160"/>
            <a:ext cx="144016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H="1">
            <a:off x="6956040" y="4869160"/>
            <a:ext cx="216024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6996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47564" y="900000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Rozdělení organických sloučenin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3548" y="1238822"/>
            <a:ext cx="813690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endParaRPr lang="cs-CZ" u="sng" dirty="0" smtClean="0"/>
          </a:p>
          <a:p>
            <a:pPr marL="342900" indent="-342900">
              <a:buAutoNum type="arabicPeriod"/>
            </a:pPr>
            <a:endParaRPr lang="cs-CZ" sz="2000" u="sng" dirty="0"/>
          </a:p>
          <a:p>
            <a:pPr marL="342900" indent="-342900">
              <a:buAutoNum type="arabicPeriod"/>
            </a:pPr>
            <a:r>
              <a:rPr lang="cs-CZ" sz="2000" u="sng" dirty="0" smtClean="0"/>
              <a:t>Podle druhu uhlíkového řetězce</a:t>
            </a:r>
            <a:endParaRPr lang="cs-CZ" sz="2000" dirty="0" smtClean="0"/>
          </a:p>
          <a:p>
            <a:r>
              <a:rPr lang="cs-CZ" sz="2000" dirty="0"/>
              <a:t>  </a:t>
            </a:r>
            <a:endParaRPr lang="cs-CZ" sz="2000" dirty="0" smtClean="0"/>
          </a:p>
          <a:p>
            <a:r>
              <a:rPr lang="cs-CZ" sz="2000" dirty="0" smtClean="0"/>
              <a:t>a) acyklické (přímý nebo rozvětvený)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</a:t>
            </a:r>
          </a:p>
          <a:p>
            <a:r>
              <a:rPr lang="cs-CZ" sz="2000" dirty="0" smtClean="0"/>
              <a:t>b) cyklické </a:t>
            </a:r>
            <a:r>
              <a:rPr lang="cs-CZ" sz="2000" dirty="0"/>
              <a:t>(</a:t>
            </a:r>
            <a:r>
              <a:rPr lang="cs-CZ" sz="2000" dirty="0" smtClean="0"/>
              <a:t>uzavřený)</a:t>
            </a:r>
          </a:p>
          <a:p>
            <a:r>
              <a:rPr lang="cs-CZ" sz="2000" dirty="0" smtClean="0"/>
              <a:t>  </a:t>
            </a:r>
          </a:p>
          <a:p>
            <a:r>
              <a:rPr lang="cs-CZ" sz="2000" dirty="0" smtClean="0"/>
              <a:t>2. </a:t>
            </a:r>
            <a:r>
              <a:rPr lang="cs-CZ" sz="2000" u="sng" dirty="0" smtClean="0"/>
              <a:t>Podle druhu kovalentních vazeb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</a:t>
            </a:r>
          </a:p>
          <a:p>
            <a:r>
              <a:rPr lang="cs-CZ" sz="2000" dirty="0" smtClean="0"/>
              <a:t>a) nasycené (jednoduchá vazba)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</a:t>
            </a:r>
          </a:p>
          <a:p>
            <a:r>
              <a:rPr lang="cs-CZ" sz="2000" dirty="0" smtClean="0"/>
              <a:t>b) nenasycené (dvojná či trojná vazba)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</a:t>
            </a:r>
          </a:p>
          <a:p>
            <a:r>
              <a:rPr lang="cs-CZ" sz="2000" dirty="0" smtClean="0"/>
              <a:t>c) aromatické (6ti členný uzavřený řetězec, střídají se jednoduché a dvojné vazby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9035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7584" y="898816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Rozdělení organických sloučenin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340768"/>
            <a:ext cx="792088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 startAt="3"/>
            </a:pPr>
            <a:endParaRPr lang="cs-CZ" u="sng" dirty="0" smtClean="0"/>
          </a:p>
          <a:p>
            <a:endParaRPr lang="cs-CZ" u="sng" dirty="0"/>
          </a:p>
          <a:p>
            <a:pPr marL="342900" indent="-342900">
              <a:buAutoNum type="arabicPeriod" startAt="3"/>
            </a:pPr>
            <a:r>
              <a:rPr lang="cs-CZ" sz="2000" u="sng" dirty="0" smtClean="0"/>
              <a:t>Podle jejich chemického složení: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</a:t>
            </a:r>
          </a:p>
          <a:p>
            <a:r>
              <a:rPr lang="cs-CZ" sz="2000" dirty="0" smtClean="0"/>
              <a:t>a) uhlovodíky (C,H)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</a:t>
            </a:r>
          </a:p>
          <a:p>
            <a:r>
              <a:rPr lang="cs-CZ" sz="2000" dirty="0" smtClean="0"/>
              <a:t>b) deriváty uhlovodíků ( vodík nahrazen atomem jiných prvků či skupinami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atomů)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20283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59632" y="900000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Typy vzorců organických sloučenin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412776"/>
            <a:ext cx="835292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• </a:t>
            </a:r>
            <a:r>
              <a:rPr lang="cs-CZ" sz="2000" u="sng" dirty="0" smtClean="0"/>
              <a:t>Souhrnný (sumární</a:t>
            </a:r>
            <a:r>
              <a:rPr lang="cs-CZ" sz="2000" dirty="0" smtClean="0"/>
              <a:t>): vyjadřuje kvalitativní a kvantitativní zastoupení jednotlivých atomů</a:t>
            </a:r>
          </a:p>
          <a:p>
            <a:r>
              <a:rPr lang="cs-CZ" sz="2000" dirty="0" smtClean="0"/>
              <a:t>CH</a:t>
            </a:r>
            <a:r>
              <a:rPr lang="cs-CZ" sz="2000" baseline="-25000" dirty="0" smtClean="0"/>
              <a:t>4</a:t>
            </a:r>
            <a:r>
              <a:rPr lang="cs-CZ" sz="2000" dirty="0" smtClean="0"/>
              <a:t>,  C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H</a:t>
            </a:r>
            <a:r>
              <a:rPr lang="cs-CZ" sz="2000" baseline="-25000" dirty="0" smtClean="0"/>
              <a:t>6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• </a:t>
            </a:r>
            <a:r>
              <a:rPr lang="cs-CZ" sz="2000" u="sng" dirty="0" smtClean="0"/>
              <a:t>Strukturní – rozvinutý</a:t>
            </a:r>
            <a:r>
              <a:rPr lang="cs-CZ" sz="2000" dirty="0" smtClean="0"/>
              <a:t>: vyjadřuje pomocí vazebních čárek všechna vazby mezi atomy v molekule</a:t>
            </a:r>
          </a:p>
          <a:p>
            <a:r>
              <a:rPr lang="cs-CZ" sz="2000" dirty="0" smtClean="0"/>
              <a:t>                                                              H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    ı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H – C – H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    ı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   H </a:t>
            </a:r>
          </a:p>
          <a:p>
            <a:endParaRPr lang="cs-CZ" sz="2000" dirty="0"/>
          </a:p>
          <a:p>
            <a:r>
              <a:rPr lang="cs-CZ" sz="2000" dirty="0" smtClean="0"/>
              <a:t>• </a:t>
            </a:r>
            <a:r>
              <a:rPr lang="cs-CZ" sz="2000" u="sng" dirty="0" smtClean="0"/>
              <a:t>Strukturní – racionální</a:t>
            </a:r>
            <a:r>
              <a:rPr lang="cs-CZ" sz="2000" dirty="0" smtClean="0"/>
              <a:t>: souhrnné uvedení jednotlivých skupin a vyznačení kovalentních vazeb mezi </a:t>
            </a:r>
            <a:r>
              <a:rPr lang="cs-CZ" sz="2000" dirty="0"/>
              <a:t>u</a:t>
            </a:r>
            <a:r>
              <a:rPr lang="cs-CZ" sz="2000" dirty="0" smtClean="0"/>
              <a:t>hlíky </a:t>
            </a:r>
          </a:p>
          <a:p>
            <a:r>
              <a:rPr lang="cs-CZ" sz="2000" dirty="0" smtClean="0"/>
              <a:t>CH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OH, CH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 = CH</a:t>
            </a:r>
            <a:r>
              <a:rPr lang="cs-CZ" sz="2000" baseline="-25000" dirty="0" smtClean="0"/>
              <a:t>2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7643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900000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Přehled klasifikace organických sloučenin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269332"/>
            <a:ext cx="80648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Přehled klasifikace organických sloučenin: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Přehled sloučenin</a:t>
            </a:r>
            <a:endParaRPr lang="cs-CZ" dirty="0"/>
          </a:p>
        </p:txBody>
      </p:sp>
      <p:cxnSp>
        <p:nvCxnSpPr>
          <p:cNvPr id="16" name="Přímá spojnice 15"/>
          <p:cNvCxnSpPr/>
          <p:nvPr/>
        </p:nvCxnSpPr>
        <p:spPr>
          <a:xfrm>
            <a:off x="1679049" y="2750120"/>
            <a:ext cx="58326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691680" y="2746660"/>
            <a:ext cx="0" cy="4663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7511697" y="2750120"/>
            <a:ext cx="0" cy="4628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899592" y="3212976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3779912" y="3212976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6804248" y="3212976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899592" y="3212976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2339752" y="3212976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>
            <a:off x="3779912" y="3212976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>
            <a:off x="5364088" y="3212976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 flipH="1">
            <a:off x="4571999" y="3212976"/>
            <a:ext cx="1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>
            <a:off x="6804248" y="3212976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/>
          <p:nvPr/>
        </p:nvCxnSpPr>
        <p:spPr>
          <a:xfrm>
            <a:off x="8172400" y="3212976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539552" y="1269332"/>
            <a:ext cx="80648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acyklické         cyklické       nasycené  nenasycené  aromatické   uhlovodíky      deriváty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                              uhlovodíků</a:t>
            </a:r>
          </a:p>
          <a:p>
            <a:r>
              <a:rPr lang="cs-CZ" sz="1200" dirty="0" smtClean="0"/>
              <a:t>CH</a:t>
            </a:r>
            <a:r>
              <a:rPr lang="cs-CZ" sz="900" baseline="-25000" dirty="0" smtClean="0"/>
              <a:t>2</a:t>
            </a:r>
            <a:r>
              <a:rPr lang="cs-CZ" sz="900" dirty="0" smtClean="0"/>
              <a:t> </a:t>
            </a:r>
            <a:r>
              <a:rPr lang="cs-CZ" sz="1200" dirty="0" smtClean="0"/>
              <a:t>– </a:t>
            </a:r>
            <a:r>
              <a:rPr lang="cs-CZ" sz="1200" dirty="0" err="1" smtClean="0"/>
              <a:t>CHCl</a:t>
            </a:r>
            <a:r>
              <a:rPr lang="cs-CZ" sz="1200" dirty="0" smtClean="0"/>
              <a:t> – CH</a:t>
            </a:r>
            <a:r>
              <a:rPr lang="cs-CZ" sz="900" baseline="-25000" dirty="0" smtClean="0"/>
              <a:t>3</a:t>
            </a:r>
            <a:r>
              <a:rPr lang="cs-CZ" sz="900" dirty="0" smtClean="0"/>
              <a:t>        </a:t>
            </a:r>
            <a:r>
              <a:rPr lang="cs-CZ" sz="1200" dirty="0" smtClean="0"/>
              <a:t>   CH</a:t>
            </a:r>
            <a:r>
              <a:rPr lang="cs-CZ" sz="900" baseline="-25000" dirty="0" smtClean="0"/>
              <a:t>2</a:t>
            </a:r>
            <a:r>
              <a:rPr lang="cs-CZ" sz="900" dirty="0" smtClean="0"/>
              <a:t> </a:t>
            </a:r>
            <a:r>
              <a:rPr lang="cs-CZ" sz="1200" dirty="0" smtClean="0"/>
              <a:t>– CH</a:t>
            </a:r>
            <a:r>
              <a:rPr lang="cs-CZ" sz="900" baseline="-25000" dirty="0" smtClean="0"/>
              <a:t>2</a:t>
            </a:r>
            <a:r>
              <a:rPr lang="cs-CZ" sz="1200" dirty="0" smtClean="0"/>
              <a:t>                 CH</a:t>
            </a:r>
            <a:r>
              <a:rPr lang="cs-CZ" sz="900" baseline="-25000" dirty="0" smtClean="0"/>
              <a:t>3</a:t>
            </a:r>
            <a:r>
              <a:rPr lang="cs-CZ" sz="900" dirty="0" smtClean="0"/>
              <a:t> </a:t>
            </a:r>
            <a:r>
              <a:rPr lang="cs-CZ" sz="1200" dirty="0" smtClean="0"/>
              <a:t>-COOH               CH</a:t>
            </a:r>
            <a:r>
              <a:rPr lang="cs-CZ" sz="900" baseline="-25000" dirty="0" smtClean="0"/>
              <a:t>2</a:t>
            </a:r>
            <a:r>
              <a:rPr lang="cs-CZ" sz="900" dirty="0" smtClean="0"/>
              <a:t>  </a:t>
            </a:r>
            <a:r>
              <a:rPr lang="cs-CZ" sz="1200" dirty="0" smtClean="0"/>
              <a:t>= </a:t>
            </a:r>
            <a:r>
              <a:rPr lang="cs-CZ" sz="1200" dirty="0" err="1" smtClean="0"/>
              <a:t>CHCl</a:t>
            </a:r>
            <a:r>
              <a:rPr lang="cs-CZ" sz="1200" dirty="0" smtClean="0"/>
              <a:t>              OH                        CH</a:t>
            </a:r>
            <a:r>
              <a:rPr lang="cs-CZ" sz="900" baseline="-25000" dirty="0" smtClean="0"/>
              <a:t>2</a:t>
            </a:r>
            <a:r>
              <a:rPr lang="cs-CZ" sz="900" dirty="0" smtClean="0"/>
              <a:t>  </a:t>
            </a:r>
            <a:r>
              <a:rPr lang="cs-CZ" sz="1200" dirty="0" smtClean="0"/>
              <a:t>= CH</a:t>
            </a:r>
            <a:r>
              <a:rPr lang="cs-CZ" sz="900" baseline="-25000" dirty="0" smtClean="0"/>
              <a:t>2</a:t>
            </a:r>
            <a:r>
              <a:rPr lang="cs-CZ" sz="1200" dirty="0" smtClean="0"/>
              <a:t>            </a:t>
            </a:r>
            <a:r>
              <a:rPr lang="cs-CZ" sz="1200" dirty="0" err="1" smtClean="0"/>
              <a:t>CH</a:t>
            </a:r>
            <a:r>
              <a:rPr lang="cs-CZ" sz="900" baseline="-25000" dirty="0" err="1" smtClean="0"/>
              <a:t>2</a:t>
            </a:r>
            <a:r>
              <a:rPr lang="cs-CZ" sz="900" dirty="0" smtClean="0"/>
              <a:t>  </a:t>
            </a:r>
            <a:r>
              <a:rPr lang="cs-CZ" sz="1200" dirty="0" smtClean="0"/>
              <a:t>= </a:t>
            </a:r>
            <a:r>
              <a:rPr lang="cs-CZ" sz="1200" dirty="0" err="1" smtClean="0"/>
              <a:t>CHCl</a:t>
            </a:r>
            <a:endParaRPr lang="cs-CZ" sz="1200" dirty="0" smtClean="0"/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             ı       </a:t>
            </a:r>
            <a:r>
              <a:rPr lang="cs-CZ" sz="1200" dirty="0" err="1" smtClean="0"/>
              <a:t>ı</a:t>
            </a:r>
            <a:r>
              <a:rPr lang="cs-CZ" sz="1200" dirty="0" smtClean="0"/>
              <a:t>                                                        CH ≡ CH                    ı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           CH</a:t>
            </a:r>
            <a:r>
              <a:rPr lang="cs-CZ" sz="900" baseline="-25000" dirty="0" smtClean="0"/>
              <a:t>2 </a:t>
            </a:r>
            <a:r>
              <a:rPr lang="cs-CZ" sz="1200" dirty="0" smtClean="0"/>
              <a:t>– CH</a:t>
            </a:r>
            <a:r>
              <a:rPr lang="cs-CZ" sz="900" baseline="-25000" dirty="0" smtClean="0"/>
              <a:t>2</a:t>
            </a:r>
            <a:r>
              <a:rPr lang="cs-CZ" sz="900" dirty="0" smtClean="0"/>
              <a:t> </a:t>
            </a:r>
            <a:r>
              <a:rPr lang="cs-CZ" sz="1200" dirty="0" smtClean="0"/>
              <a:t>                                                                              </a:t>
            </a:r>
            <a:endParaRPr lang="cs-CZ" sz="1200" dirty="0"/>
          </a:p>
        </p:txBody>
      </p:sp>
      <p:sp>
        <p:nvSpPr>
          <p:cNvPr id="54" name="Šestiúhelník 53"/>
          <p:cNvSpPr/>
          <p:nvPr/>
        </p:nvSpPr>
        <p:spPr>
          <a:xfrm rot="16200000">
            <a:off x="5112059" y="4545124"/>
            <a:ext cx="792089" cy="576064"/>
          </a:xfrm>
          <a:prstGeom prst="hex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5364088" y="4685652"/>
            <a:ext cx="288032" cy="32752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7" name="Přímá spojnice 56"/>
          <p:cNvCxnSpPr/>
          <p:nvPr/>
        </p:nvCxnSpPr>
        <p:spPr>
          <a:xfrm flipH="1" flipV="1">
            <a:off x="4571999" y="2750120"/>
            <a:ext cx="1" cy="4628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0133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835696" y="1268760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060848"/>
            <a:ext cx="806489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Otázky pro opakování</a:t>
            </a:r>
            <a:r>
              <a:rPr lang="cs-CZ" sz="2400" dirty="0" smtClean="0"/>
              <a:t>:</a:t>
            </a:r>
          </a:p>
          <a:p>
            <a:r>
              <a:rPr lang="cs-CZ" sz="2400" dirty="0" smtClean="0"/>
              <a:t>1. Kolikavazný je uhlík v molekule organické sloučeniny? Nakresli typy vazeb.</a:t>
            </a:r>
          </a:p>
          <a:p>
            <a:r>
              <a:rPr lang="cs-CZ" sz="2400" dirty="0" smtClean="0"/>
              <a:t>2. Rozdělení organických sloučenin podle druhu kovalentních vazeb.</a:t>
            </a:r>
          </a:p>
          <a:p>
            <a:r>
              <a:rPr lang="cs-CZ" sz="2400" dirty="0" smtClean="0"/>
              <a:t>3. Co vyjadřuje souhrnný vzorec organické sloučeniny?</a:t>
            </a:r>
          </a:p>
          <a:p>
            <a:r>
              <a:rPr lang="cs-CZ" sz="2400" dirty="0" smtClean="0"/>
              <a:t>4. Napiš strukturní – rozvinutý vzorec </a:t>
            </a:r>
            <a:r>
              <a:rPr lang="cs-CZ" sz="2400" dirty="0" err="1" smtClean="0"/>
              <a:t>methanu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5. Definuj následující pojmy: cyklický řetězec, acyklický řetězec, vaznost atomu.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813628" y="1116033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1" y="1700808"/>
            <a:ext cx="806489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Otázky pro opakování – pokračování</a:t>
            </a:r>
            <a:r>
              <a:rPr lang="cs-CZ" sz="2400" dirty="0" smtClean="0"/>
              <a:t>:</a:t>
            </a:r>
          </a:p>
          <a:p>
            <a:r>
              <a:rPr lang="cs-CZ" sz="2400" dirty="0" smtClean="0"/>
              <a:t>6. Zapište následující druhy řetězců, z nichž každý obsahuje šest uhlíkových atomů: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přímý řetězec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rozvětvený řetězec, jehož hlavní řetězec obsahuje pět uhlíkových atomů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rozvětvený řetězec, jehož hlavní řetězec obsahuje čtyři uhlíkové atomy (má dva vedlejší řetězce)</a:t>
            </a:r>
          </a:p>
          <a:p>
            <a:pPr marL="457200" indent="-457200">
              <a:buAutoNum type="alphaLcParenR"/>
            </a:pPr>
            <a:r>
              <a:rPr lang="cs-CZ" sz="2400" dirty="0"/>
              <a:t>c</a:t>
            </a:r>
            <a:r>
              <a:rPr lang="cs-CZ" sz="2400" dirty="0" smtClean="0"/>
              <a:t>yklický (uzavřený) řetězec</a:t>
            </a:r>
          </a:p>
          <a:p>
            <a:r>
              <a:rPr lang="cs-CZ" sz="2400" dirty="0" smtClean="0"/>
              <a:t>7. Uveďte, kolikavazné jsou zpravidla v molekulách organických sloučenin následující atomy: N, H, I, O, S. Vazby nakresli.</a:t>
            </a:r>
          </a:p>
        </p:txBody>
      </p:sp>
    </p:spTree>
    <p:extLst>
      <p:ext uri="{BB962C8B-B14F-4D97-AF65-F5344CB8AC3E}">
        <p14:creationId xmlns:p14="http://schemas.microsoft.com/office/powerpoint/2010/main" val="2877989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Vlastní tvorba</a:t>
            </a:r>
          </a:p>
          <a:p>
            <a:endParaRPr lang="cs-CZ" sz="2000" dirty="0"/>
          </a:p>
          <a:p>
            <a:r>
              <a:rPr lang="cs-CZ" sz="2000" dirty="0" err="1" smtClean="0"/>
              <a:t>BLAŽEK,CSc</a:t>
            </a:r>
            <a:r>
              <a:rPr lang="cs-CZ" sz="2000" smtClean="0"/>
              <a:t>., RNDr</a:t>
            </a:r>
            <a:r>
              <a:rPr lang="cs-CZ" sz="2000" dirty="0"/>
              <a:t>. Jaroslav. </a:t>
            </a:r>
            <a:r>
              <a:rPr lang="cs-CZ" sz="2000" i="1" dirty="0"/>
              <a:t>Chemie</a:t>
            </a:r>
            <a:r>
              <a:rPr lang="cs-CZ" sz="2000" dirty="0"/>
              <a:t>. Praha: SNP - pedagogické nakladatelství, 1999, ISBN 80-7235-104-4. 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286087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">
      <a:dk1>
        <a:sysClr val="windowText" lastClr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901</TotalTime>
  <Words>805</Words>
  <Application>Microsoft Office PowerPoint</Application>
  <PresentationFormat>Předvádění na obrazovce (4:3)</PresentationFormat>
  <Paragraphs>208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Anna Mazáčová, Ing.</cp:lastModifiedBy>
  <cp:revision>65</cp:revision>
  <dcterms:created xsi:type="dcterms:W3CDTF">2010-11-01T23:40:31Z</dcterms:created>
  <dcterms:modified xsi:type="dcterms:W3CDTF">2013-09-19T05:35:52Z</dcterms:modified>
</cp:coreProperties>
</file>