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60" r:id="rId2"/>
    <p:sldId id="261" r:id="rId3"/>
    <p:sldId id="262" r:id="rId4"/>
    <p:sldId id="265" r:id="rId5"/>
    <p:sldId id="267" r:id="rId6"/>
    <p:sldId id="266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2F7592-BF6F-4BDB-A830-B1427EDB4B26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C709E5-4705-45A9-B3B8-26234D5180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40898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CB0685-C279-4FAD-8361-52E3E3EF75A8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0A1A615-5F1B-4268-97E1-AE2E8B61AEF9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E258B08-3F1A-4A17-BA11-66684D4664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0A1A615-5F1B-4268-97E1-AE2E8B61AEF9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E258B08-3F1A-4A17-BA11-66684D4664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0A1A615-5F1B-4268-97E1-AE2E8B61AEF9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E258B08-3F1A-4A17-BA11-66684D4664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0A1A615-5F1B-4268-97E1-AE2E8B61AEF9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E258B08-3F1A-4A17-BA11-66684D4664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0A1A615-5F1B-4268-97E1-AE2E8B61AEF9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E258B08-3F1A-4A17-BA11-66684D4664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0A1A615-5F1B-4268-97E1-AE2E8B61AEF9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E258B08-3F1A-4A17-BA11-66684D4664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0A1A615-5F1B-4268-97E1-AE2E8B61AEF9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E258B08-3F1A-4A17-BA11-66684D4664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0A1A615-5F1B-4268-97E1-AE2E8B61AEF9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E258B08-3F1A-4A17-BA11-66684D4664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0A1A615-5F1B-4268-97E1-AE2E8B61AEF9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E258B08-3F1A-4A17-BA11-66684D46644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0A1A615-5F1B-4268-97E1-AE2E8B61AEF9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E258B08-3F1A-4A17-BA11-66684D4664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0A1A615-5F1B-4268-97E1-AE2E8B61AEF9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E258B08-3F1A-4A17-BA11-66684D4664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80A1A615-5F1B-4268-97E1-AE2E8B61AEF9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6E258B08-3F1A-4A17-BA11-66684D46644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c/c4/Juniperus_communis_communis_Italy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55776" y="692696"/>
            <a:ext cx="3816424" cy="648072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39"/>
            <a:ext cx="8229600" cy="4464497"/>
          </a:xfr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 fontScale="25000" lnSpcReduction="20000"/>
          </a:bodyPr>
          <a:lstStyle/>
          <a:p>
            <a:endParaRPr lang="cs-CZ" dirty="0"/>
          </a:p>
          <a:p>
            <a:pPr>
              <a:buNone/>
            </a:pPr>
            <a:r>
              <a:rPr lang="cs-CZ" b="1" dirty="0"/>
              <a:t> </a:t>
            </a:r>
            <a:endParaRPr lang="cs-CZ" dirty="0"/>
          </a:p>
          <a:p>
            <a:pPr>
              <a:buNone/>
            </a:pPr>
            <a:r>
              <a:rPr lang="cs-CZ" sz="6400" b="1" dirty="0" smtClean="0"/>
              <a:t>ZÁKLADNÍ ŠKOLA </a:t>
            </a:r>
            <a:r>
              <a:rPr lang="cs-CZ" sz="6400" b="1" dirty="0"/>
              <a:t>SLOVAN, KROMĚŘÍŽ, PŘÍSPĚVKOVÁ ORGANIZACE</a:t>
            </a:r>
            <a:endParaRPr lang="cs-CZ" sz="6400" dirty="0"/>
          </a:p>
          <a:p>
            <a:pPr>
              <a:buNone/>
            </a:pPr>
            <a:r>
              <a:rPr lang="cs-CZ" sz="6400" b="1" dirty="0"/>
              <a:t>ZEYEROVA 3354, 767 01 KROMĚŘÍŽ</a:t>
            </a:r>
            <a:endParaRPr lang="cs-CZ" sz="6400" dirty="0"/>
          </a:p>
          <a:p>
            <a:pPr>
              <a:buNone/>
            </a:pPr>
            <a:r>
              <a:rPr lang="cs-CZ" sz="6400" dirty="0"/>
              <a:t> </a:t>
            </a:r>
          </a:p>
          <a:p>
            <a:pPr>
              <a:buNone/>
            </a:pPr>
            <a:r>
              <a:rPr lang="cs-CZ" sz="6400" dirty="0"/>
              <a:t>projekt v rámci vzdělávacího programu</a:t>
            </a:r>
          </a:p>
          <a:p>
            <a:pPr>
              <a:buNone/>
            </a:pPr>
            <a:r>
              <a:rPr lang="cs-CZ" sz="6400" dirty="0"/>
              <a:t>VZDĚLÁNÍ PRO KONKURENCESCHOPNOST</a:t>
            </a:r>
          </a:p>
          <a:p>
            <a:pPr>
              <a:buNone/>
            </a:pPr>
            <a:r>
              <a:rPr lang="cs-CZ" sz="6400" dirty="0"/>
              <a:t> </a:t>
            </a:r>
          </a:p>
          <a:p>
            <a:pPr>
              <a:buNone/>
            </a:pPr>
            <a:r>
              <a:rPr lang="cs-CZ" sz="6400" dirty="0"/>
              <a:t>ŠABLONA ČÍSLO: III/2</a:t>
            </a:r>
          </a:p>
          <a:p>
            <a:pPr>
              <a:buNone/>
            </a:pPr>
            <a:r>
              <a:rPr lang="cs-CZ" sz="6400" dirty="0"/>
              <a:t>NÁZEV:  INOVACE A ZKVALITNĚNÍ VÝUKY PROSTŘEDNICTVÍM ICT</a:t>
            </a:r>
          </a:p>
          <a:p>
            <a:pPr>
              <a:buNone/>
            </a:pPr>
            <a:r>
              <a:rPr lang="cs-CZ" sz="6400" dirty="0"/>
              <a:t> </a:t>
            </a:r>
          </a:p>
          <a:p>
            <a:pPr>
              <a:buNone/>
            </a:pPr>
            <a:r>
              <a:rPr lang="cs-CZ" sz="6400" dirty="0"/>
              <a:t>PŘEDMĚT:  PŘÍRODOPIS</a:t>
            </a:r>
          </a:p>
          <a:p>
            <a:pPr>
              <a:buNone/>
            </a:pPr>
            <a:r>
              <a:rPr lang="cs-CZ" sz="6400" dirty="0"/>
              <a:t>ROČNÍK:  </a:t>
            </a:r>
            <a:r>
              <a:rPr lang="cs-CZ" sz="6400" dirty="0" smtClean="0"/>
              <a:t>VII.</a:t>
            </a:r>
            <a:endParaRPr lang="cs-CZ" sz="6400" dirty="0"/>
          </a:p>
          <a:p>
            <a:pPr>
              <a:buNone/>
            </a:pPr>
            <a:r>
              <a:rPr lang="cs-CZ" sz="6400" dirty="0"/>
              <a:t>TÉMA: </a:t>
            </a:r>
            <a:r>
              <a:rPr lang="cs-CZ" sz="6400" dirty="0" smtClean="0"/>
              <a:t>nahosemenné rostliny – jehličnany -  jalovec</a:t>
            </a:r>
            <a:endParaRPr lang="cs-CZ" sz="6400" dirty="0"/>
          </a:p>
          <a:p>
            <a:pPr>
              <a:buNone/>
            </a:pPr>
            <a:r>
              <a:rPr lang="cs-CZ" sz="6400" dirty="0"/>
              <a:t>AUTOR: MGR. RADKA PETŘÍKOVÁ</a:t>
            </a:r>
          </a:p>
          <a:p>
            <a:pPr>
              <a:buNone/>
            </a:pPr>
            <a:r>
              <a:rPr lang="cs-CZ" sz="6400" dirty="0"/>
              <a:t>DATUM VYTVOŘENÍ: </a:t>
            </a:r>
            <a:r>
              <a:rPr lang="cs-CZ" sz="6400" dirty="0" smtClean="0"/>
              <a:t>12. 3. 2012</a:t>
            </a:r>
            <a:endParaRPr lang="cs-CZ" sz="6400" dirty="0"/>
          </a:p>
          <a:p>
            <a:pPr>
              <a:buNone/>
            </a:pPr>
            <a:r>
              <a:rPr lang="cs-CZ" sz="6400" dirty="0"/>
              <a:t> </a:t>
            </a:r>
          </a:p>
          <a:p>
            <a:pPr>
              <a:buNone/>
            </a:pPr>
            <a:r>
              <a:rPr lang="cs-CZ" dirty="0"/>
              <a:t> </a:t>
            </a:r>
          </a:p>
          <a:p>
            <a:pPr algn="ctr">
              <a:buNone/>
            </a:pPr>
            <a:r>
              <a:rPr lang="cs-CZ" sz="7200" b="1" dirty="0" smtClean="0">
                <a:solidFill>
                  <a:srgbClr val="FF0000"/>
                </a:solidFill>
              </a:rPr>
              <a:t>VY_32_INOVACE_11_RP </a:t>
            </a:r>
            <a:endParaRPr lang="cs-CZ" sz="7200" dirty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r>
              <a:rPr lang="cs-CZ" dirty="0"/>
              <a:t> </a:t>
            </a:r>
          </a:p>
          <a:p>
            <a:endParaRPr lang="cs-CZ" dirty="0"/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-459432"/>
            <a:ext cx="5112568" cy="187220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/>
              <a:t>Anotace</a:t>
            </a:r>
            <a:r>
              <a:rPr lang="cs-CZ" sz="2400" b="1" dirty="0" smtClean="0"/>
              <a:t> </a:t>
            </a:r>
            <a:endParaRPr lang="cs-CZ" sz="24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944612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1600" u="sng" dirty="0" smtClean="0"/>
              <a:t>Prezentace je vytvořena </a:t>
            </a:r>
            <a:r>
              <a:rPr lang="cs-CZ" sz="1600" dirty="0" smtClean="0"/>
              <a:t>jako doplněk k učivu 7. ročníku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r>
              <a:rPr lang="cs-CZ" sz="1600" u="sng" dirty="0" smtClean="0"/>
              <a:t>Prezentace je určena </a:t>
            </a:r>
            <a:r>
              <a:rPr lang="cs-CZ" sz="1600" dirty="0" smtClean="0"/>
              <a:t>pro práci na interaktivní tabuli s připojením na internet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r>
              <a:rPr lang="cs-CZ" sz="1600" u="sng" dirty="0" smtClean="0"/>
              <a:t>Cílem prezentace je </a:t>
            </a:r>
            <a:r>
              <a:rPr lang="cs-CZ" sz="1600" dirty="0" smtClean="0"/>
              <a:t>hlubší poznání přírody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r>
              <a:rPr lang="cs-CZ" sz="1600" u="sng" dirty="0" smtClean="0"/>
              <a:t>Prezentace obsahuje </a:t>
            </a:r>
            <a:r>
              <a:rPr lang="cs-CZ" sz="1600" dirty="0" smtClean="0"/>
              <a:t>obrázek doplněný o krátký výklad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r>
              <a:rPr lang="cs-CZ" sz="1600" u="sng" dirty="0" smtClean="0"/>
              <a:t>Speciální vzdělávací potřeby</a:t>
            </a:r>
          </a:p>
          <a:p>
            <a:r>
              <a:rPr lang="cs-CZ" sz="1600" dirty="0" smtClean="0"/>
              <a:t>učebnice Přírodopis pro 7. ročník (Fraus) 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r>
              <a:rPr lang="cs-CZ" sz="1600" u="sng" dirty="0" smtClean="0"/>
              <a:t>Délka aktivity:</a:t>
            </a:r>
            <a:r>
              <a:rPr lang="cs-CZ" sz="1600" dirty="0" smtClean="0"/>
              <a:t> 5 minut</a:t>
            </a:r>
          </a:p>
          <a:p>
            <a:endParaRPr lang="cs-CZ" sz="1600" dirty="0" smtClean="0"/>
          </a:p>
          <a:p>
            <a:r>
              <a:rPr lang="cs-CZ" sz="1600" u="sng" dirty="0" smtClean="0"/>
              <a:t>Zkušenosti z pilotáže</a:t>
            </a:r>
          </a:p>
          <a:p>
            <a:r>
              <a:rPr lang="cs-CZ" sz="1600" dirty="0" smtClean="0"/>
              <a:t>Vhodné jako doplněk k učivu z učebnice.</a:t>
            </a:r>
          </a:p>
          <a:p>
            <a:r>
              <a:rPr lang="cs-CZ" sz="1600" dirty="0" smtClean="0"/>
              <a:t>Prezentaci je dobré doplnit ukázkami přírodnin.</a:t>
            </a:r>
          </a:p>
          <a:p>
            <a:endParaRPr lang="cs-CZ" sz="1200" u="sng" dirty="0" smtClean="0"/>
          </a:p>
          <a:p>
            <a:endParaRPr lang="cs-CZ" sz="1200" dirty="0" smtClean="0"/>
          </a:p>
          <a:p>
            <a:endParaRPr lang="cs-CZ" sz="1000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620688"/>
            <a:ext cx="8062664" cy="864096"/>
          </a:xfrm>
        </p:spPr>
        <p:txBody>
          <a:bodyPr>
            <a:noAutofit/>
          </a:bodyPr>
          <a:lstStyle/>
          <a:p>
            <a:pPr algn="ctr"/>
            <a:r>
              <a:rPr lang="cs-CZ" sz="6000" dirty="0" smtClean="0"/>
              <a:t>JEHLIČNANY</a:t>
            </a:r>
            <a:r>
              <a:rPr lang="cs-CZ" sz="8000" dirty="0" smtClean="0"/>
              <a:t> - 6 </a:t>
            </a:r>
            <a:endParaRPr lang="cs-CZ" sz="8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948264" y="5661248"/>
            <a:ext cx="1800200" cy="936104"/>
          </a:xfrm>
        </p:spPr>
        <p:txBody>
          <a:bodyPr>
            <a:normAutofit/>
          </a:bodyPr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286000" y="3428999"/>
            <a:ext cx="286206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/>
            </a:r>
            <a:br>
              <a:rPr lang="cs-CZ" dirty="0" smtClean="0">
                <a:solidFill>
                  <a:schemeClr val="bg1"/>
                </a:solidFill>
              </a:rPr>
            </a:br>
            <a:endParaRPr lang="cs-CZ" dirty="0" smtClean="0">
              <a:solidFill>
                <a:schemeClr val="bg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115616" y="1988840"/>
            <a:ext cx="6624736" cy="446276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lvl="0" algn="ctr">
              <a:spcBef>
                <a:spcPts val="600"/>
              </a:spcBef>
              <a:buClr>
                <a:srgbClr val="F3A447"/>
              </a:buClr>
              <a:buSzPct val="85000"/>
            </a:pPr>
            <a:r>
              <a:rPr lang="cs-CZ" spc="100" dirty="0" smtClean="0">
                <a:solidFill>
                  <a:prstClr val="black"/>
                </a:solidFill>
                <a:latin typeface="Constantia"/>
              </a:rPr>
              <a:t>Říše: </a:t>
            </a:r>
            <a:r>
              <a:rPr lang="cs-CZ" spc="100" dirty="0" smtClean="0">
                <a:solidFill>
                  <a:schemeClr val="bg1"/>
                </a:solidFill>
                <a:latin typeface="Constantia"/>
              </a:rPr>
              <a:t>rostliny</a:t>
            </a:r>
            <a:r>
              <a:rPr lang="cs-CZ" spc="1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Constantia"/>
              </a:rPr>
              <a:t> </a:t>
            </a:r>
          </a:p>
          <a:p>
            <a:pPr lvl="0" algn="ctr">
              <a:spcBef>
                <a:spcPts val="600"/>
              </a:spcBef>
              <a:buClr>
                <a:srgbClr val="F3A447"/>
              </a:buClr>
              <a:buSzPct val="85000"/>
            </a:pPr>
            <a:endParaRPr lang="cs-CZ" spc="100" dirty="0" smtClean="0">
              <a:solidFill>
                <a:prstClr val="black"/>
              </a:solidFill>
              <a:latin typeface="Constantia"/>
            </a:endParaRPr>
          </a:p>
          <a:p>
            <a:pPr lvl="0" algn="ctr">
              <a:spcBef>
                <a:spcPts val="600"/>
              </a:spcBef>
              <a:buClr>
                <a:srgbClr val="F3A447"/>
              </a:buClr>
              <a:buSzPct val="85000"/>
            </a:pPr>
            <a:r>
              <a:rPr lang="cs-CZ" spc="100" dirty="0" smtClean="0">
                <a:solidFill>
                  <a:prstClr val="black"/>
                </a:solidFill>
                <a:latin typeface="Constantia"/>
              </a:rPr>
              <a:t>Podříše: </a:t>
            </a:r>
            <a:r>
              <a:rPr lang="cs-CZ" spc="100" dirty="0" smtClean="0">
                <a:solidFill>
                  <a:schemeClr val="bg1"/>
                </a:solidFill>
                <a:latin typeface="Constantia"/>
              </a:rPr>
              <a:t>cévnaté rostliny </a:t>
            </a:r>
          </a:p>
          <a:p>
            <a:pPr lvl="0" algn="ctr">
              <a:spcBef>
                <a:spcPts val="600"/>
              </a:spcBef>
              <a:buClr>
                <a:srgbClr val="F3A447"/>
              </a:buClr>
              <a:buSzPct val="85000"/>
            </a:pPr>
            <a:r>
              <a:rPr lang="cs-CZ" spc="100" dirty="0" smtClean="0">
                <a:solidFill>
                  <a:prstClr val="black"/>
                </a:solidFill>
                <a:latin typeface="Constantia"/>
              </a:rPr>
              <a:t/>
            </a:r>
            <a:br>
              <a:rPr lang="cs-CZ" spc="100" dirty="0" smtClean="0">
                <a:solidFill>
                  <a:prstClr val="black"/>
                </a:solidFill>
                <a:latin typeface="Constantia"/>
              </a:rPr>
            </a:br>
            <a:r>
              <a:rPr lang="cs-CZ" spc="100" dirty="0" smtClean="0">
                <a:solidFill>
                  <a:prstClr val="black"/>
                </a:solidFill>
                <a:latin typeface="Constantia"/>
              </a:rPr>
              <a:t>Oddělení: </a:t>
            </a:r>
            <a:r>
              <a:rPr lang="cs-CZ" spc="100" dirty="0" smtClean="0">
                <a:solidFill>
                  <a:schemeClr val="bg1"/>
                </a:solidFill>
                <a:latin typeface="Constantia"/>
              </a:rPr>
              <a:t>nahosemenné rostliny</a:t>
            </a:r>
          </a:p>
          <a:p>
            <a:pPr lvl="0" algn="ctr">
              <a:spcBef>
                <a:spcPts val="600"/>
              </a:spcBef>
              <a:buClr>
                <a:srgbClr val="F3A447"/>
              </a:buClr>
              <a:buSzPct val="85000"/>
            </a:pPr>
            <a:r>
              <a:rPr lang="cs-CZ" spc="100" dirty="0" smtClean="0">
                <a:solidFill>
                  <a:schemeClr val="bg1"/>
                </a:solidFill>
                <a:latin typeface="Constantia"/>
              </a:rPr>
              <a:t>  </a:t>
            </a:r>
            <a:r>
              <a:rPr lang="cs-CZ" spc="1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Constantia"/>
              </a:rPr>
              <a:t/>
            </a:r>
            <a:br>
              <a:rPr lang="cs-CZ" spc="1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Constantia"/>
              </a:rPr>
            </a:br>
            <a:r>
              <a:rPr lang="cs-CZ" spc="100" dirty="0" smtClean="0">
                <a:solidFill>
                  <a:prstClr val="black"/>
                </a:solidFill>
                <a:latin typeface="Constantia"/>
              </a:rPr>
              <a:t>Třída: </a:t>
            </a:r>
            <a:r>
              <a:rPr lang="cs-CZ" spc="100" dirty="0" smtClean="0">
                <a:solidFill>
                  <a:schemeClr val="bg1"/>
                </a:solidFill>
                <a:latin typeface="Constantia"/>
              </a:rPr>
              <a:t>jehličnany</a:t>
            </a:r>
          </a:p>
          <a:p>
            <a:pPr lvl="0" algn="ctr">
              <a:spcBef>
                <a:spcPts val="600"/>
              </a:spcBef>
              <a:buClr>
                <a:srgbClr val="F3A447"/>
              </a:buClr>
              <a:buSzPct val="85000"/>
            </a:pPr>
            <a:endParaRPr lang="cs-CZ" spc="100" dirty="0" smtClean="0">
              <a:solidFill>
                <a:prstClr val="black"/>
              </a:solidFill>
              <a:latin typeface="Constantia"/>
            </a:endParaRPr>
          </a:p>
          <a:p>
            <a:pPr lvl="0" algn="ctr">
              <a:spcBef>
                <a:spcPts val="600"/>
              </a:spcBef>
              <a:buClr>
                <a:srgbClr val="F3A447"/>
              </a:buClr>
              <a:buSzPct val="85000"/>
            </a:pPr>
            <a:r>
              <a:rPr lang="cs-CZ" spc="100" dirty="0" smtClean="0">
                <a:solidFill>
                  <a:prstClr val="black"/>
                </a:solidFill>
                <a:latin typeface="Constantia"/>
              </a:rPr>
              <a:t>Řád: </a:t>
            </a:r>
            <a:r>
              <a:rPr lang="cs-CZ" dirty="0" err="1" smtClean="0">
                <a:solidFill>
                  <a:schemeClr val="bg1"/>
                </a:solidFill>
                <a:latin typeface="Constantia" pitchFamily="18" charset="0"/>
              </a:rPr>
              <a:t>cypřišotvaré</a:t>
            </a:r>
            <a:endParaRPr lang="cs-CZ" spc="100" dirty="0" smtClean="0">
              <a:solidFill>
                <a:schemeClr val="bg1"/>
              </a:solidFill>
              <a:latin typeface="Constantia" pitchFamily="18" charset="0"/>
            </a:endParaRPr>
          </a:p>
          <a:p>
            <a:pPr lvl="0" algn="ctr">
              <a:spcBef>
                <a:spcPts val="600"/>
              </a:spcBef>
              <a:buClr>
                <a:srgbClr val="F3A447"/>
              </a:buClr>
              <a:buSzPct val="85000"/>
            </a:pPr>
            <a:endParaRPr lang="cs-CZ" spc="100" dirty="0" smtClean="0">
              <a:solidFill>
                <a:prstClr val="black"/>
              </a:solidFill>
              <a:latin typeface="Constantia" pitchFamily="18" charset="0"/>
            </a:endParaRPr>
          </a:p>
          <a:p>
            <a:pPr lvl="0" algn="ctr">
              <a:spcBef>
                <a:spcPts val="600"/>
              </a:spcBef>
              <a:buClr>
                <a:srgbClr val="F3A447"/>
              </a:buClr>
              <a:buSzPct val="85000"/>
            </a:pPr>
            <a:r>
              <a:rPr lang="cs-CZ" spc="100" dirty="0" smtClean="0">
                <a:solidFill>
                  <a:prstClr val="black"/>
                </a:solidFill>
                <a:latin typeface="Constantia" pitchFamily="18" charset="0"/>
              </a:rPr>
              <a:t>Čeleď: </a:t>
            </a:r>
            <a:r>
              <a:rPr lang="cs-CZ" dirty="0" smtClean="0">
                <a:solidFill>
                  <a:schemeClr val="bg1"/>
                </a:solidFill>
                <a:latin typeface="Constantia" pitchFamily="18" charset="0"/>
              </a:rPr>
              <a:t>cypřišovité</a:t>
            </a:r>
            <a:endParaRPr lang="cs-CZ" spc="100" dirty="0" smtClean="0">
              <a:solidFill>
                <a:schemeClr val="bg1"/>
              </a:solidFill>
              <a:latin typeface="Constantia" pitchFamily="18" charset="0"/>
            </a:endParaRPr>
          </a:p>
          <a:p>
            <a:pPr lvl="0" algn="ctr">
              <a:spcBef>
                <a:spcPts val="600"/>
              </a:spcBef>
              <a:buClr>
                <a:srgbClr val="F3A447"/>
              </a:buClr>
              <a:buSzPct val="85000"/>
            </a:pPr>
            <a:endParaRPr lang="cs-CZ" spc="100" dirty="0" smtClean="0">
              <a:solidFill>
                <a:prstClr val="black"/>
              </a:solidFill>
              <a:latin typeface="Constantia"/>
            </a:endParaRPr>
          </a:p>
          <a:p>
            <a:pPr lvl="0" algn="ctr">
              <a:spcBef>
                <a:spcPts val="600"/>
              </a:spcBef>
              <a:buClr>
                <a:srgbClr val="F3A447"/>
              </a:buClr>
              <a:buSzPct val="85000"/>
            </a:pPr>
            <a:r>
              <a:rPr lang="cs-CZ" spc="100" dirty="0" smtClean="0">
                <a:solidFill>
                  <a:prstClr val="black"/>
                </a:solidFill>
                <a:latin typeface="Constantia"/>
              </a:rPr>
              <a:t>Rod: </a:t>
            </a:r>
            <a:r>
              <a:rPr lang="cs-CZ" spc="100" dirty="0" smtClean="0">
                <a:solidFill>
                  <a:schemeClr val="bg1"/>
                </a:solidFill>
                <a:latin typeface="Constantia"/>
              </a:rPr>
              <a:t>jalovec</a:t>
            </a:r>
            <a:endParaRPr lang="cs-CZ" dirty="0" smtClean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JALOVEC OBECNÝ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764704"/>
            <a:ext cx="8183880" cy="4392488"/>
          </a:xfrm>
        </p:spPr>
        <p:txBody>
          <a:bodyPr>
            <a:normAutofit/>
          </a:bodyPr>
          <a:lstStyle/>
          <a:p>
            <a:r>
              <a:rPr lang="cs-CZ" dirty="0" smtClean="0"/>
              <a:t>keřovitá až stromovitá dřevina</a:t>
            </a:r>
          </a:p>
          <a:p>
            <a:r>
              <a:rPr lang="cs-CZ" dirty="0" smtClean="0"/>
              <a:t>okrasný keř vysazovaný samostatně nebo do skupin na skalky, vřesoviště, nebo rašeliniště </a:t>
            </a:r>
          </a:p>
          <a:p>
            <a:r>
              <a:rPr lang="cs-CZ" dirty="0" smtClean="0"/>
              <a:t>jalovec obecný má ostré jehlicovité listy spojené v trojčetných přeslenech, jsou modrozelené, s jedním bílým pruhem na vnitřní straně</a:t>
            </a:r>
          </a:p>
          <a:p>
            <a:r>
              <a:rPr lang="cs-CZ" dirty="0" smtClean="0"/>
              <a:t>modro-černé plody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5085184"/>
            <a:ext cx="5221208" cy="94985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AROMATICKÉ PLODY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4357112" cy="4626840"/>
          </a:xfrm>
        </p:spPr>
        <p:txBody>
          <a:bodyPr>
            <a:normAutofit/>
          </a:bodyPr>
          <a:lstStyle/>
          <a:p>
            <a:r>
              <a:rPr lang="cs-CZ" dirty="0" smtClean="0"/>
              <a:t>modro-černé plody svíravé chuti – tzv. JALOVČINKY</a:t>
            </a:r>
          </a:p>
          <a:p>
            <a:r>
              <a:rPr lang="cs-CZ" dirty="0" smtClean="0"/>
              <a:t>sušené - koření k dochucení masa, omáček a nádivek</a:t>
            </a:r>
          </a:p>
          <a:p>
            <a:r>
              <a:rPr lang="cs-CZ" dirty="0" smtClean="0"/>
              <a:t>ochucený extraktem z plodů jalovce je i tradiční slovenský nápoj borovička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Picture 2" descr="Soubor:Juniperus communis communis Italy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692697"/>
            <a:ext cx="3595119" cy="461899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5085184"/>
            <a:ext cx="8183880" cy="949856"/>
          </a:xfrm>
        </p:spPr>
        <p:txBody>
          <a:bodyPr/>
          <a:lstStyle/>
          <a:p>
            <a:r>
              <a:rPr lang="cs-CZ" dirty="0" smtClean="0"/>
              <a:t>DALŠÍ VYUŽITÍ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1052736"/>
            <a:ext cx="7597472" cy="4248472"/>
          </a:xfrm>
        </p:spPr>
        <p:txBody>
          <a:bodyPr>
            <a:normAutofit/>
          </a:bodyPr>
          <a:lstStyle/>
          <a:p>
            <a:r>
              <a:rPr lang="cs-CZ" dirty="0" smtClean="0"/>
              <a:t>větvičkami se dochucuje gin</a:t>
            </a:r>
          </a:p>
          <a:p>
            <a:r>
              <a:rPr lang="cs-CZ" dirty="0" smtClean="0"/>
              <a:t>ve Skandinávii je jalovcové dřevo používané pro výrobu kontejnerů pro skladování malého množství mléčných výrobků, jako je máslo a sýry, a také pro výrobu dřevěných nožů na máslo</a:t>
            </a:r>
          </a:p>
          <a:p>
            <a:r>
              <a:rPr lang="cs-CZ" dirty="0" smtClean="0"/>
              <a:t>větvička slouží i jako velikonoční pomlázka (na Valašsku)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</a:t>
            </a:r>
            <a:r>
              <a:rPr lang="cs-CZ" dirty="0" smtClean="0"/>
              <a:t>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Obrázek – </a:t>
            </a:r>
            <a:r>
              <a:rPr lang="it-IT" dirty="0" smtClean="0"/>
              <a:t>Piero Amorati, ICCroce - Casalecchio di Reno, Italy</a:t>
            </a:r>
            <a:r>
              <a:rPr lang="cs-CZ" dirty="0" smtClean="0"/>
              <a:t>. </a:t>
            </a:r>
            <a:r>
              <a:rPr lang="cs-CZ" dirty="0" smtClean="0">
                <a:hlinkClick r:id="rId2"/>
              </a:rPr>
              <a:t>http://cs.wikipedia.org</a:t>
            </a:r>
            <a:r>
              <a:rPr lang="cs-CZ" dirty="0" smtClean="0"/>
              <a:t> [online].21.11. 2010, 10:27 [cit.2012-03-12]. File: </a:t>
            </a:r>
            <a:r>
              <a:rPr lang="cs-CZ" dirty="0" err="1" smtClean="0"/>
              <a:t>Juniperus</a:t>
            </a:r>
            <a:r>
              <a:rPr lang="cs-CZ" dirty="0" smtClean="0"/>
              <a:t> </a:t>
            </a:r>
            <a:r>
              <a:rPr lang="cs-CZ" dirty="0" err="1" smtClean="0"/>
              <a:t>communis</a:t>
            </a:r>
            <a:r>
              <a:rPr lang="cs-CZ" dirty="0" smtClean="0"/>
              <a:t> </a:t>
            </a:r>
            <a:r>
              <a:rPr lang="cs-CZ" dirty="0" err="1" smtClean="0"/>
              <a:t>communis</a:t>
            </a:r>
            <a:r>
              <a:rPr lang="cs-CZ" dirty="0" smtClean="0"/>
              <a:t> Italy.</a:t>
            </a:r>
            <a:r>
              <a:rPr lang="cs-CZ" dirty="0" err="1" smtClean="0"/>
              <a:t>jpg</a:t>
            </a:r>
            <a:r>
              <a:rPr lang="cs-CZ" dirty="0" smtClean="0"/>
              <a:t>. Dostupné z WWW: http://upload.wikimedia.org/wikipedia/commons/thumb/c/c4/Juniperus_communis_communis_Italy.jpg/467px</a:t>
            </a:r>
          </a:p>
          <a:p>
            <a:r>
              <a:rPr lang="cs-CZ" dirty="0" smtClean="0"/>
              <a:t>Text - </a:t>
            </a:r>
            <a:r>
              <a:rPr lang="cs-CZ" dirty="0" err="1" smtClean="0"/>
              <a:t>Wikipedie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195</TotalTime>
  <Words>183</Words>
  <Application>Microsoft Office PowerPoint</Application>
  <PresentationFormat>Předvádění na obrazovce (4:3)</PresentationFormat>
  <Paragraphs>70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Aspekt</vt:lpstr>
      <vt:lpstr>Prezentace aplikace PowerPoint</vt:lpstr>
      <vt:lpstr>Anotace </vt:lpstr>
      <vt:lpstr>JEHLIČNANY - 6 </vt:lpstr>
      <vt:lpstr>JALOVEC OBECNÝ</vt:lpstr>
      <vt:lpstr>AROMATICKÉ PLODY</vt:lpstr>
      <vt:lpstr>DALŠÍ VYUŽITÍ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uzivatel</dc:creator>
  <cp:lastModifiedBy>EU14</cp:lastModifiedBy>
  <cp:revision>25</cp:revision>
  <dcterms:created xsi:type="dcterms:W3CDTF">2012-05-25T18:30:34Z</dcterms:created>
  <dcterms:modified xsi:type="dcterms:W3CDTF">2012-06-21T08:41:10Z</dcterms:modified>
</cp:coreProperties>
</file>