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60" r:id="rId3"/>
    <p:sldId id="264" r:id="rId4"/>
    <p:sldId id="261" r:id="rId5"/>
    <p:sldId id="262" r:id="rId6"/>
    <p:sldId id="259" r:id="rId7"/>
    <p:sldId id="263" r:id="rId8"/>
    <p:sldId id="266" r:id="rId9"/>
    <p:sldId id="258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456" y="-2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19.9.2013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19.9.2013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19.9.2013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19.9.2013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1136480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24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Průběh a klasifikace reakcí organických sloučenin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Reakce, substituce,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adice, eliminace, rovnice, reakční schéma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Chemie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Anna Mazáčová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a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2. ročník, žáci 15 – 17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</a:t>
                      </a: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poslední </a:t>
                      </a: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29480"/>
            <a:ext cx="7560840" cy="5847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b="1" dirty="0" smtClean="0"/>
              <a:t>Základní typy organických reakcí</a:t>
            </a:r>
            <a:endParaRPr lang="cs-CZ" sz="32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VY_32_INOVACE_24_467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3568" y="900000"/>
            <a:ext cx="77768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Průběh a klasifikace reakcí organických sloučenin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1540" y="1361665"/>
            <a:ext cx="8280920" cy="52322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pPr marL="342900" indent="-342900">
              <a:buFont typeface="Wingdings" pitchFamily="2" charset="2"/>
              <a:buChar char="Ø"/>
            </a:pPr>
            <a:r>
              <a:rPr lang="cs-CZ" sz="2000" dirty="0" smtClean="0"/>
              <a:t>základní chemický děj je provázen vedlejšími reakcemi</a:t>
            </a:r>
          </a:p>
          <a:p>
            <a:pPr marL="342900" indent="-342900">
              <a:buFont typeface="Wingdings" pitchFamily="2" charset="2"/>
              <a:buChar char="Ø"/>
            </a:pPr>
            <a:endParaRPr lang="cs-CZ" sz="2000" dirty="0"/>
          </a:p>
          <a:p>
            <a:pPr marL="342900" indent="-342900">
              <a:buFont typeface="Wingdings" pitchFamily="2" charset="2"/>
              <a:buChar char="Ø"/>
            </a:pPr>
            <a:r>
              <a:rPr lang="cs-CZ" sz="2000" dirty="0" smtClean="0"/>
              <a:t>reagují celé molekuly </a:t>
            </a:r>
          </a:p>
          <a:p>
            <a:pPr marL="342900" indent="-342900">
              <a:buFont typeface="Wingdings" pitchFamily="2" charset="2"/>
              <a:buChar char="Ø"/>
            </a:pPr>
            <a:endParaRPr lang="cs-CZ" sz="2000" dirty="0"/>
          </a:p>
          <a:p>
            <a:pPr marL="342900" indent="-342900">
              <a:buFont typeface="Wingdings" pitchFamily="2" charset="2"/>
              <a:buChar char="Ø"/>
            </a:pPr>
            <a:r>
              <a:rPr lang="cs-CZ" sz="2000" dirty="0" smtClean="0"/>
              <a:t>průběh reakce je podstatně pomalejší než anorganických sloučenin</a:t>
            </a:r>
          </a:p>
          <a:p>
            <a:endParaRPr lang="cs-CZ" sz="2000" dirty="0" smtClean="0"/>
          </a:p>
          <a:p>
            <a:pPr marL="342900" indent="-342900">
              <a:buFont typeface="Wingdings" pitchFamily="2" charset="2"/>
              <a:buChar char="Ø"/>
            </a:pPr>
            <a:r>
              <a:rPr lang="cs-CZ" sz="2000" dirty="0" smtClean="0"/>
              <a:t>dochází ke vzniku četných meziproduktů</a:t>
            </a:r>
          </a:p>
          <a:p>
            <a:pPr marL="285750" indent="-285750">
              <a:buFontTx/>
              <a:buChar char="-"/>
            </a:pPr>
            <a:endParaRPr lang="cs-CZ" sz="2000" dirty="0" smtClean="0"/>
          </a:p>
          <a:p>
            <a:pPr marL="342900" indent="-342900">
              <a:buFont typeface="Wingdings" pitchFamily="2" charset="2"/>
              <a:buChar char="Ø"/>
            </a:pPr>
            <a:r>
              <a:rPr lang="cs-CZ" sz="2000" dirty="0" smtClean="0"/>
              <a:t>vzniklé produkty jsou mnohdy nestálé a dále se rozkládají</a:t>
            </a:r>
          </a:p>
          <a:p>
            <a:pPr marL="342900" indent="-342900">
              <a:buFont typeface="Wingdings" pitchFamily="2" charset="2"/>
              <a:buChar char="Ø"/>
            </a:pPr>
            <a:endParaRPr lang="cs-CZ" sz="2000" dirty="0"/>
          </a:p>
          <a:p>
            <a:pPr marL="342900" indent="-342900">
              <a:buFont typeface="Wingdings" pitchFamily="2" charset="2"/>
              <a:buChar char="Ø"/>
            </a:pPr>
            <a:r>
              <a:rPr lang="cs-CZ" sz="2000" dirty="0" smtClean="0"/>
              <a:t>Reaktivita organických sloučenin závisí na typu kovalentní vazby. Organické sloučeniny, které obsahují násobnou vazbu jsou reaktivnější. </a:t>
            </a:r>
          </a:p>
          <a:p>
            <a:pPr marL="342900" indent="-342900">
              <a:buFont typeface="Wingdings" pitchFamily="2" charset="2"/>
              <a:buChar char="Ø"/>
            </a:pPr>
            <a:endParaRPr lang="cs-CZ" sz="2000" dirty="0"/>
          </a:p>
          <a:p>
            <a:pPr marL="342900" indent="-342900">
              <a:buFont typeface="Wingdings" pitchFamily="2" charset="2"/>
              <a:buChar char="Ø"/>
            </a:pPr>
            <a:endParaRPr lang="cs-CZ" sz="20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3568" y="900000"/>
            <a:ext cx="77768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Zápis reakcí organických sloučenin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1540" y="1361665"/>
            <a:ext cx="8280920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sz="2000" dirty="0" smtClean="0"/>
          </a:p>
          <a:p>
            <a:pPr marL="342900" indent="-342900">
              <a:buFont typeface="Wingdings" pitchFamily="2" charset="2"/>
              <a:buChar char="Ø"/>
            </a:pPr>
            <a:r>
              <a:rPr lang="cs-CZ" sz="2000" dirty="0" smtClean="0"/>
              <a:t>Vzhledem k složitému průběhu většiny reakcí organických sloučenin používáme častěji než chemické rovnice reakční schémata</a:t>
            </a:r>
          </a:p>
          <a:p>
            <a:pPr marL="342900" indent="-342900">
              <a:buFont typeface="Wingdings" pitchFamily="2" charset="2"/>
              <a:buChar char="Ø"/>
            </a:pPr>
            <a:endParaRPr lang="cs-CZ" sz="2000" dirty="0"/>
          </a:p>
          <a:p>
            <a:pPr marL="342900" indent="-342900">
              <a:buFont typeface="Wingdings" pitchFamily="2" charset="2"/>
              <a:buChar char="Ø"/>
            </a:pPr>
            <a:r>
              <a:rPr lang="cs-CZ" sz="2000" u="sng" dirty="0" smtClean="0"/>
              <a:t>Reakční schéma</a:t>
            </a:r>
          </a:p>
          <a:p>
            <a:r>
              <a:rPr lang="cs-CZ" sz="2000" dirty="0" smtClean="0"/>
              <a:t>                             400 ⁰C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CH</a:t>
            </a:r>
            <a:r>
              <a:rPr lang="cs-CZ" sz="2000" baseline="-25000" dirty="0" smtClean="0"/>
              <a:t>4</a:t>
            </a:r>
            <a:r>
              <a:rPr lang="cs-CZ" sz="2000" dirty="0" smtClean="0"/>
              <a:t> + Cl</a:t>
            </a:r>
            <a:r>
              <a:rPr lang="cs-CZ" sz="2000" baseline="-25000" dirty="0" smtClean="0"/>
              <a:t>2</a:t>
            </a:r>
            <a:r>
              <a:rPr lang="cs-CZ" sz="2000" dirty="0" smtClean="0"/>
              <a:t>                     CH</a:t>
            </a:r>
            <a:r>
              <a:rPr lang="cs-CZ" sz="2000" baseline="-25000" dirty="0" smtClean="0"/>
              <a:t>3</a:t>
            </a:r>
            <a:r>
              <a:rPr lang="cs-CZ" sz="2000" dirty="0" smtClean="0"/>
              <a:t>Cl</a:t>
            </a:r>
            <a:endParaRPr lang="cs-CZ" sz="2000" baseline="-25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                            -</a:t>
            </a:r>
            <a:r>
              <a:rPr lang="cs-CZ" sz="2000" dirty="0" err="1" smtClean="0"/>
              <a:t>HCl</a:t>
            </a:r>
            <a:r>
              <a:rPr lang="cs-CZ" sz="2000" dirty="0" smtClean="0"/>
              <a:t>   </a:t>
            </a:r>
          </a:p>
          <a:p>
            <a:pPr marL="342900" indent="-342900">
              <a:buFont typeface="Wingdings" pitchFamily="2" charset="2"/>
              <a:buChar char="Ø"/>
            </a:pPr>
            <a:endParaRPr lang="cs-CZ" sz="2000" dirty="0"/>
          </a:p>
          <a:p>
            <a:pPr marL="342900" indent="-342900">
              <a:buFont typeface="Wingdings" pitchFamily="2" charset="2"/>
              <a:buChar char="Ø"/>
            </a:pPr>
            <a:r>
              <a:rPr lang="cs-CZ" sz="2000" u="sng" dirty="0" smtClean="0"/>
              <a:t>Chemická rovnice</a:t>
            </a:r>
          </a:p>
          <a:p>
            <a:pPr marL="342900" indent="-342900">
              <a:buFont typeface="Wingdings" pitchFamily="2" charset="2"/>
              <a:buChar char="Ø"/>
            </a:pPr>
            <a:endParaRPr lang="cs-CZ" sz="2000" dirty="0"/>
          </a:p>
          <a:p>
            <a:r>
              <a:rPr lang="cs-CZ" sz="2000" dirty="0" smtClean="0"/>
              <a:t>      CH</a:t>
            </a:r>
            <a:r>
              <a:rPr lang="cs-CZ" sz="2000" baseline="-25000" dirty="0" smtClean="0"/>
              <a:t>4</a:t>
            </a:r>
            <a:r>
              <a:rPr lang="cs-CZ" sz="2000" dirty="0" smtClean="0"/>
              <a:t> + Cl</a:t>
            </a:r>
            <a:r>
              <a:rPr lang="cs-CZ" sz="2000" baseline="-25000" dirty="0" smtClean="0"/>
              <a:t>2</a:t>
            </a:r>
            <a:r>
              <a:rPr lang="cs-CZ" sz="2000" dirty="0" smtClean="0"/>
              <a:t>                  CH</a:t>
            </a:r>
            <a:r>
              <a:rPr lang="cs-CZ" sz="2000" baseline="-25000" dirty="0" smtClean="0"/>
              <a:t>3</a:t>
            </a:r>
            <a:r>
              <a:rPr lang="cs-CZ" sz="2000" dirty="0" smtClean="0"/>
              <a:t>Cl + </a:t>
            </a:r>
            <a:r>
              <a:rPr lang="cs-CZ" sz="2000" dirty="0" err="1" smtClean="0"/>
              <a:t>HCl</a:t>
            </a:r>
            <a:endParaRPr lang="cs-CZ" sz="2000" dirty="0" smtClean="0"/>
          </a:p>
          <a:p>
            <a:endParaRPr lang="cs-CZ" dirty="0"/>
          </a:p>
          <a:p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1979712" y="3645024"/>
            <a:ext cx="1001873" cy="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1979712" y="5229200"/>
            <a:ext cx="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1979712" y="5229200"/>
            <a:ext cx="644952" cy="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55714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11560" y="900000"/>
            <a:ext cx="7632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Základní typy organických reakcí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1269332"/>
            <a:ext cx="842493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endParaRPr lang="cs-CZ" dirty="0" smtClean="0"/>
          </a:p>
          <a:p>
            <a:endParaRPr lang="cs-CZ" dirty="0"/>
          </a:p>
          <a:p>
            <a:pPr marL="342900" indent="-342900">
              <a:buAutoNum type="arabicPeriod"/>
            </a:pPr>
            <a:endParaRPr lang="cs-CZ" dirty="0" smtClean="0"/>
          </a:p>
          <a:p>
            <a:pPr marL="342900" indent="-342900">
              <a:buAutoNum type="arabicPeriod"/>
            </a:pPr>
            <a:r>
              <a:rPr lang="cs-CZ" sz="2400" u="sng" dirty="0" smtClean="0"/>
              <a:t>Substituce</a:t>
            </a:r>
            <a:r>
              <a:rPr lang="cs-CZ" sz="2400" dirty="0" smtClean="0"/>
              <a:t> (záměna) – atom nebo atomová skupina je nahrazena jiným atomem nebo skupinou </a:t>
            </a:r>
          </a:p>
          <a:p>
            <a:endParaRPr lang="cs-CZ" sz="2400" dirty="0"/>
          </a:p>
          <a:p>
            <a:r>
              <a:rPr lang="cs-CZ" sz="2400" dirty="0" smtClean="0"/>
              <a:t>CH</a:t>
            </a:r>
            <a:r>
              <a:rPr lang="cs-CZ" sz="2400" baseline="-25000" dirty="0" smtClean="0"/>
              <a:t>3</a:t>
            </a:r>
            <a:r>
              <a:rPr lang="cs-CZ" sz="2400" dirty="0" smtClean="0"/>
              <a:t>CH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-Br + </a:t>
            </a:r>
            <a:r>
              <a:rPr lang="cs-CZ" sz="2400" dirty="0" err="1" smtClean="0"/>
              <a:t>NaOH</a:t>
            </a:r>
            <a:r>
              <a:rPr lang="cs-CZ" sz="2400" dirty="0" smtClean="0"/>
              <a:t> → </a:t>
            </a:r>
            <a:r>
              <a:rPr lang="cs-CZ" sz="2400" dirty="0"/>
              <a:t>CH</a:t>
            </a:r>
            <a:r>
              <a:rPr lang="cs-CZ" sz="2400" baseline="-25000" dirty="0"/>
              <a:t>3</a:t>
            </a:r>
            <a:r>
              <a:rPr lang="cs-CZ" sz="2400" dirty="0"/>
              <a:t>CH</a:t>
            </a:r>
            <a:r>
              <a:rPr lang="cs-CZ" sz="2400" baseline="-25000" dirty="0"/>
              <a:t>2</a:t>
            </a:r>
            <a:r>
              <a:rPr lang="cs-CZ" sz="2400" dirty="0" smtClean="0"/>
              <a:t>-OH + </a:t>
            </a:r>
            <a:r>
              <a:rPr lang="cs-CZ" sz="2400" dirty="0" err="1" smtClean="0"/>
              <a:t>NaBr</a:t>
            </a:r>
            <a:endParaRPr lang="cs-CZ" sz="2400" dirty="0" smtClean="0"/>
          </a:p>
          <a:p>
            <a:endParaRPr lang="cs-CZ" sz="2400" dirty="0"/>
          </a:p>
          <a:p>
            <a:r>
              <a:rPr lang="cs-CZ" sz="2400" dirty="0" err="1" smtClean="0"/>
              <a:t>Ethylbromid</a:t>
            </a:r>
            <a:r>
              <a:rPr lang="cs-CZ" sz="2400" dirty="0" smtClean="0"/>
              <a:t>                       </a:t>
            </a:r>
            <a:r>
              <a:rPr lang="cs-CZ" sz="2400" dirty="0" err="1" smtClean="0"/>
              <a:t>ethanol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58221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39552" y="900000"/>
            <a:ext cx="7992888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pPr marL="342900" indent="-342900">
              <a:buAutoNum type="arabicPeriod" startAt="2"/>
            </a:pPr>
            <a:r>
              <a:rPr lang="cs-CZ" sz="2400" u="sng" dirty="0" smtClean="0"/>
              <a:t>Adice</a:t>
            </a:r>
            <a:r>
              <a:rPr lang="cs-CZ" sz="2400" dirty="0" smtClean="0"/>
              <a:t> (připojení) – reakce, při kterých se spojí dvě nebo více molekul v jednu, aniž se přitom jiná částice odštěpí. Probíhá zpravidla na násobných vazbách. Přičemž se dvojná vazba mění na jednoduchou a trojná na dvojnou popřípadě až na jednoduchou.</a:t>
            </a:r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                    CH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= CH</a:t>
            </a:r>
            <a:r>
              <a:rPr lang="cs-CZ" sz="2400" baseline="-25000" dirty="0" smtClean="0"/>
              <a:t>2  </a:t>
            </a:r>
            <a:r>
              <a:rPr lang="cs-CZ" sz="2400" dirty="0" smtClean="0"/>
              <a:t> +   Br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→ CH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– CH</a:t>
            </a:r>
            <a:r>
              <a:rPr lang="cs-CZ" sz="2400" baseline="-25000" dirty="0" smtClean="0"/>
              <a:t>2</a:t>
            </a:r>
            <a:endParaRPr lang="cs-CZ" sz="2400" dirty="0" smtClean="0"/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                                        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                                   Br       </a:t>
            </a:r>
            <a:r>
              <a:rPr lang="cs-CZ" sz="2400" dirty="0" err="1" smtClean="0"/>
              <a:t>Br</a:t>
            </a:r>
            <a:endParaRPr lang="cs-CZ" sz="2400" dirty="0" smtClean="0"/>
          </a:p>
          <a:p>
            <a:endParaRPr lang="cs-CZ" sz="2400" dirty="0"/>
          </a:p>
          <a:p>
            <a:r>
              <a:rPr lang="cs-CZ" sz="2400" dirty="0" err="1" smtClean="0"/>
              <a:t>Ethen</a:t>
            </a:r>
            <a:r>
              <a:rPr lang="cs-CZ" sz="2400" dirty="0" smtClean="0"/>
              <a:t> (</a:t>
            </a:r>
            <a:r>
              <a:rPr lang="cs-CZ" sz="2400" dirty="0" err="1" smtClean="0"/>
              <a:t>ethylen</a:t>
            </a:r>
            <a:r>
              <a:rPr lang="cs-CZ" sz="2400" dirty="0" smtClean="0"/>
              <a:t>)                                 1,2-dibromethan</a:t>
            </a:r>
            <a:endParaRPr lang="cs-CZ" sz="2400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4569732" y="4149080"/>
            <a:ext cx="0" cy="36004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5364088" y="4149080"/>
            <a:ext cx="0" cy="36004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28700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83568" y="900000"/>
            <a:ext cx="8208912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 startAt="3"/>
            </a:pPr>
            <a:endParaRPr lang="cs-CZ" dirty="0" smtClean="0"/>
          </a:p>
          <a:p>
            <a:pPr marL="342900" indent="-342900">
              <a:buAutoNum type="arabicPeriod" startAt="3"/>
            </a:pPr>
            <a:endParaRPr lang="cs-CZ" dirty="0" smtClean="0"/>
          </a:p>
          <a:p>
            <a:pPr marL="342900" indent="-342900">
              <a:buAutoNum type="arabicPeriod" startAt="3"/>
            </a:pPr>
            <a:r>
              <a:rPr lang="cs-CZ" sz="2400" u="sng" dirty="0" smtClean="0"/>
              <a:t>Eliminace</a:t>
            </a:r>
            <a:r>
              <a:rPr lang="cs-CZ" sz="2400" dirty="0" smtClean="0"/>
              <a:t> (odštěpení) – opak adice. Nejčastěji se odštěpují atomy nebo skupiny atomů ze sousedních uhlíkových atomů za vzniku jednoduché molekuly (například: vody, amoniak, vodík, chlorovodík, aj.) a mezi oběma uhlíkovými atomy vzniká</a:t>
            </a:r>
          </a:p>
          <a:p>
            <a:r>
              <a:rPr lang="cs-CZ" sz="2400" dirty="0" smtClean="0"/>
              <a:t>     násobná vazba.</a:t>
            </a:r>
          </a:p>
          <a:p>
            <a:endParaRPr lang="cs-CZ" sz="2400" dirty="0"/>
          </a:p>
          <a:p>
            <a:r>
              <a:rPr lang="cs-CZ" sz="2400" dirty="0" smtClean="0"/>
              <a:t>CH</a:t>
            </a:r>
            <a:r>
              <a:rPr lang="cs-CZ" sz="2400" baseline="-25000" dirty="0" smtClean="0"/>
              <a:t>3</a:t>
            </a:r>
            <a:r>
              <a:rPr lang="cs-CZ" sz="2400" dirty="0" smtClean="0"/>
              <a:t> – CH – CH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– CH</a:t>
            </a:r>
            <a:r>
              <a:rPr lang="cs-CZ" sz="2400" baseline="-25000" dirty="0" smtClean="0"/>
              <a:t>3</a:t>
            </a:r>
            <a:r>
              <a:rPr lang="cs-CZ" sz="2400" dirty="0" smtClean="0"/>
              <a:t>  → CH</a:t>
            </a:r>
            <a:r>
              <a:rPr lang="cs-CZ" sz="2400" baseline="-25000" dirty="0" smtClean="0"/>
              <a:t>3</a:t>
            </a:r>
            <a:r>
              <a:rPr lang="cs-CZ" sz="2400" dirty="0" smtClean="0"/>
              <a:t> – CH = CH – CH</a:t>
            </a:r>
            <a:r>
              <a:rPr lang="cs-CZ" sz="2400" baseline="-25000" dirty="0" smtClean="0"/>
              <a:t>3</a:t>
            </a:r>
            <a:r>
              <a:rPr lang="cs-CZ" sz="2400" dirty="0" smtClean="0"/>
              <a:t> + </a:t>
            </a:r>
            <a:r>
              <a:rPr lang="cs-CZ" sz="2400" dirty="0" err="1" smtClean="0"/>
              <a:t>HBr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/>
              <a:t> </a:t>
            </a:r>
            <a:r>
              <a:rPr lang="cs-CZ" sz="2400" dirty="0" smtClean="0"/>
              <a:t>          Br</a:t>
            </a:r>
            <a:endParaRPr lang="cs-CZ" sz="2400" dirty="0"/>
          </a:p>
          <a:p>
            <a:r>
              <a:rPr lang="cs-CZ" sz="2400" dirty="0" smtClean="0"/>
              <a:t>2-brombutan                                 2-buten</a:t>
            </a:r>
          </a:p>
          <a:p>
            <a:r>
              <a:rPr lang="cs-CZ" sz="2400" dirty="0" smtClean="0"/>
              <a:t>                                                  </a:t>
            </a:r>
            <a:endParaRPr lang="cs-CZ" sz="2400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1619672" y="4077072"/>
            <a:ext cx="0" cy="28803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95536" y="1196752"/>
            <a:ext cx="828092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 startAt="4"/>
            </a:pPr>
            <a:endParaRPr lang="cs-CZ" u="sng" dirty="0" smtClean="0"/>
          </a:p>
          <a:p>
            <a:pPr marL="342900" indent="-342900">
              <a:buAutoNum type="arabicPeriod" startAt="4"/>
            </a:pPr>
            <a:endParaRPr lang="cs-CZ" u="sng" dirty="0"/>
          </a:p>
          <a:p>
            <a:pPr marL="342900" indent="-342900">
              <a:buAutoNum type="arabicPeriod" startAt="4"/>
            </a:pPr>
            <a:endParaRPr lang="cs-CZ" u="sng" dirty="0" smtClean="0"/>
          </a:p>
          <a:p>
            <a:pPr marL="342900" indent="-342900">
              <a:buAutoNum type="arabicPeriod" startAt="4"/>
            </a:pPr>
            <a:r>
              <a:rPr lang="cs-CZ" sz="2400" u="sng" dirty="0" smtClean="0"/>
              <a:t>Přesmyk</a:t>
            </a:r>
            <a:r>
              <a:rPr lang="cs-CZ" sz="2400" dirty="0" smtClean="0"/>
              <a:t> – zde dochází k přeskupení atomů nebo skupin, aniž se při tom mění chemické složení dané sloučeniny. Výsledkem je izomer.</a:t>
            </a:r>
          </a:p>
          <a:p>
            <a:endParaRPr lang="cs-CZ" sz="2400" dirty="0"/>
          </a:p>
          <a:p>
            <a:r>
              <a:rPr lang="cs-CZ" sz="2400" dirty="0" smtClean="0"/>
              <a:t>           CH</a:t>
            </a:r>
            <a:r>
              <a:rPr lang="cs-CZ" sz="2400" baseline="-25000" dirty="0" smtClean="0"/>
              <a:t>3</a:t>
            </a:r>
            <a:r>
              <a:rPr lang="cs-CZ" sz="2400" dirty="0" smtClean="0"/>
              <a:t> – CH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– CH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– CH</a:t>
            </a:r>
            <a:r>
              <a:rPr lang="cs-CZ" sz="2400" baseline="-25000" dirty="0" smtClean="0"/>
              <a:t>3</a:t>
            </a:r>
            <a:r>
              <a:rPr lang="cs-CZ" sz="2400" dirty="0" smtClean="0"/>
              <a:t> → CH</a:t>
            </a:r>
            <a:r>
              <a:rPr lang="cs-CZ" sz="2400" baseline="-25000" dirty="0" smtClean="0"/>
              <a:t>3</a:t>
            </a:r>
            <a:r>
              <a:rPr lang="cs-CZ" sz="2400" dirty="0" smtClean="0"/>
              <a:t> - CH – CH</a:t>
            </a:r>
            <a:r>
              <a:rPr lang="cs-CZ" sz="2400" baseline="-25000" dirty="0" smtClean="0"/>
              <a:t>3</a:t>
            </a:r>
            <a:endParaRPr lang="cs-CZ" sz="2400" dirty="0" smtClean="0"/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                                 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                                            CH3</a:t>
            </a:r>
          </a:p>
          <a:p>
            <a:endParaRPr lang="cs-CZ" sz="2400" dirty="0" smtClean="0"/>
          </a:p>
          <a:p>
            <a:r>
              <a:rPr lang="cs-CZ" sz="2400" dirty="0" smtClean="0"/>
              <a:t>          Butan                                      2-methylpropan</a:t>
            </a:r>
            <a:endParaRPr lang="cs-CZ" sz="2400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5148064" y="3933056"/>
            <a:ext cx="0" cy="28803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80491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64225" y="1281004"/>
            <a:ext cx="835292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Další chemické reakce jsou</a:t>
            </a:r>
            <a:r>
              <a:rPr lang="cs-CZ" sz="2400" dirty="0" smtClean="0"/>
              <a:t>:</a:t>
            </a:r>
          </a:p>
          <a:p>
            <a:endParaRPr lang="cs-CZ" sz="2400" dirty="0" smtClean="0"/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oxidace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redukce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hydrogenace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dehydrogenace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polykondenzace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polymerace</a:t>
            </a:r>
          </a:p>
          <a:p>
            <a:pPr marL="342900" indent="-342900">
              <a:buFont typeface="Wingdings" pitchFamily="2" charset="2"/>
              <a:buChar char="Ø"/>
            </a:pPr>
            <a:endParaRPr lang="cs-CZ" sz="2400" dirty="0" smtClean="0"/>
          </a:p>
          <a:p>
            <a:pPr marL="342900" indent="-342900">
              <a:buFont typeface="Wingdings" pitchFamily="2" charset="2"/>
              <a:buChar char="Ø"/>
            </a:pPr>
            <a:endParaRPr lang="cs-CZ" sz="2400" dirty="0" smtClean="0"/>
          </a:p>
          <a:p>
            <a:pPr marL="342900" indent="-342900">
              <a:buFont typeface="Wingdings" pitchFamily="2" charset="2"/>
              <a:buChar char="Ø"/>
            </a:pPr>
            <a:endParaRPr lang="cs-CZ" sz="2400" dirty="0" smtClean="0"/>
          </a:p>
          <a:p>
            <a:pPr marL="342900" indent="-342900">
              <a:buFont typeface="Wingdings" pitchFamily="2" charset="2"/>
              <a:buChar char="Ø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08263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05879" y="1781527"/>
            <a:ext cx="835292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Opakování: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Definuj pojmy chemická rovnice, reakční schéma, reaktanty, produkty, substituce, adice, eliminace, přesmyk.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Vysvětlete příčinu rozdílné rychlosti reakcí anorganických a organických sloučenin.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Pojmenujte typy následujících chemických reakcí:</a:t>
            </a:r>
          </a:p>
          <a:p>
            <a:pPr marL="457200" indent="-457200">
              <a:buAutoNum type="alphaLcParenR"/>
            </a:pPr>
            <a:r>
              <a:rPr lang="cs-CZ" sz="2400" dirty="0" smtClean="0"/>
              <a:t>CH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= CHOH           CH</a:t>
            </a:r>
            <a:r>
              <a:rPr lang="cs-CZ" sz="2400" baseline="-25000" dirty="0" smtClean="0"/>
              <a:t>3</a:t>
            </a:r>
            <a:r>
              <a:rPr lang="cs-CZ" sz="2400" dirty="0" smtClean="0"/>
              <a:t>- CHO</a:t>
            </a:r>
          </a:p>
          <a:p>
            <a:pPr marL="457200" indent="-457200">
              <a:buAutoNum type="alphaLcParenR"/>
            </a:pPr>
            <a:r>
              <a:rPr lang="cs-CZ" sz="2400" dirty="0" smtClean="0"/>
              <a:t>CH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=</a:t>
            </a:r>
            <a:r>
              <a:rPr lang="cs-CZ" sz="2400" dirty="0"/>
              <a:t> </a:t>
            </a:r>
            <a:r>
              <a:rPr lang="cs-CZ" sz="2400" dirty="0" smtClean="0"/>
              <a:t>CH</a:t>
            </a:r>
            <a:r>
              <a:rPr lang="cs-CZ" sz="2400" baseline="-25000" dirty="0" smtClean="0"/>
              <a:t>2  </a:t>
            </a:r>
            <a:r>
              <a:rPr lang="cs-CZ" sz="2400" dirty="0" smtClean="0"/>
              <a:t>+ Cl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             CH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Cl + CH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Cl</a:t>
            </a:r>
          </a:p>
          <a:p>
            <a:pPr marL="457200" indent="-457200">
              <a:buFontTx/>
              <a:buAutoNum type="alphaLcParenR"/>
            </a:pPr>
            <a:r>
              <a:rPr lang="cs-CZ" sz="2400" dirty="0" smtClean="0"/>
              <a:t>CH</a:t>
            </a:r>
            <a:r>
              <a:rPr lang="cs-CZ" sz="2400" baseline="-25000" dirty="0" smtClean="0"/>
              <a:t>3</a:t>
            </a:r>
            <a:r>
              <a:rPr lang="cs-CZ" sz="2400" dirty="0" smtClean="0"/>
              <a:t>-  CH</a:t>
            </a:r>
            <a:r>
              <a:rPr lang="cs-CZ" sz="2400" baseline="-25000" dirty="0" smtClean="0"/>
              <a:t>3</a:t>
            </a:r>
            <a:r>
              <a:rPr lang="cs-CZ" sz="2400" dirty="0" smtClean="0"/>
              <a:t> + Cl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        CH</a:t>
            </a:r>
            <a:r>
              <a:rPr lang="cs-CZ" sz="2400" baseline="-25000" dirty="0" smtClean="0"/>
              <a:t>3</a:t>
            </a:r>
            <a:r>
              <a:rPr lang="cs-CZ" sz="2400" dirty="0" smtClean="0"/>
              <a:t>- CH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Cl + </a:t>
            </a:r>
            <a:r>
              <a:rPr lang="cs-CZ" sz="2400" dirty="0" err="1" smtClean="0"/>
              <a:t>HCl</a:t>
            </a:r>
            <a:endParaRPr lang="cs-CZ" sz="2400" dirty="0" smtClean="0"/>
          </a:p>
          <a:p>
            <a:pPr marL="457200" indent="-457200">
              <a:buFontTx/>
              <a:buAutoNum type="alphaLcParenR"/>
            </a:pPr>
            <a:r>
              <a:rPr lang="cs-CZ" sz="2400" dirty="0"/>
              <a:t>CH</a:t>
            </a:r>
            <a:r>
              <a:rPr lang="cs-CZ" sz="2400" baseline="-25000" dirty="0"/>
              <a:t>3</a:t>
            </a:r>
            <a:r>
              <a:rPr lang="cs-CZ" sz="2400" dirty="0"/>
              <a:t>- </a:t>
            </a:r>
            <a:r>
              <a:rPr lang="cs-CZ" sz="2400" dirty="0" smtClean="0"/>
              <a:t>CH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OH            CH</a:t>
            </a:r>
            <a:r>
              <a:rPr lang="cs-CZ" sz="2400" baseline="-25000" dirty="0" smtClean="0"/>
              <a:t>2</a:t>
            </a:r>
            <a:r>
              <a:rPr lang="cs-CZ" sz="2400" dirty="0"/>
              <a:t>= CH</a:t>
            </a:r>
            <a:r>
              <a:rPr lang="cs-CZ" sz="2400" baseline="-25000" dirty="0"/>
              <a:t>2 </a:t>
            </a:r>
            <a:r>
              <a:rPr lang="cs-CZ" sz="2400" dirty="0" smtClean="0"/>
              <a:t> + H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O</a:t>
            </a:r>
          </a:p>
          <a:p>
            <a:pPr marL="457200" indent="-457200">
              <a:buAutoNum type="alphaLcParenR"/>
            </a:pPr>
            <a:endParaRPr lang="cs-CZ" sz="2400" dirty="0" smtClean="0"/>
          </a:p>
          <a:p>
            <a:pPr marL="457200" indent="-457200">
              <a:buAutoNum type="alphaLcParenR"/>
            </a:pPr>
            <a:endParaRPr lang="cs-CZ" sz="2400" dirty="0" smtClean="0"/>
          </a:p>
          <a:p>
            <a:pPr marL="342900" indent="-342900">
              <a:buFont typeface="Wingdings" pitchFamily="2" charset="2"/>
              <a:buChar char="Ø"/>
            </a:pPr>
            <a:endParaRPr lang="cs-CZ" sz="2400" dirty="0" smtClean="0"/>
          </a:p>
          <a:p>
            <a:pPr marL="342900" indent="-342900">
              <a:buFont typeface="Wingdings" pitchFamily="2" charset="2"/>
              <a:buChar char="Ø"/>
            </a:pPr>
            <a:endParaRPr lang="cs-CZ" sz="2400" dirty="0"/>
          </a:p>
        </p:txBody>
      </p:sp>
      <p:cxnSp>
        <p:nvCxnSpPr>
          <p:cNvPr id="17" name="Přímá spojnice se šipkou 16"/>
          <p:cNvCxnSpPr/>
          <p:nvPr/>
        </p:nvCxnSpPr>
        <p:spPr>
          <a:xfrm>
            <a:off x="2465408" y="4221088"/>
            <a:ext cx="576064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2843808" y="4581128"/>
            <a:ext cx="660712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2822727" y="4941168"/>
            <a:ext cx="461732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2555776" y="5301208"/>
            <a:ext cx="576064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ovéPole 3"/>
          <p:cNvSpPr txBox="1"/>
          <p:nvPr/>
        </p:nvSpPr>
        <p:spPr>
          <a:xfrm>
            <a:off x="2555776" y="1196752"/>
            <a:ext cx="49685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Souhrn učiva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916832"/>
            <a:ext cx="76328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BLAŽEK,CSc</a:t>
            </a:r>
            <a:r>
              <a:rPr lang="cs-CZ" sz="2000" smtClean="0"/>
              <a:t>., RNDr</a:t>
            </a:r>
            <a:r>
              <a:rPr lang="cs-CZ" sz="2000" dirty="0"/>
              <a:t>. Jaroslav. </a:t>
            </a:r>
            <a:r>
              <a:rPr lang="cs-CZ" sz="2000" i="1" dirty="0"/>
              <a:t>Chemie</a:t>
            </a:r>
            <a:r>
              <a:rPr lang="cs-CZ" sz="2000" dirty="0"/>
              <a:t>. Praha: SNP - pedagogické nakladatelství, 1999, ISBN 80-7235-104-4. </a:t>
            </a:r>
            <a:endParaRPr lang="cs-CZ" sz="2000" dirty="0" smtClean="0"/>
          </a:p>
        </p:txBody>
      </p:sp>
      <p:sp>
        <p:nvSpPr>
          <p:cNvPr id="12" name="TextovéPole 11"/>
          <p:cNvSpPr txBox="1"/>
          <p:nvPr/>
        </p:nvSpPr>
        <p:spPr>
          <a:xfrm>
            <a:off x="769724" y="4898776"/>
            <a:ext cx="530915" cy="40011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marL="342900" indent="-342900">
              <a:buFontTx/>
              <a:buChar char="-"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099962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849</TotalTime>
  <Words>569</Words>
  <Application>Microsoft Office PowerPoint</Application>
  <PresentationFormat>Předvádění na obrazovce (4:3)</PresentationFormat>
  <Paragraphs>145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Anna Mazáčová, Ing.</cp:lastModifiedBy>
  <cp:revision>60</cp:revision>
  <dcterms:created xsi:type="dcterms:W3CDTF">2010-11-01T23:40:31Z</dcterms:created>
  <dcterms:modified xsi:type="dcterms:W3CDTF">2013-09-19T05:34:09Z</dcterms:modified>
</cp:coreProperties>
</file>