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5" r:id="rId2"/>
    <p:sldId id="276" r:id="rId3"/>
    <p:sldId id="256" r:id="rId4"/>
    <p:sldId id="261" r:id="rId5"/>
    <p:sldId id="263" r:id="rId6"/>
    <p:sldId id="265" r:id="rId7"/>
    <p:sldId id="264" r:id="rId8"/>
    <p:sldId id="266" r:id="rId9"/>
    <p:sldId id="269" r:id="rId10"/>
    <p:sldId id="270" r:id="rId11"/>
    <p:sldId id="271" r:id="rId12"/>
    <p:sldId id="272" r:id="rId13"/>
    <p:sldId id="273" r:id="rId14"/>
    <p:sldId id="274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FBFA3-EC6D-435A-83AD-D16E4B369BE7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2D23F4-6454-42A8-8CEB-0E6708A7C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204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2D23F4-6454-42A8-8CEB-0E6708A7CD0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2D23F4-6454-42A8-8CEB-0E6708A7CD0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561E3E1-CB39-4491-BC5E-519DCF1EED5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85BAF50-B0D1-45EA-87E8-1CDE5ABD0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file:///\\de.wikipedia.org\wiki\Benutzer:Michael_Linnenba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sz="5600" b="1" dirty="0" smtClean="0"/>
              <a:t>ZÁKLADNÍ ŠKOLA </a:t>
            </a:r>
            <a:r>
              <a:rPr lang="cs-CZ" sz="5600" b="1" dirty="0"/>
              <a:t>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 smtClean="0"/>
              <a:t>ZEYEROVA </a:t>
            </a:r>
            <a:r>
              <a:rPr lang="cs-CZ" sz="5600" b="1" dirty="0"/>
              <a:t>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PŘÍRODOPIS</a:t>
            </a:r>
          </a:p>
          <a:p>
            <a:pPr>
              <a:buNone/>
            </a:pPr>
            <a:r>
              <a:rPr lang="cs-CZ" sz="5600" dirty="0"/>
              <a:t>ROČNÍK:  VI.</a:t>
            </a:r>
          </a:p>
          <a:p>
            <a:pPr>
              <a:buNone/>
            </a:pPr>
            <a:r>
              <a:rPr lang="cs-CZ" sz="5600" dirty="0" smtClean="0"/>
              <a:t>TÉMA:KROUŽKOVCI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1. 2. 2012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sz="6400" b="1" dirty="0" smtClean="0">
                <a:solidFill>
                  <a:srgbClr val="FF0000"/>
                </a:solidFill>
              </a:rPr>
              <a:t>VY_32_INOVACE_12_RP </a:t>
            </a:r>
            <a:endParaRPr lang="cs-CZ" sz="64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83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ANOTACE </a:t>
            </a:r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499176" cy="5160636"/>
          </a:xfrm>
          <a:solidFill>
            <a:schemeClr val="accent1"/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400" u="sng" dirty="0" smtClean="0"/>
              <a:t>Prezentace je vytvořena</a:t>
            </a:r>
            <a:r>
              <a:rPr lang="cs-CZ" sz="1400" dirty="0" smtClean="0"/>
              <a:t> jako doplněk k učivu 6. ročníku kroužkovci</a:t>
            </a: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r>
              <a:rPr lang="cs-CZ" sz="1400" u="sng" dirty="0" smtClean="0"/>
              <a:t>Prezentace je určena </a:t>
            </a:r>
            <a:r>
              <a:rPr lang="cs-CZ" sz="14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u="sng" dirty="0" smtClean="0"/>
              <a:t>Cílem prezentace je </a:t>
            </a:r>
            <a:r>
              <a:rPr lang="cs-CZ" sz="1400" dirty="0" smtClean="0"/>
              <a:t>formou neúplného pracovního listu procvičit probírané učivo</a:t>
            </a:r>
            <a:endParaRPr lang="cs-CZ" sz="1400" u="sng" dirty="0" smtClean="0"/>
          </a:p>
          <a:p>
            <a:pPr>
              <a:buNone/>
            </a:pPr>
            <a:endParaRPr lang="cs-CZ" sz="1400" dirty="0" smtClean="0"/>
          </a:p>
          <a:p>
            <a:r>
              <a:rPr lang="cs-CZ" sz="1400" u="sng" dirty="0" smtClean="0"/>
              <a:t>Prezentace obsahuje </a:t>
            </a:r>
            <a:r>
              <a:rPr lang="cs-CZ" sz="1400" dirty="0" smtClean="0"/>
              <a:t>ilustrační obrázky, tabulky a neúplné texty pracovního listu, součástí prezentace je i správné řešení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r>
              <a:rPr lang="cs-CZ" sz="1400" u="sng" dirty="0" smtClean="0"/>
              <a:t>Speciální vzdělávací potřeby</a:t>
            </a:r>
            <a:r>
              <a:rPr lang="cs-CZ" sz="1400" dirty="0" smtClean="0"/>
              <a:t> psací potřeby, pero na interaktivní tabuli, papír</a:t>
            </a:r>
            <a:endParaRPr lang="cs-CZ" sz="1400" u="sng" dirty="0" smtClean="0"/>
          </a:p>
          <a:p>
            <a:pPr>
              <a:buNone/>
            </a:pPr>
            <a:endParaRPr lang="cs-CZ" sz="1400" dirty="0" smtClean="0"/>
          </a:p>
          <a:p>
            <a:r>
              <a:rPr lang="cs-CZ" sz="1400" u="sng" dirty="0" smtClean="0"/>
              <a:t>Délka aktivity </a:t>
            </a:r>
            <a:r>
              <a:rPr lang="cs-CZ" sz="1400" dirty="0" smtClean="0"/>
              <a:t> 25 minut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u="sng" dirty="0" smtClean="0"/>
              <a:t>Zkušenosti z pilotáže  - </a:t>
            </a:r>
            <a:r>
              <a:rPr lang="cs-CZ" sz="1400" dirty="0" smtClean="0"/>
              <a:t>děti to bavilo, nenáročná aktivita pro zpestření hodiny na zopakování a procvičení učiva</a:t>
            </a:r>
          </a:p>
          <a:p>
            <a:endParaRPr lang="cs-CZ" sz="14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racovní list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KROUŽKOVCI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1. Doplň text</a:t>
            </a:r>
            <a:endParaRPr lang="cs-CZ" sz="32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Kroužkovci mají ………....   ……………..tělo.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Jednotlivé články jsou odděleny……………..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Dýchají ….....    ……….  ……… nebo ………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Nervová soustava je      ………………………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Pohybují se pomocí  …………… a ………….</a:t>
            </a:r>
          </a:p>
          <a:p>
            <a:pPr>
              <a:buFont typeface="Wingdings 2"/>
              <a:buChar char=""/>
              <a:defRPr/>
            </a:pPr>
            <a:r>
              <a:rPr lang="cs-CZ" sz="2800" dirty="0" smtClean="0"/>
              <a:t>Žijí v…..…, ve ……… ……. a ……… ……….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Opasek se nachází v …………. části těla.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Cévní soustava je ……………….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err="1" smtClean="0"/>
              <a:t>Metanefridie</a:t>
            </a:r>
            <a:r>
              <a:rPr lang="cs-CZ" sz="2800" dirty="0" smtClean="0"/>
              <a:t> patří do soustavy ………………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83152" cy="146304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2. Rozliš, co patří k mnohoštětinatcům a co k </a:t>
            </a:r>
            <a:r>
              <a:rPr lang="cs-CZ" sz="3200" dirty="0" err="1" smtClean="0"/>
              <a:t>opaskovcům</a:t>
            </a:r>
            <a:endParaRPr lang="cs-CZ" sz="3200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003232" cy="604663"/>
          </a:xfrm>
        </p:spPr>
        <p:txBody>
          <a:bodyPr>
            <a:normAutofit fontScale="62500" lnSpcReduction="20000"/>
          </a:bodyPr>
          <a:lstStyle/>
          <a:p>
            <a:pPr eaLnBrk="1" hangingPunct="1"/>
            <a:r>
              <a:rPr lang="cs-CZ" dirty="0" smtClean="0"/>
              <a:t>MNOHOŠTĚTINATCI </a:t>
            </a:r>
          </a:p>
          <a:p>
            <a:pPr eaLnBrk="1" hangingPunct="1"/>
            <a:r>
              <a:rPr lang="cs-CZ" dirty="0" smtClean="0"/>
              <a:t>OPASKOVCI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276872"/>
          <a:ext cx="7344816" cy="4165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5238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Převážně mořští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83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Převážně sladkovodní, půdní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483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Mnoho štětinek ve svazcích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Málo štětin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Dýchají žábrami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483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Dýchají celým povrchem těla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964488" cy="92211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/>
              <a:t>3</a:t>
            </a:r>
            <a:r>
              <a:rPr lang="cs-CZ" sz="2400" dirty="0" smtClean="0"/>
              <a:t>. Zařaď, zda zástupce patří do mnohoštětinatců či </a:t>
            </a:r>
            <a:r>
              <a:rPr lang="cs-CZ" sz="2400" dirty="0" err="1" smtClean="0"/>
              <a:t>opaskovců</a:t>
            </a:r>
            <a:endParaRPr lang="cs-CZ" sz="2400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55776" y="4077071"/>
            <a:ext cx="4248472" cy="1944217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1484784"/>
          <a:ext cx="7704856" cy="50836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6"/>
              </a:tblGrid>
              <a:tr h="603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MNOHOŠTĚTINATCI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OPASKOVCI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Nereidka hnědá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Žížala hnojní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Pijavka koňská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Nitěnka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Afroditka plstnatá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Chobotnatka</a:t>
                      </a:r>
                      <a:r>
                        <a:rPr lang="cs-CZ" dirty="0" smtClean="0"/>
                        <a:t> rybí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Palolo</a:t>
                      </a:r>
                      <a:r>
                        <a:rPr lang="cs-CZ" dirty="0" smtClean="0"/>
                        <a:t> zelený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4. </a:t>
            </a:r>
            <a:r>
              <a:rPr lang="cs-CZ" sz="3200" dirty="0" smtClean="0"/>
              <a:t>Spoj, </a:t>
            </a:r>
            <a:r>
              <a:rPr lang="cs-CZ" sz="3200" dirty="0" smtClean="0"/>
              <a:t>co k sobě patří</a:t>
            </a:r>
            <a:endParaRPr lang="cs-CZ" sz="3200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988840"/>
            <a:ext cx="3369568" cy="3960440"/>
          </a:xfrm>
          <a:solidFill>
            <a:schemeClr val="accent1"/>
          </a:solidFill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1. žížala hnojní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2. nitěnka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3. pijavka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4. </a:t>
            </a:r>
            <a:r>
              <a:rPr lang="cs-CZ" dirty="0" err="1" smtClean="0"/>
              <a:t>chobotnatka</a:t>
            </a:r>
            <a:r>
              <a:rPr lang="cs-CZ" dirty="0" smtClean="0"/>
              <a:t>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5. žížala obecná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6. </a:t>
            </a:r>
            <a:r>
              <a:rPr lang="cs-CZ" dirty="0" err="1" smtClean="0"/>
              <a:t>palolo</a:t>
            </a:r>
            <a:r>
              <a:rPr lang="cs-CZ" dirty="0" smtClean="0"/>
              <a:t> zelený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7. afroditka plstnatá    </a:t>
            </a:r>
            <a:endParaRPr lang="cs-CZ" sz="3200" dirty="0" smtClean="0"/>
          </a:p>
        </p:txBody>
      </p:sp>
      <p:sp>
        <p:nvSpPr>
          <p:cNvPr id="16388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83968" y="1988840"/>
            <a:ext cx="4399022" cy="3960440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cs-CZ" dirty="0" smtClean="0"/>
              <a:t>a/ korálové útesy</a:t>
            </a:r>
          </a:p>
          <a:p>
            <a:pPr eaLnBrk="1" hangingPunct="1"/>
            <a:r>
              <a:rPr lang="cs-CZ" dirty="0" smtClean="0"/>
              <a:t>b/ cizopasí na rybách</a:t>
            </a:r>
          </a:p>
          <a:p>
            <a:pPr eaLnBrk="1" hangingPunct="1"/>
            <a:r>
              <a:rPr lang="cs-CZ" dirty="0" smtClean="0"/>
              <a:t>c/ podílí se na humusu</a:t>
            </a:r>
          </a:p>
          <a:p>
            <a:pPr eaLnBrk="1" hangingPunct="1"/>
            <a:r>
              <a:rPr lang="cs-CZ" dirty="0" smtClean="0"/>
              <a:t>d/ znečistěné vody </a:t>
            </a:r>
          </a:p>
          <a:p>
            <a:pPr eaLnBrk="1" hangingPunct="1"/>
            <a:r>
              <a:rPr lang="cs-CZ" dirty="0" smtClean="0"/>
              <a:t>e/ červeně zbarvená</a:t>
            </a:r>
          </a:p>
          <a:p>
            <a:pPr eaLnBrk="1" hangingPunct="1"/>
            <a:r>
              <a:rPr lang="cs-CZ" dirty="0" smtClean="0"/>
              <a:t>f/  evropská moře</a:t>
            </a:r>
          </a:p>
          <a:p>
            <a:pPr eaLnBrk="1" hangingPunct="1"/>
            <a:r>
              <a:rPr lang="cs-CZ" dirty="0" smtClean="0"/>
              <a:t>g/ saje krev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836712"/>
            <a:ext cx="3858394" cy="1224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Poznej zástupce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 flipH="1">
            <a:off x="395536" y="1556792"/>
            <a:ext cx="1584176" cy="456937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99992" y="2420888"/>
            <a:ext cx="2304256" cy="370527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3.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84784"/>
            <a:ext cx="3024336" cy="20220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293096"/>
            <a:ext cx="2908614" cy="20881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5941184" y="3788009"/>
            <a:ext cx="2016222" cy="31704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221744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915816" y="2996952"/>
            <a:ext cx="2232248" cy="165618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1547664" y="1772816"/>
            <a:ext cx="5688632" cy="38884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KROUŽKOVCI – pracovní list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1. Doplň text</a:t>
            </a:r>
            <a:endParaRPr lang="cs-CZ" sz="32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Kroužkovci mají </a:t>
            </a:r>
            <a:r>
              <a:rPr lang="cs-CZ" sz="2800" i="1" dirty="0" smtClean="0">
                <a:solidFill>
                  <a:srgbClr val="00B0F0"/>
                </a:solidFill>
              </a:rPr>
              <a:t>stejnoměrně článkované</a:t>
            </a:r>
            <a:r>
              <a:rPr lang="cs-CZ" sz="2800" dirty="0" smtClean="0"/>
              <a:t> tělo.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Jednotlivé články jsou odděleny</a:t>
            </a:r>
            <a:r>
              <a:rPr lang="cs-CZ" sz="2800" i="1" dirty="0" smtClean="0">
                <a:solidFill>
                  <a:srgbClr val="00B0F0"/>
                </a:solidFill>
              </a:rPr>
              <a:t> přepážkami.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Dýchají </a:t>
            </a:r>
            <a:r>
              <a:rPr lang="cs-CZ" sz="2800" i="1" dirty="0" smtClean="0">
                <a:solidFill>
                  <a:srgbClr val="00B0F0"/>
                </a:solidFill>
              </a:rPr>
              <a:t>celým povrchem těla </a:t>
            </a:r>
            <a:r>
              <a:rPr lang="cs-CZ" sz="2800" dirty="0" smtClean="0"/>
              <a:t>nebo </a:t>
            </a:r>
            <a:r>
              <a:rPr lang="cs-CZ" sz="2800" i="1" dirty="0" smtClean="0">
                <a:solidFill>
                  <a:srgbClr val="00B0F0"/>
                </a:solidFill>
              </a:rPr>
              <a:t>žábrami.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Nervová soustava je </a:t>
            </a:r>
            <a:r>
              <a:rPr lang="cs-CZ" sz="2800" i="1" dirty="0" smtClean="0">
                <a:solidFill>
                  <a:srgbClr val="00B0F0"/>
                </a:solidFill>
              </a:rPr>
              <a:t>žebříčkovitá.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Pohybují se pomocí </a:t>
            </a:r>
            <a:r>
              <a:rPr lang="cs-CZ" sz="2800" i="1" dirty="0" smtClean="0">
                <a:solidFill>
                  <a:srgbClr val="00B0F0"/>
                </a:solidFill>
              </a:rPr>
              <a:t>svalů</a:t>
            </a:r>
            <a:r>
              <a:rPr lang="cs-CZ" sz="2800" dirty="0" smtClean="0"/>
              <a:t> a </a:t>
            </a:r>
            <a:r>
              <a:rPr lang="cs-CZ" sz="2800" i="1" dirty="0" smtClean="0">
                <a:solidFill>
                  <a:srgbClr val="00B0F0"/>
                </a:solidFill>
              </a:rPr>
              <a:t>štětinek.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Žijí v </a:t>
            </a:r>
            <a:r>
              <a:rPr lang="cs-CZ" sz="2800" i="1" dirty="0" smtClean="0">
                <a:solidFill>
                  <a:srgbClr val="00B0F0"/>
                </a:solidFill>
              </a:rPr>
              <a:t>moři</a:t>
            </a:r>
            <a:r>
              <a:rPr lang="cs-CZ" sz="2800" dirty="0" smtClean="0"/>
              <a:t>, ve </a:t>
            </a:r>
            <a:r>
              <a:rPr lang="cs-CZ" sz="2800" i="1" dirty="0" smtClean="0">
                <a:solidFill>
                  <a:srgbClr val="00B0F0"/>
                </a:solidFill>
              </a:rPr>
              <a:t>sladkých vodách</a:t>
            </a:r>
            <a:r>
              <a:rPr lang="cs-CZ" sz="2800" dirty="0" smtClean="0"/>
              <a:t> a </a:t>
            </a:r>
            <a:r>
              <a:rPr lang="cs-CZ" sz="2800" i="1" dirty="0" smtClean="0">
                <a:solidFill>
                  <a:srgbClr val="00B0F0"/>
                </a:solidFill>
              </a:rPr>
              <a:t>vlhké zemi.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Opasek se nachází v </a:t>
            </a:r>
            <a:r>
              <a:rPr lang="cs-CZ" sz="2800" i="1" dirty="0" smtClean="0">
                <a:solidFill>
                  <a:srgbClr val="00B0F0"/>
                </a:solidFill>
              </a:rPr>
              <a:t>přední </a:t>
            </a:r>
            <a:r>
              <a:rPr lang="cs-CZ" sz="2800" dirty="0" smtClean="0"/>
              <a:t>části těla.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smtClean="0"/>
              <a:t>Cévní soustava je </a:t>
            </a:r>
            <a:r>
              <a:rPr lang="cs-CZ" sz="2800" i="1" dirty="0" smtClean="0">
                <a:solidFill>
                  <a:srgbClr val="00B0F0"/>
                </a:solidFill>
              </a:rPr>
              <a:t>uzavřená.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z="2800" dirty="0" err="1" smtClean="0"/>
              <a:t>Metanefridie</a:t>
            </a:r>
            <a:r>
              <a:rPr lang="cs-CZ" sz="2800" dirty="0" smtClean="0"/>
              <a:t> patří do soustavy </a:t>
            </a:r>
            <a:r>
              <a:rPr lang="cs-CZ" sz="2800" i="1" dirty="0" smtClean="0">
                <a:solidFill>
                  <a:srgbClr val="00B0F0"/>
                </a:solidFill>
              </a:rPr>
              <a:t>vylučovací.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283152" cy="146304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2. Rozliš, co patří k mnohoštětinatcům a co k </a:t>
            </a:r>
            <a:r>
              <a:rPr lang="cs-CZ" sz="3200" dirty="0" err="1" smtClean="0"/>
              <a:t>opaskovcům</a:t>
            </a:r>
            <a:endParaRPr lang="cs-CZ" sz="3200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003232" cy="604663"/>
          </a:xfrm>
        </p:spPr>
        <p:txBody>
          <a:bodyPr>
            <a:normAutofit fontScale="62500" lnSpcReduction="20000"/>
          </a:bodyPr>
          <a:lstStyle/>
          <a:p>
            <a:pPr eaLnBrk="1" hangingPunct="1"/>
            <a:r>
              <a:rPr lang="cs-CZ" dirty="0" smtClean="0"/>
              <a:t>MNOHOŠTĚTINATCI – M</a:t>
            </a:r>
          </a:p>
          <a:p>
            <a:pPr eaLnBrk="1" hangingPunct="1"/>
            <a:r>
              <a:rPr lang="cs-CZ" dirty="0" smtClean="0"/>
              <a:t>OPASKOVCI - O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2276872"/>
          <a:ext cx="7344816" cy="4165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3672408"/>
              </a:tblGrid>
              <a:tr h="5238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Převážně mořští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483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Převážně sladkovodní, půdní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7483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Mnoho štětinek ve svazcích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5238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Málo štětin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5238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Dýchají žábrami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74831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Dýchají celým povrchem těla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/>
              <a:t>3</a:t>
            </a:r>
            <a:r>
              <a:rPr lang="cs-CZ" sz="3200" dirty="0" smtClean="0"/>
              <a:t>. Zařaď, zda zástupce patří do mnohoštětinatců či </a:t>
            </a:r>
            <a:r>
              <a:rPr lang="cs-CZ" sz="3200" dirty="0" err="1" smtClean="0"/>
              <a:t>opaskovců</a:t>
            </a:r>
            <a:endParaRPr lang="cs-CZ" sz="3200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55776" y="4077071"/>
            <a:ext cx="4248472" cy="1944217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1484784"/>
          <a:ext cx="7704855" cy="50836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603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MNOHOŠTĚTINATCI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OPASKOVCI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Nereidka hnědá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Žížala hnojní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Pijavka koňská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Nitěnka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Afroditka plstnatá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Chobotnatka</a:t>
                      </a:r>
                      <a:r>
                        <a:rPr lang="cs-CZ" dirty="0" smtClean="0"/>
                        <a:t> rybí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6030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Palolo</a:t>
                      </a:r>
                      <a:r>
                        <a:rPr lang="cs-CZ" dirty="0" smtClean="0"/>
                        <a:t> zelený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4. </a:t>
            </a:r>
            <a:r>
              <a:rPr lang="cs-CZ" sz="3200" dirty="0" smtClean="0"/>
              <a:t>Spoj, </a:t>
            </a:r>
            <a:r>
              <a:rPr lang="cs-CZ" sz="3200" dirty="0" smtClean="0"/>
              <a:t>co k sobě patří</a:t>
            </a:r>
            <a:endParaRPr lang="cs-CZ" sz="3200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3369568" cy="4030960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1. žížala hnojní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2. nitěnka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3. pijavka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4. </a:t>
            </a:r>
            <a:r>
              <a:rPr lang="cs-CZ" dirty="0" err="1" smtClean="0"/>
              <a:t>chobotnatka</a:t>
            </a:r>
            <a:r>
              <a:rPr lang="cs-CZ" dirty="0" smtClean="0"/>
              <a:t>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5. žížala obecná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6. </a:t>
            </a:r>
            <a:r>
              <a:rPr lang="cs-CZ" dirty="0" err="1" smtClean="0"/>
              <a:t>palolo</a:t>
            </a:r>
            <a:r>
              <a:rPr lang="cs-CZ" dirty="0" smtClean="0"/>
              <a:t> zelený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7. afroditka plstnatá    </a:t>
            </a:r>
            <a:endParaRPr lang="cs-CZ" sz="3200" dirty="0" smtClean="0"/>
          </a:p>
        </p:txBody>
      </p:sp>
      <p:sp>
        <p:nvSpPr>
          <p:cNvPr id="16388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83968" y="1988840"/>
            <a:ext cx="4399022" cy="4030960"/>
          </a:xfrm>
          <a:solidFill>
            <a:schemeClr val="accent5"/>
          </a:solidFill>
        </p:spPr>
        <p:txBody>
          <a:bodyPr>
            <a:normAutofit/>
          </a:bodyPr>
          <a:lstStyle/>
          <a:p>
            <a:r>
              <a:rPr lang="cs-CZ" dirty="0" smtClean="0"/>
              <a:t>e/ červeně zbarvená</a:t>
            </a:r>
          </a:p>
          <a:p>
            <a:r>
              <a:rPr lang="cs-CZ" dirty="0" smtClean="0"/>
              <a:t>d/ znečistěné vody </a:t>
            </a:r>
          </a:p>
          <a:p>
            <a:r>
              <a:rPr lang="cs-CZ" dirty="0" smtClean="0"/>
              <a:t>g/ saje krev</a:t>
            </a:r>
          </a:p>
          <a:p>
            <a:r>
              <a:rPr lang="cs-CZ" dirty="0" smtClean="0"/>
              <a:t>b/ cizopasí na rybách</a:t>
            </a:r>
          </a:p>
          <a:p>
            <a:r>
              <a:rPr lang="cs-CZ" dirty="0" smtClean="0"/>
              <a:t>c/</a:t>
            </a:r>
            <a:r>
              <a:rPr lang="cs-CZ" i="1" dirty="0" smtClean="0"/>
              <a:t> </a:t>
            </a:r>
            <a:r>
              <a:rPr lang="cs-CZ" dirty="0" smtClean="0"/>
              <a:t>podílí se na humusu</a:t>
            </a:r>
          </a:p>
          <a:p>
            <a:r>
              <a:rPr lang="cs-CZ" dirty="0" smtClean="0"/>
              <a:t>a/ korálové útesy</a:t>
            </a:r>
          </a:p>
          <a:p>
            <a:r>
              <a:rPr lang="cs-CZ" dirty="0" smtClean="0"/>
              <a:t>f/  evropská moře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1143000"/>
          </a:xfrm>
        </p:spPr>
        <p:txBody>
          <a:bodyPr/>
          <a:lstStyle/>
          <a:p>
            <a:r>
              <a:rPr lang="cs-CZ" dirty="0" smtClean="0"/>
              <a:t>Poznej zástupce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 flipH="1">
            <a:off x="395536" y="1556792"/>
            <a:ext cx="1584176" cy="456937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1484784"/>
            <a:ext cx="1728192" cy="744969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3.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3024336" cy="20220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077072"/>
            <a:ext cx="2908614" cy="20881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5941184" y="3788009"/>
            <a:ext cx="2016222" cy="31704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Obdélník 10"/>
          <p:cNvSpPr/>
          <p:nvPr/>
        </p:nvSpPr>
        <p:spPr>
          <a:xfrm>
            <a:off x="1259633" y="3501008"/>
            <a:ext cx="28803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NEREIDKA HNĚDÁ</a:t>
            </a:r>
          </a:p>
        </p:txBody>
      </p:sp>
      <p:sp>
        <p:nvSpPr>
          <p:cNvPr id="12" name="Obdélník 11"/>
          <p:cNvSpPr/>
          <p:nvPr/>
        </p:nvSpPr>
        <p:spPr>
          <a:xfrm flipV="1">
            <a:off x="3588397" y="3613666"/>
            <a:ext cx="19672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630932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630932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PIJAVKA LÉKAŘSKÁ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Font typeface="Wingdings 2"/>
              <a:buChar char=""/>
              <a:defRPr/>
            </a:pPr>
            <a:r>
              <a:rPr lang="cs-CZ" dirty="0" smtClean="0"/>
              <a:t>Nereidka - © Hans </a:t>
            </a:r>
            <a:r>
              <a:rPr lang="cs-CZ" dirty="0" err="1" smtClean="0"/>
              <a:t>Hillewaert</a:t>
            </a:r>
            <a:r>
              <a:rPr lang="cs-CZ" dirty="0" smtClean="0"/>
              <a:t> / CC-BY-SA-3.0. Http://cs </a:t>
            </a:r>
            <a:r>
              <a:rPr lang="cs-CZ" dirty="0" err="1" smtClean="0"/>
              <a:t>wikipedia.org</a:t>
            </a:r>
            <a:r>
              <a:rPr lang="cs-CZ" dirty="0" smtClean="0"/>
              <a:t> [online]. 31. 5. 2007, 5:46 [cit. 2012-02-01]. File:Nereis </a:t>
            </a:r>
            <a:r>
              <a:rPr lang="cs-CZ" dirty="0" err="1" smtClean="0"/>
              <a:t>Gif</a:t>
            </a:r>
            <a:r>
              <a:rPr lang="cs-CZ" dirty="0" smtClean="0"/>
              <a:t>. Dostupné z WWW: http://cs.wikipedia.org/wiki/Soubor:Nereis.gif</a:t>
            </a:r>
          </a:p>
          <a:p>
            <a:pPr>
              <a:buFont typeface="Wingdings 2"/>
              <a:buChar char=""/>
              <a:defRPr/>
            </a:pPr>
            <a:r>
              <a:rPr lang="cs-CZ" dirty="0" smtClean="0"/>
              <a:t>Žížala - Michael </a:t>
            </a:r>
            <a:r>
              <a:rPr lang="cs-CZ" dirty="0" err="1" smtClean="0"/>
              <a:t>Linnenbach</a:t>
            </a:r>
            <a:r>
              <a:rPr lang="cs-CZ" dirty="0" smtClean="0"/>
              <a:t>. Http://cs </a:t>
            </a:r>
            <a:r>
              <a:rPr lang="cs-CZ" dirty="0" err="1" smtClean="0"/>
              <a:t>wikipedia.org</a:t>
            </a:r>
            <a:r>
              <a:rPr lang="cs-CZ" dirty="0" smtClean="0"/>
              <a:t> [online].</a:t>
            </a:r>
            <a:r>
              <a:rPr lang="cs-CZ" dirty="0" smtClean="0">
                <a:hlinkClick r:id="rId2" action="ppaction://hlinkfile" tooltip="de:Benutzer:Michael Linnenbach"/>
              </a:rPr>
              <a:t> </a:t>
            </a:r>
            <a:r>
              <a:rPr lang="cs-CZ" dirty="0" smtClean="0"/>
              <a:t>22. 8. 2008, 16:33 [cit.2012-02-01]. File:Regenwurm 1.jpg. Dostupné z WWW: http://cs.wikipedia.org/wiki/%C5%BD%C3%AD%C5%BEala_obecn%C3%A1</a:t>
            </a:r>
          </a:p>
          <a:p>
            <a:pPr>
              <a:buFont typeface="Wingdings 2"/>
              <a:buChar char=""/>
              <a:defRPr/>
            </a:pPr>
            <a:r>
              <a:rPr lang="cs-CZ" dirty="0" smtClean="0"/>
              <a:t>Pijavka- Karl </a:t>
            </a:r>
            <a:r>
              <a:rPr lang="cs-CZ" dirty="0" err="1" smtClean="0"/>
              <a:t>Ragnar</a:t>
            </a:r>
            <a:r>
              <a:rPr lang="cs-CZ" dirty="0" smtClean="0"/>
              <a:t> </a:t>
            </a:r>
            <a:r>
              <a:rPr lang="cs-CZ" dirty="0" err="1" smtClean="0"/>
              <a:t>Gjertsen</a:t>
            </a:r>
            <a:r>
              <a:rPr lang="cs-CZ" dirty="0" smtClean="0"/>
              <a:t>. Http://cs </a:t>
            </a:r>
            <a:r>
              <a:rPr lang="cs-CZ" dirty="0" err="1" smtClean="0"/>
              <a:t>wikipedia.org</a:t>
            </a:r>
            <a:r>
              <a:rPr lang="cs-CZ" dirty="0" smtClean="0"/>
              <a:t> [online]. 29. 1. 2007, 16:09 [cit. 2012-02-01]. File: </a:t>
            </a:r>
            <a:r>
              <a:rPr lang="cs-CZ" dirty="0" err="1" smtClean="0"/>
              <a:t>Svømmende</a:t>
            </a:r>
            <a:r>
              <a:rPr lang="cs-CZ" dirty="0" smtClean="0"/>
              <a:t> </a:t>
            </a:r>
            <a:r>
              <a:rPr lang="cs-CZ" dirty="0" err="1" smtClean="0"/>
              <a:t>blodigle.JPG</a:t>
            </a:r>
            <a:r>
              <a:rPr lang="cs-CZ" dirty="0" smtClean="0"/>
              <a:t>. Dostupné z WWW: http://upload.wikimedia.org/wikipedia/commons/thumb/a/a2/Sv%C3%B8mmende_blodigle.JPG/258px-Sv%C3%B8mmende_blodigle.JPG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137</TotalTime>
  <Words>422</Words>
  <Application>Microsoft Office PowerPoint</Application>
  <PresentationFormat>Předvádění na obrazovce (4:3)</PresentationFormat>
  <Paragraphs>176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Snímek 1</vt:lpstr>
      <vt:lpstr>ANOTACE </vt:lpstr>
      <vt:lpstr>KROUŽKOVCI</vt:lpstr>
      <vt:lpstr>1. Doplň text</vt:lpstr>
      <vt:lpstr>2. Rozliš, co patří k mnohoštětinatcům a co k opaskovcům</vt:lpstr>
      <vt:lpstr>3. Zařaď, zda zástupce patří do mnohoštětinatců či opaskovců</vt:lpstr>
      <vt:lpstr>4. Spoj, co k sobě patří</vt:lpstr>
      <vt:lpstr>Poznej zástupce</vt:lpstr>
      <vt:lpstr>ŘEŠENÍ</vt:lpstr>
      <vt:lpstr>1. Doplň text</vt:lpstr>
      <vt:lpstr>2. Rozliš, co patří k mnohoštětinatcům a co k opaskovcům</vt:lpstr>
      <vt:lpstr>3. Zařaď, zda zástupce patří do mnohoštětinatců či opaskovců</vt:lpstr>
      <vt:lpstr>4. Spoj, co k sobě patří</vt:lpstr>
      <vt:lpstr>Poznej zástupce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18</cp:revision>
  <dcterms:created xsi:type="dcterms:W3CDTF">2012-05-30T19:03:42Z</dcterms:created>
  <dcterms:modified xsi:type="dcterms:W3CDTF">2013-09-21T06:41:27Z</dcterms:modified>
</cp:coreProperties>
</file>