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0" r:id="rId3"/>
    <p:sldId id="263" r:id="rId4"/>
    <p:sldId id="261" r:id="rId5"/>
    <p:sldId id="264" r:id="rId6"/>
    <p:sldId id="262" r:id="rId7"/>
    <p:sldId id="265" r:id="rId8"/>
    <p:sldId id="259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639" autoAdjust="0"/>
  </p:normalViewPr>
  <p:slideViewPr>
    <p:cSldViewPr>
      <p:cViewPr>
        <p:scale>
          <a:sx n="80" d="100"/>
          <a:sy n="80" d="100"/>
        </p:scale>
        <p:origin x="-2027" y="-47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Latex_dripping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5727855"/>
              </p:ext>
            </p:extLst>
          </p:nvPr>
        </p:nvGraphicFramePr>
        <p:xfrm>
          <a:off x="750311" y="2060848"/>
          <a:ext cx="7560000" cy="367226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24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Složení, vlastnosti a zástupci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alkadienů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Alkadien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dvojná vazba, kaučuk, vulkanizace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200" kern="1200" baseline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pryž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Chemie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264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2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ročník, žáci 15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</a:t>
                      </a: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29480"/>
            <a:ext cx="7560840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dirty="0" err="1" smtClean="0"/>
              <a:t>Alkadieny</a:t>
            </a:r>
            <a:endParaRPr lang="cs-CZ" sz="32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436886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VY_32_INOVACE_24_471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05273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900000"/>
            <a:ext cx="8640960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ALKADIENY</a:t>
            </a:r>
          </a:p>
          <a:p>
            <a:r>
              <a:rPr lang="cs-CZ" sz="2800" dirty="0" smtClean="0"/>
              <a:t>Acyklické uhlovodíky, které mají v uhlíkovém řetězci kromě jednoduchých vazeb také </a:t>
            </a:r>
            <a:r>
              <a:rPr lang="cs-CZ" sz="2800" i="1" dirty="0" smtClean="0">
                <a:solidFill>
                  <a:srgbClr val="C00000"/>
                </a:solidFill>
              </a:rPr>
              <a:t>dvě vazby dvojné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u="sng" dirty="0" smtClean="0"/>
              <a:t>Tvorba názvu</a:t>
            </a:r>
            <a:r>
              <a:rPr lang="cs-CZ" sz="2800" dirty="0" smtClean="0"/>
              <a:t>: v názvu příslušného alkanu se zakončení </a:t>
            </a:r>
          </a:p>
          <a:p>
            <a:r>
              <a:rPr lang="cs-CZ" sz="2800" dirty="0" smtClean="0"/>
              <a:t>–</a:t>
            </a:r>
            <a:r>
              <a:rPr lang="cs-CZ" sz="2800" b="1" dirty="0" err="1" smtClean="0"/>
              <a:t>an</a:t>
            </a:r>
            <a:r>
              <a:rPr lang="cs-CZ" sz="2800" dirty="0" smtClean="0"/>
              <a:t> nahradí zakončením – </a:t>
            </a:r>
            <a:r>
              <a:rPr lang="cs-CZ" sz="2800" b="1" dirty="0" err="1" smtClean="0"/>
              <a:t>adien</a:t>
            </a:r>
            <a:r>
              <a:rPr lang="cs-CZ" sz="2800" dirty="0" smtClean="0"/>
              <a:t>.</a:t>
            </a:r>
          </a:p>
          <a:p>
            <a:endParaRPr lang="cs-CZ" sz="1400" dirty="0" smtClean="0"/>
          </a:p>
          <a:p>
            <a:r>
              <a:rPr lang="cs-CZ" sz="2800" u="sng" dirty="0" smtClean="0"/>
              <a:t>Poloha obou dvojných vazeb </a:t>
            </a:r>
            <a:r>
              <a:rPr lang="cs-CZ" sz="2800" dirty="0" smtClean="0"/>
              <a:t>se vyznačuje před základním názvem </a:t>
            </a:r>
            <a:r>
              <a:rPr lang="cs-CZ" sz="2800" dirty="0" err="1" smtClean="0"/>
              <a:t>alkadienu</a:t>
            </a:r>
            <a:r>
              <a:rPr lang="cs-CZ" sz="2800" dirty="0" smtClean="0"/>
              <a:t> číslicemi, která udávají pořadová čísla uhlíkových atomů v řetězci, z nichž dvojné vazby vycházejí.</a:t>
            </a:r>
          </a:p>
          <a:p>
            <a:endParaRPr lang="cs-CZ" sz="2800" dirty="0"/>
          </a:p>
          <a:p>
            <a:r>
              <a:rPr lang="cs-CZ" sz="2800" dirty="0" smtClean="0"/>
              <a:t>Obecný vzorec: </a:t>
            </a:r>
            <a:r>
              <a:rPr lang="cs-CZ" sz="2800" b="1" dirty="0" smtClean="0"/>
              <a:t>C</a:t>
            </a:r>
            <a:r>
              <a:rPr lang="cs-CZ" sz="2800" b="1" baseline="-25000" dirty="0" smtClean="0"/>
              <a:t>n</a:t>
            </a:r>
            <a:r>
              <a:rPr lang="cs-CZ" sz="2800" b="1" dirty="0" smtClean="0"/>
              <a:t>H</a:t>
            </a:r>
            <a:r>
              <a:rPr lang="cs-CZ" sz="2800" b="1" baseline="-25000" dirty="0" smtClean="0"/>
              <a:t>2.n - 2</a:t>
            </a:r>
            <a:endParaRPr lang="cs-CZ" sz="2800" dirty="0" smtClean="0"/>
          </a:p>
          <a:p>
            <a:endParaRPr lang="cs-CZ" dirty="0"/>
          </a:p>
          <a:p>
            <a:r>
              <a:rPr lang="cs-CZ" dirty="0" smtClean="0"/>
              <a:t> 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05273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900000"/>
            <a:ext cx="8640960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ALKADIENY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  </a:t>
            </a:r>
            <a:r>
              <a:rPr lang="cs-CZ" sz="2800" u="sng" dirty="0" smtClean="0"/>
              <a:t>Příklady</a:t>
            </a:r>
            <a:r>
              <a:rPr lang="cs-CZ" sz="2800" dirty="0" smtClean="0"/>
              <a:t>:</a:t>
            </a:r>
          </a:p>
          <a:p>
            <a:endParaRPr lang="cs-CZ" sz="2800" dirty="0" smtClean="0"/>
          </a:p>
          <a:p>
            <a:r>
              <a:rPr lang="cs-CZ" sz="2800" dirty="0" smtClean="0"/>
              <a:t>  CH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C = CH – CH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– CH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        1,2-pentadien</a:t>
            </a:r>
          </a:p>
          <a:p>
            <a:r>
              <a:rPr lang="cs-CZ" sz="2800" dirty="0" smtClean="0"/>
              <a:t>  CH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CH – CH = CH – CH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       1,3-pentadien</a:t>
            </a:r>
          </a:p>
          <a:p>
            <a:r>
              <a:rPr lang="cs-CZ" sz="2800" dirty="0" smtClean="0"/>
              <a:t>  CH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CH – CH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– CH = CH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     1,4-pentadien</a:t>
            </a:r>
          </a:p>
          <a:p>
            <a:r>
              <a:rPr lang="cs-CZ" sz="2800" dirty="0" smtClean="0"/>
              <a:t>  CH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C – CH = CH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                   2-methyl-1,3-butadien</a:t>
            </a:r>
          </a:p>
          <a:p>
            <a:r>
              <a:rPr lang="cs-CZ" sz="2800" dirty="0" smtClean="0"/>
              <a:t>              </a:t>
            </a:r>
            <a:r>
              <a:rPr lang="az-Cyrl-AZ" sz="2800" dirty="0" smtClean="0"/>
              <a:t>Ӏ</a:t>
            </a:r>
            <a:endParaRPr lang="cs-CZ" sz="2800" dirty="0" smtClean="0"/>
          </a:p>
          <a:p>
            <a:r>
              <a:rPr lang="cs-CZ" sz="2800" dirty="0" smtClean="0"/>
              <a:t>           CH</a:t>
            </a:r>
            <a:r>
              <a:rPr lang="cs-CZ" sz="2800" baseline="-25000" dirty="0" smtClean="0"/>
              <a:t>3</a:t>
            </a:r>
            <a:endParaRPr lang="cs-CZ" sz="2800" dirty="0" smtClean="0"/>
          </a:p>
          <a:p>
            <a:pPr algn="ctr"/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75965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83568" y="2439472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2439472"/>
            <a:ext cx="66247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99695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900000"/>
            <a:ext cx="8352928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u="sng" dirty="0" smtClean="0"/>
              <a:t>Nejvýznamnější zástupci</a:t>
            </a:r>
            <a:r>
              <a:rPr lang="cs-CZ" sz="2800" dirty="0" smtClean="0"/>
              <a:t>:</a:t>
            </a:r>
          </a:p>
          <a:p>
            <a:endParaRPr lang="cs-CZ" dirty="0"/>
          </a:p>
          <a:p>
            <a:r>
              <a:rPr lang="cs-CZ" sz="1600" dirty="0" smtClean="0"/>
              <a:t> </a:t>
            </a:r>
            <a:r>
              <a:rPr lang="cs-CZ" sz="2800" b="1" dirty="0" smtClean="0"/>
              <a:t>1,3-butadien     CH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 = CH – CH = CH</a:t>
            </a:r>
            <a:r>
              <a:rPr lang="cs-CZ" sz="2800" b="1" baseline="-25000" dirty="0" smtClean="0"/>
              <a:t>2</a:t>
            </a:r>
            <a:endParaRPr lang="cs-CZ" sz="2800" dirty="0" smtClean="0"/>
          </a:p>
          <a:p>
            <a:r>
              <a:rPr lang="cs-CZ" sz="2800" b="1" dirty="0" smtClean="0"/>
              <a:t> </a:t>
            </a:r>
            <a:r>
              <a:rPr lang="cs-CZ" sz="2800" dirty="0" smtClean="0"/>
              <a:t>- za normálních podmínek plyn</a:t>
            </a:r>
          </a:p>
          <a:p>
            <a:r>
              <a:rPr lang="cs-CZ" sz="2800" b="1" dirty="0" smtClean="0"/>
              <a:t> </a:t>
            </a:r>
            <a:r>
              <a:rPr lang="cs-CZ" sz="2800" dirty="0" smtClean="0"/>
              <a:t>- výchozí látka při výrobě některých druhů syntetického kaučuku</a:t>
            </a:r>
            <a:endParaRPr lang="cs-CZ" sz="2800" b="1" dirty="0"/>
          </a:p>
          <a:p>
            <a:r>
              <a:rPr lang="cs-CZ" sz="2800" b="1" dirty="0" smtClean="0"/>
              <a:t>Isopren, 2-methyl-1,3-butadien        CH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 = C – CH = CH</a:t>
            </a:r>
            <a:r>
              <a:rPr lang="cs-CZ" sz="2800" b="1" baseline="-25000" dirty="0" smtClean="0"/>
              <a:t>2</a:t>
            </a:r>
            <a:endParaRPr lang="cs-CZ" sz="2800" dirty="0" smtClean="0"/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                                 </a:t>
            </a:r>
            <a:r>
              <a:rPr lang="az-Cyrl-AZ" sz="2800" b="1" dirty="0" smtClean="0"/>
              <a:t>Ӏ</a:t>
            </a:r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                                CH</a:t>
            </a:r>
            <a:r>
              <a:rPr lang="cs-CZ" sz="2800" b="1" baseline="-25000" dirty="0" smtClean="0"/>
              <a:t>3</a:t>
            </a:r>
          </a:p>
          <a:p>
            <a:r>
              <a:rPr lang="cs-CZ" sz="2800" dirty="0" smtClean="0"/>
              <a:t>- za normálních podmínek kapalina</a:t>
            </a:r>
          </a:p>
          <a:p>
            <a:r>
              <a:rPr lang="cs-CZ" sz="2800" dirty="0" smtClean="0"/>
              <a:t>- stavební složka molekul přírodního kaučuku a dalších přírodních látek</a:t>
            </a:r>
          </a:p>
          <a:p>
            <a:endParaRPr lang="cs-CZ" sz="1600" dirty="0"/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75822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683568" y="2439472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2439472"/>
            <a:ext cx="66247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99695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900000"/>
            <a:ext cx="835292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Přírodní kaučuk</a:t>
            </a:r>
          </a:p>
          <a:p>
            <a:pPr algn="ctr"/>
            <a:endParaRPr lang="cs-CZ" sz="2800" b="1" dirty="0" smtClean="0"/>
          </a:p>
          <a:p>
            <a:r>
              <a:rPr lang="cs-CZ" sz="2800" dirty="0" smtClean="0"/>
              <a:t>- polymer isoprenu</a:t>
            </a:r>
          </a:p>
          <a:p>
            <a:r>
              <a:rPr lang="cs-CZ" sz="2800" dirty="0" smtClean="0"/>
              <a:t>- podstatná složka latexu, </a:t>
            </a:r>
          </a:p>
          <a:p>
            <a:r>
              <a:rPr lang="cs-CZ" sz="2800" dirty="0" smtClean="0"/>
              <a:t>  mléčné šťávy některých tropických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rostlin</a:t>
            </a:r>
          </a:p>
          <a:p>
            <a:r>
              <a:rPr lang="cs-CZ" sz="2800" dirty="0" smtClean="0"/>
              <a:t>- získává se z latexu kaučukovníku </a:t>
            </a:r>
          </a:p>
          <a:p>
            <a:r>
              <a:rPr lang="cs-CZ" sz="2800" dirty="0" smtClean="0"/>
              <a:t>  brazilského (Jižní Ameriky, Indonésie)</a:t>
            </a:r>
          </a:p>
          <a:p>
            <a:r>
              <a:rPr lang="cs-CZ" sz="2800" dirty="0" smtClean="0"/>
              <a:t>- surový kaučuk je za studena křehký, </a:t>
            </a:r>
          </a:p>
          <a:p>
            <a:r>
              <a:rPr lang="cs-CZ" sz="2800" dirty="0" smtClean="0"/>
              <a:t>při vyšší teplotě tvárný a lepkavý, jeho vlastnosti se vylepšují </a:t>
            </a:r>
            <a:r>
              <a:rPr lang="cs-CZ" sz="2800" u="sng" dirty="0" smtClean="0"/>
              <a:t>vulkanizací</a:t>
            </a:r>
          </a:p>
          <a:p>
            <a:endParaRPr lang="cs-CZ" sz="1600" dirty="0"/>
          </a:p>
          <a:p>
            <a:endParaRPr lang="cs-CZ" sz="1600" dirty="0" smtClean="0"/>
          </a:p>
        </p:txBody>
      </p:sp>
      <p:pic>
        <p:nvPicPr>
          <p:cNvPr id="13" name="Obrázek 12" descr="http://upload.wikimedia.org/wikipedia/commons/thumb/b/b3/Latex_dripping.JPG/220px-Latex_dripping.JPG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8572" y="1050608"/>
            <a:ext cx="2531745" cy="314706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25345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05273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900000"/>
            <a:ext cx="8352928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Vulkanizace</a:t>
            </a:r>
            <a:r>
              <a:rPr lang="cs-CZ" sz="2800" b="1" dirty="0" smtClean="0"/>
              <a:t>: </a:t>
            </a:r>
            <a:r>
              <a:rPr lang="cs-CZ" sz="2800" dirty="0" smtClean="0"/>
              <a:t>surový kaučuk se za tepla míchá se sírou a dalšími přísadami a zahřívá se. </a:t>
            </a:r>
            <a:endParaRPr lang="cs-CZ" sz="2800" dirty="0"/>
          </a:p>
          <a:p>
            <a:r>
              <a:rPr lang="cs-CZ" sz="2800" dirty="0" smtClean="0"/>
              <a:t>Tím vzniká PRYŽ.</a:t>
            </a:r>
          </a:p>
          <a:p>
            <a:endParaRPr lang="cs-CZ" sz="2800" dirty="0"/>
          </a:p>
          <a:p>
            <a:r>
              <a:rPr lang="cs-CZ" sz="2800" u="sng" dirty="0" smtClean="0"/>
              <a:t>Tvrdost  pryže </a:t>
            </a:r>
            <a:r>
              <a:rPr lang="cs-CZ" sz="2800" dirty="0" smtClean="0"/>
              <a:t>– závisí na množství přidané síry: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1) Měkká pryž – obsahuje asi 10 % síry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2) Tvrdá pryž – obsahuje až 30 % síry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3) Ebonit – obsah více než 30 % síry – použití jako tvrdý izolační materiál 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82870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11560" y="1052736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9532" y="900000"/>
            <a:ext cx="8352928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/>
          </a:p>
          <a:p>
            <a:r>
              <a:rPr lang="cs-CZ" sz="2800" b="1" dirty="0" smtClean="0"/>
              <a:t>Syntetický kaučuk </a:t>
            </a:r>
          </a:p>
          <a:p>
            <a:r>
              <a:rPr lang="cs-CZ" sz="2800" dirty="0" smtClean="0"/>
              <a:t>2/3 potřebného kaučuku se vyrábí smíšenou polymerací:</a:t>
            </a:r>
          </a:p>
          <a:p>
            <a:endParaRPr lang="cs-CZ" sz="2800" dirty="0" smtClean="0"/>
          </a:p>
          <a:p>
            <a:r>
              <a:rPr lang="cs-CZ" sz="2800" dirty="0" smtClean="0"/>
              <a:t>a)  </a:t>
            </a:r>
            <a:r>
              <a:rPr lang="cs-CZ" sz="2800" u="sng" dirty="0" smtClean="0"/>
              <a:t>Butadien-styrenový kaučuk</a:t>
            </a:r>
            <a:r>
              <a:rPr lang="cs-CZ" sz="2800" dirty="0" smtClean="0"/>
              <a:t>: kopolymerace 1,3-butadienu se styrenem</a:t>
            </a:r>
          </a:p>
          <a:p>
            <a:r>
              <a:rPr lang="cs-CZ" sz="2800" dirty="0" smtClean="0"/>
              <a:t>b)  </a:t>
            </a:r>
            <a:r>
              <a:rPr lang="cs-CZ" sz="2800" u="sng" dirty="0" smtClean="0"/>
              <a:t>Butadienový kaučuk</a:t>
            </a:r>
            <a:r>
              <a:rPr lang="cs-CZ" sz="2800" dirty="0" smtClean="0"/>
              <a:t>: polymerace 1,3-butadienu</a:t>
            </a:r>
          </a:p>
          <a:p>
            <a:r>
              <a:rPr lang="cs-CZ" sz="2800" dirty="0" smtClean="0"/>
              <a:t>c)  </a:t>
            </a:r>
            <a:r>
              <a:rPr lang="cs-CZ" sz="2800" u="sng" dirty="0" err="1" smtClean="0"/>
              <a:t>Isoprenový</a:t>
            </a:r>
            <a:r>
              <a:rPr lang="cs-CZ" sz="2800" u="sng" dirty="0" smtClean="0"/>
              <a:t> kaučuk</a:t>
            </a:r>
            <a:r>
              <a:rPr lang="cs-CZ" sz="2800" dirty="0" smtClean="0"/>
              <a:t>: polymerací isoprenu</a:t>
            </a:r>
          </a:p>
          <a:p>
            <a:r>
              <a:rPr lang="cs-CZ" sz="2800" dirty="0" smtClean="0"/>
              <a:t>d)  </a:t>
            </a:r>
            <a:r>
              <a:rPr lang="cs-CZ" sz="2800" u="sng" dirty="0" smtClean="0"/>
              <a:t>Chloroprenový kaučuk</a:t>
            </a:r>
            <a:r>
              <a:rPr lang="cs-CZ" sz="2800" dirty="0" smtClean="0"/>
              <a:t>: polymerací sloučeniny chloroprenu 2-chlor-1,3-butadien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</a:t>
            </a:r>
            <a:r>
              <a:rPr lang="cs-CZ" sz="2800" dirty="0" smtClean="0"/>
              <a:t>CH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= </a:t>
            </a:r>
            <a:r>
              <a:rPr lang="cs-CZ" sz="2800" dirty="0" err="1" smtClean="0"/>
              <a:t>CCl</a:t>
            </a:r>
            <a:r>
              <a:rPr lang="cs-CZ" sz="2800" dirty="0" smtClean="0"/>
              <a:t> – CH = CH</a:t>
            </a:r>
            <a:r>
              <a:rPr lang="cs-CZ" sz="2800" baseline="-25000" dirty="0" smtClean="0"/>
              <a:t>2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115301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99334" y="980728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980728"/>
            <a:ext cx="832873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Historie</a:t>
            </a:r>
            <a:r>
              <a:rPr lang="cs-CZ" sz="2800" dirty="0" smtClean="0"/>
              <a:t> </a:t>
            </a:r>
            <a:r>
              <a:rPr lang="cs-CZ" sz="2800" b="1" dirty="0" smtClean="0"/>
              <a:t>kaučuku</a:t>
            </a:r>
          </a:p>
          <a:p>
            <a:endParaRPr lang="cs-CZ" sz="2800" b="1" dirty="0" smtClean="0"/>
          </a:p>
          <a:p>
            <a:r>
              <a:rPr lang="cs-CZ" sz="2400" u="sng" dirty="0" smtClean="0"/>
              <a:t>Přírodní kaučuk </a:t>
            </a:r>
            <a:r>
              <a:rPr lang="cs-CZ" sz="2400" dirty="0" smtClean="0"/>
              <a:t>byl v Evropě znám zhruba od poloviny 18. století. Kaučukovníky pro jeho produkci se pěstovaly až do druhé poloviny 19. století jen v Jižní Americe, později i v Jihovýchodní Asii.</a:t>
            </a:r>
          </a:p>
          <a:p>
            <a:r>
              <a:rPr lang="cs-CZ" sz="2400" dirty="0" smtClean="0"/>
              <a:t>Rozhodující pro širší využití přírodního (a posléze i syntetického kaučuku) byl vynález vulkanizace, který se obvykle připisuje Američanu Charlesi </a:t>
            </a:r>
            <a:r>
              <a:rPr lang="cs-CZ" sz="2400" dirty="0" err="1" smtClean="0"/>
              <a:t>Goodyearovi</a:t>
            </a:r>
            <a:r>
              <a:rPr lang="cs-CZ" sz="2400" dirty="0" smtClean="0"/>
              <a:t> a datuje se do roku 1844. Prvními </a:t>
            </a:r>
            <a:r>
              <a:rPr lang="cs-CZ" sz="2400" u="sng" dirty="0" smtClean="0"/>
              <a:t>synteticky připravenými kaučuky </a:t>
            </a:r>
            <a:r>
              <a:rPr lang="cs-CZ" sz="2400" dirty="0" smtClean="0"/>
              <a:t>byl </a:t>
            </a:r>
            <a:r>
              <a:rPr lang="cs-CZ" sz="2400" dirty="0" err="1" smtClean="0"/>
              <a:t>polyisopren</a:t>
            </a:r>
            <a:r>
              <a:rPr lang="cs-CZ" sz="2400" dirty="0" smtClean="0"/>
              <a:t> (1909 v Německu) a </a:t>
            </a:r>
            <a:r>
              <a:rPr lang="cs-CZ" sz="2400" dirty="0" err="1" smtClean="0"/>
              <a:t>polybutadien</a:t>
            </a:r>
            <a:r>
              <a:rPr lang="cs-CZ" sz="2400" dirty="0" smtClean="0"/>
              <a:t> (1910 v Rusku).</a:t>
            </a:r>
          </a:p>
          <a:p>
            <a:r>
              <a:rPr lang="cs-CZ" sz="2400" dirty="0" smtClean="0"/>
              <a:t>Významný byl i vynález butadien-styrenového kaučuku, který učinili němečtí chemici v roce 1935.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99334" y="925911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980728"/>
            <a:ext cx="8328734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Souhrn učiva</a:t>
            </a:r>
          </a:p>
          <a:p>
            <a:pPr algn="ctr"/>
            <a:endParaRPr lang="cs-CZ" sz="2400" dirty="0"/>
          </a:p>
          <a:p>
            <a:r>
              <a:rPr lang="cs-CZ" sz="2400" dirty="0" smtClean="0"/>
              <a:t>Otázky: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Jakou koncovku mají </a:t>
            </a:r>
            <a:r>
              <a:rPr lang="cs-CZ" sz="2400" dirty="0" err="1" smtClean="0"/>
              <a:t>alkadieny</a:t>
            </a:r>
            <a:r>
              <a:rPr lang="cs-CZ" sz="2400" dirty="0" smtClean="0"/>
              <a:t> a co vyjadřuje?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Uveďte příklad </a:t>
            </a:r>
            <a:r>
              <a:rPr lang="cs-CZ" sz="2400" dirty="0" err="1" smtClean="0"/>
              <a:t>alkadienu</a:t>
            </a:r>
            <a:r>
              <a:rPr lang="cs-CZ" sz="2400" dirty="0" smtClean="0"/>
              <a:t>. Napiš název a vzorec.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Z čeho se získává přírodní kaučuk a jak?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Co je to vulkanizace?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 vzniká pryž?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K čemu se používá tvrdá pryž?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Jak vyznačujeme polohu dvojných vazeb v názvu </a:t>
            </a:r>
            <a:r>
              <a:rPr lang="cs-CZ" sz="2400" dirty="0" err="1" smtClean="0"/>
              <a:t>alkadienu</a:t>
            </a:r>
            <a:r>
              <a:rPr lang="cs-CZ" sz="2400" dirty="0" smtClean="0"/>
              <a:t>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63964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769724" y="4898776"/>
            <a:ext cx="530915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marL="342900" indent="-342900">
              <a:buFontTx/>
              <a:buChar char="-"/>
            </a:pP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916832"/>
            <a:ext cx="80648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BLAŽEK,CSc</a:t>
            </a:r>
            <a:r>
              <a:rPr lang="cs-CZ" dirty="0"/>
              <a:t>., RNDr. Jaroslav. </a:t>
            </a:r>
            <a:r>
              <a:rPr lang="cs-CZ" i="1" dirty="0"/>
              <a:t>Chemie</a:t>
            </a:r>
            <a:r>
              <a:rPr lang="cs-CZ" dirty="0"/>
              <a:t>. Praha: SNP - pedagogické nakladatelství, 1999, ISBN 80-7235-104-4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BOLDT, Axel.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27.6.2013]. Dostupný na WWW: http://cs.wikipedia.org/wiki/Soubor:Latex_dripping.JPG 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890</TotalTime>
  <Words>704</Words>
  <Application>Microsoft Office PowerPoint</Application>
  <PresentationFormat>Předvádění na obrazovce (4:3)</PresentationFormat>
  <Paragraphs>141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62</cp:revision>
  <dcterms:created xsi:type="dcterms:W3CDTF">2010-11-01T23:40:31Z</dcterms:created>
  <dcterms:modified xsi:type="dcterms:W3CDTF">2013-09-19T05:31:24Z</dcterms:modified>
</cp:coreProperties>
</file>